
<file path=[Content_Types].xml><?xml version="1.0" encoding="utf-8"?>
<Types xmlns="http://schemas.openxmlformats.org/package/2006/content-types">
  <Default Extension="png" ContentType="image/png"/>
  <Default Extension="bin" ContentType="application/vnd.ms-office.activeX"/>
  <Default Extension="emf" ContentType="image/x-emf"/>
  <Default Extension="wmf" ContentType="image/x-w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1.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25.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notesSlides/notesSlide26.xml" ContentType="application/vnd.openxmlformats-officedocument.presentationml.notesSlide+xml"/>
  <Override PartName="/ppt/activeX/activeX1.xml" ContentType="application/vnd.ms-office.activeX+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6" r:id="rId5"/>
    <p:sldMasterId id="2147483808" r:id="rId6"/>
  </p:sldMasterIdLst>
  <p:notesMasterIdLst>
    <p:notesMasterId r:id="rId62"/>
  </p:notesMasterIdLst>
  <p:sldIdLst>
    <p:sldId id="256" r:id="rId7"/>
    <p:sldId id="556" r:id="rId8"/>
    <p:sldId id="679" r:id="rId9"/>
    <p:sldId id="606" r:id="rId10"/>
    <p:sldId id="607" r:id="rId11"/>
    <p:sldId id="608" r:id="rId12"/>
    <p:sldId id="609" r:id="rId13"/>
    <p:sldId id="610" r:id="rId14"/>
    <p:sldId id="611" r:id="rId15"/>
    <p:sldId id="662" r:id="rId16"/>
    <p:sldId id="612" r:id="rId17"/>
    <p:sldId id="613" r:id="rId18"/>
    <p:sldId id="614" r:id="rId19"/>
    <p:sldId id="619" r:id="rId20"/>
    <p:sldId id="620" r:id="rId21"/>
    <p:sldId id="621" r:id="rId22"/>
    <p:sldId id="669" r:id="rId23"/>
    <p:sldId id="670" r:id="rId24"/>
    <p:sldId id="671" r:id="rId25"/>
    <p:sldId id="672" r:id="rId26"/>
    <p:sldId id="622" r:id="rId27"/>
    <p:sldId id="623" r:id="rId28"/>
    <p:sldId id="624" r:id="rId29"/>
    <p:sldId id="625" r:id="rId30"/>
    <p:sldId id="626" r:id="rId31"/>
    <p:sldId id="651" r:id="rId32"/>
    <p:sldId id="628" r:id="rId33"/>
    <p:sldId id="653" r:id="rId34"/>
    <p:sldId id="655" r:id="rId35"/>
    <p:sldId id="681" r:id="rId36"/>
    <p:sldId id="676" r:id="rId37"/>
    <p:sldId id="663" r:id="rId38"/>
    <p:sldId id="657" r:id="rId39"/>
    <p:sldId id="659" r:id="rId40"/>
    <p:sldId id="664" r:id="rId41"/>
    <p:sldId id="634" r:id="rId42"/>
    <p:sldId id="635" r:id="rId43"/>
    <p:sldId id="680" r:id="rId44"/>
    <p:sldId id="665" r:id="rId45"/>
    <p:sldId id="677" r:id="rId46"/>
    <p:sldId id="678" r:id="rId47"/>
    <p:sldId id="632" r:id="rId48"/>
    <p:sldId id="633" r:id="rId49"/>
    <p:sldId id="666" r:id="rId50"/>
    <p:sldId id="673" r:id="rId51"/>
    <p:sldId id="674" r:id="rId52"/>
    <p:sldId id="675" r:id="rId53"/>
    <p:sldId id="604" r:id="rId54"/>
    <p:sldId id="605" r:id="rId55"/>
    <p:sldId id="495" r:id="rId56"/>
    <p:sldId id="454" r:id="rId57"/>
    <p:sldId id="629" r:id="rId58"/>
    <p:sldId id="630" r:id="rId59"/>
    <p:sldId id="652" r:id="rId60"/>
    <p:sldId id="631" r:id="rId61"/>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556"/>
            <p14:sldId id="679"/>
          </p14:sldIdLst>
        </p14:section>
        <p14:section name="Content" id="{31F9149E-C170-4E61-8C32-78FBFFDAEC9C}">
          <p14:sldIdLst>
            <p14:sldId id="606"/>
            <p14:sldId id="607"/>
            <p14:sldId id="608"/>
            <p14:sldId id="609"/>
            <p14:sldId id="610"/>
            <p14:sldId id="611"/>
            <p14:sldId id="662"/>
            <p14:sldId id="612"/>
            <p14:sldId id="613"/>
            <p14:sldId id="614"/>
            <p14:sldId id="619"/>
            <p14:sldId id="620"/>
            <p14:sldId id="621"/>
            <p14:sldId id="669"/>
            <p14:sldId id="670"/>
            <p14:sldId id="671"/>
            <p14:sldId id="672"/>
            <p14:sldId id="622"/>
            <p14:sldId id="623"/>
            <p14:sldId id="624"/>
            <p14:sldId id="625"/>
            <p14:sldId id="626"/>
            <p14:sldId id="651"/>
            <p14:sldId id="628"/>
            <p14:sldId id="653"/>
            <p14:sldId id="655"/>
            <p14:sldId id="681"/>
            <p14:sldId id="676"/>
            <p14:sldId id="663"/>
            <p14:sldId id="657"/>
            <p14:sldId id="659"/>
            <p14:sldId id="664"/>
            <p14:sldId id="634"/>
            <p14:sldId id="635"/>
            <p14:sldId id="680"/>
            <p14:sldId id="665"/>
            <p14:sldId id="677"/>
            <p14:sldId id="678"/>
            <p14:sldId id="632"/>
            <p14:sldId id="633"/>
            <p14:sldId id="666"/>
            <p14:sldId id="673"/>
            <p14:sldId id="674"/>
            <p14:sldId id="675"/>
          </p14:sldIdLst>
        </p14:section>
        <p14:section name="Exit" id="{26D33BE0-B19C-465D-8801-1598009CC099}">
          <p14:sldIdLst>
            <p14:sldId id="604"/>
            <p14:sldId id="605"/>
            <p14:sldId id="495"/>
            <p14:sldId id="454"/>
            <p14:sldId id="629"/>
            <p14:sldId id="630"/>
            <p14:sldId id="652"/>
            <p14:sldId id="631"/>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6C"/>
    <a:srgbClr val="081C23"/>
    <a:srgbClr val="F15A29"/>
    <a:srgbClr val="92D050"/>
    <a:srgbClr val="AC75D5"/>
    <a:srgbClr val="7F498F"/>
    <a:srgbClr val="D5B8EA"/>
    <a:srgbClr val="0075C9"/>
    <a:srgbClr val="000000"/>
    <a:srgbClr val="1D4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63" autoAdjust="0"/>
    <p:restoredTop sz="38399" autoAdjust="0"/>
  </p:normalViewPr>
  <p:slideViewPr>
    <p:cSldViewPr snapToGrid="0">
      <p:cViewPr>
        <p:scale>
          <a:sx n="75" d="100"/>
          <a:sy n="75" d="100"/>
        </p:scale>
        <p:origin x="1662" y="-234"/>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63" Type="http://schemas.openxmlformats.org/officeDocument/2006/relationships/commentAuthors" Target="commentAuthor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slide" Target="slides/slide55.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presProps" Target="presProps.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tableStyles" Target="tableStyles.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s>
</file>

<file path=ppt/activeX/_rels/activeX1.xml.rels><?xml version="1.0" encoding="UTF-8" standalone="yes"?>
<Relationships xmlns="http://schemas.openxmlformats.org/package/2006/relationships"><Relationship Id="rId1" Type="http://schemas.microsoft.com/office/2006/relationships/activeXControlBinary" Target="activeX1.bin"/></Relationships>
</file>

<file path=ppt/activeX/activeX1.xml><?xml version="1.0" encoding="utf-8"?>
<ax:ocx xmlns:ax="http://schemas.microsoft.com/office/2006/activeX" xmlns:r="http://schemas.openxmlformats.org/officeDocument/2006/relationships" ax:classid="{5512D116-5CC6-11CF-8D67-00AA00BDCE1D}" ax:persistence="persistStorage" r:id="rId1"/>
</file>

<file path=ppt/drawings/_rels/vmlDrawing1.vml.rels><?xml version="1.0" encoding="UTF-8" standalone="yes"?>
<Relationships xmlns="http://schemas.openxmlformats.org/package/2006/relationships"><Relationship Id="rId1" Type="http://schemas.openxmlformats.org/officeDocument/2006/relationships/image" Target="../media/image83.wmf"/></Relationships>
</file>

<file path=ppt/media/hdphoto1.wdp>
</file>

<file path=ppt/media/image1.png>
</file>

<file path=ppt/media/image10.png>
</file>

<file path=ppt/media/image11.jpg>
</file>

<file path=ppt/media/image12.png>
</file>

<file path=ppt/media/image13.png>
</file>

<file path=ppt/media/image14.jpg>
</file>

<file path=ppt/media/image17.jpg>
</file>

<file path=ppt/media/image18.png>
</file>

<file path=ppt/media/image19.png>
</file>

<file path=ppt/media/image2.png>
</file>

<file path=ppt/media/image20.png>
</file>

<file path=ppt/media/image21.png>
</file>

<file path=ppt/media/image3.png>
</file>

<file path=ppt/media/image38.png>
</file>

<file path=ppt/media/image39.png>
</file>

<file path=ppt/media/image4.png>
</file>

<file path=ppt/media/image40.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jp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9.png>
</file>

<file path=ppt/media/image8.png>
</file>

<file path=ppt/media/image80.png>
</file>

<file path=ppt/media/image81.png>
</file>

<file path=ppt/media/image82.png>
</file>

<file path=ppt/media/image83.wmf>
</file>

<file path=ppt/media/image84.jpe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2/7/2016</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azure.microsoft.com/en-gb/documentation/articles/web-sites-staged-publishing/"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Explain</a:t>
            </a:r>
            <a:r>
              <a:rPr lang="en-US" baseline="0" dirty="0" smtClean="0"/>
              <a:t> a wide variety of images that you can choose from.</a:t>
            </a:r>
          </a:p>
          <a:p>
            <a:endParaRPr lang="en-US" baseline="0" dirty="0" smtClean="0"/>
          </a:p>
          <a:p>
            <a:r>
              <a:rPr lang="en-US" b="1" baseline="0" dirty="0" smtClean="0"/>
              <a:t>Speaker Notes:</a:t>
            </a:r>
            <a:endParaRPr lang="en-US" b="1" dirty="0" smtClean="0"/>
          </a:p>
          <a:p>
            <a:pPr marL="228600" indent="-228600">
              <a:buFont typeface="+mj-lt"/>
              <a:buAutoNum type="arabicPeriod"/>
            </a:pPr>
            <a:r>
              <a:rPr lang="en-US" dirty="0" smtClean="0"/>
              <a:t>First</a:t>
            </a:r>
            <a:r>
              <a:rPr lang="en-US" baseline="0" dirty="0" smtClean="0"/>
              <a:t> of all, you can choose from different Windows Servers and a variety of Linux implementations. [Click]</a:t>
            </a:r>
          </a:p>
          <a:p>
            <a:pPr marL="228600" indent="-228600">
              <a:buFont typeface="+mj-lt"/>
              <a:buAutoNum type="arabicPeriod"/>
            </a:pPr>
            <a:r>
              <a:rPr lang="en-US" dirty="0" smtClean="0"/>
              <a:t>As well as pre-built images for</a:t>
            </a:r>
            <a:r>
              <a:rPr lang="en-US" baseline="0" dirty="0" smtClean="0"/>
              <a:t> different flavors of SQL Database and Oracle databases. [Click]</a:t>
            </a:r>
          </a:p>
          <a:p>
            <a:pPr marL="228600" indent="-228600">
              <a:buFont typeface="+mj-lt"/>
              <a:buAutoNum type="arabicPeriod"/>
            </a:pPr>
            <a:r>
              <a:rPr lang="en-US" baseline="0" dirty="0" smtClean="0"/>
              <a:t>You can also choose from a number of first-party and certified third-party images for various application servers and infrastructural components. [Click]</a:t>
            </a:r>
          </a:p>
          <a:p>
            <a:pPr marL="228600" indent="-228600">
              <a:buFont typeface="+mj-lt"/>
              <a:buAutoNum type="arabicPeriod"/>
            </a:pPr>
            <a:r>
              <a:rPr lang="en-US" baseline="0" dirty="0" smtClean="0"/>
              <a:t>And last but not least, if you are a MSDN subscriber, you also have access to Visual </a:t>
            </a:r>
            <a:r>
              <a:rPr lang="en-US" altLang="zh-CN" baseline="0" dirty="0" smtClean="0"/>
              <a:t>Studio images and client Windows systems such as Windows 7 and Windows 8.1 for your </a:t>
            </a:r>
            <a:r>
              <a:rPr lang="en-US" altLang="zh-CN" baseline="0" dirty="0" err="1" smtClean="0"/>
              <a:t>DevTest</a:t>
            </a:r>
            <a:r>
              <a:rPr lang="en-US" altLang="zh-CN" baseline="0" dirty="0" smtClean="0"/>
              <a:t> purposes.</a:t>
            </a:r>
          </a:p>
          <a:p>
            <a:pPr marL="0" indent="0">
              <a:buFont typeface="+mj-lt"/>
              <a:buNone/>
            </a:pP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199488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Introduce different virtual machine sizes.</a:t>
            </a:r>
            <a:endParaRPr lang="en-US" baseline="0" dirty="0" smtClean="0"/>
          </a:p>
          <a:p>
            <a:endParaRPr lang="en-US" baseline="0" dirty="0" smtClean="0"/>
          </a:p>
          <a:p>
            <a:r>
              <a:rPr lang="en-US" b="1" baseline="0" dirty="0" smtClean="0"/>
              <a:t>Speaker Notes:</a:t>
            </a:r>
            <a:endParaRPr lang="en-US" b="1" dirty="0" smtClean="0"/>
          </a:p>
          <a:p>
            <a:pPr marL="0" indent="0">
              <a:buFont typeface="Arial" panose="020B0604020202020204" pitchFamily="34" charset="0"/>
              <a:buNone/>
            </a:pPr>
            <a:r>
              <a:rPr lang="en-US" baseline="0" dirty="0" smtClean="0"/>
              <a:t>http://azure.microsoft.com/en-us/pricing/details/virtual-machines/</a:t>
            </a:r>
          </a:p>
          <a:p>
            <a:pPr marL="228600" indent="-228600">
              <a:buFont typeface="Arial" panose="020B0604020202020204" pitchFamily="34" charset="0"/>
              <a:buChar char="•"/>
            </a:pPr>
            <a:endParaRPr lang="en-US" altLang="zh-CN" baseline="0" dirty="0" smtClean="0"/>
          </a:p>
          <a:p>
            <a:pPr marL="0" marR="0" indent="0" algn="l" defTabSz="914172"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12</a:t>
            </a:fld>
            <a:endParaRPr lang="en-US" dirty="0"/>
          </a:p>
        </p:txBody>
      </p:sp>
    </p:spTree>
    <p:extLst>
      <p:ext uri="{BB962C8B-B14F-4D97-AF65-F5344CB8AC3E}">
        <p14:creationId xmlns:p14="http://schemas.microsoft.com/office/powerpoint/2010/main" val="12756833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Demo:</a:t>
            </a:r>
            <a:r>
              <a:rPr lang="en-US" dirty="0" smtClean="0"/>
              <a:t> </a:t>
            </a:r>
            <a:r>
              <a:rPr lang="en-US" altLang="zh-CN" dirty="0" smtClean="0"/>
              <a:t>Provisioning VM</a:t>
            </a:r>
          </a:p>
          <a:p>
            <a:endParaRPr lang="en-US" altLang="zh-CN" dirty="0" smtClean="0"/>
          </a:p>
          <a:p>
            <a:r>
              <a:rPr lang="en-US" altLang="zh-CN" b="1" dirty="0" smtClean="0"/>
              <a:t>Prerequisites:</a:t>
            </a:r>
            <a:r>
              <a:rPr lang="en-US" altLang="zh-CN" b="1" baseline="0" dirty="0" smtClean="0"/>
              <a:t> </a:t>
            </a:r>
            <a:endParaRPr lang="en-US" altLang="zh-CN" baseline="0" dirty="0" smtClean="0"/>
          </a:p>
          <a:p>
            <a:pPr marL="171450" indent="-171450">
              <a:buFont typeface="Arial" panose="020B0604020202020204" pitchFamily="34" charset="0"/>
              <a:buChar char="•"/>
            </a:pPr>
            <a:r>
              <a:rPr lang="en-US" altLang="zh-CN" baseline="0" dirty="0" smtClean="0"/>
              <a:t>A Windows Server 2012 is already provisioned.</a:t>
            </a:r>
          </a:p>
          <a:p>
            <a:endParaRPr lang="en-US" altLang="zh-CN" dirty="0" smtClean="0"/>
          </a:p>
          <a:p>
            <a:r>
              <a:rPr lang="en-US" altLang="zh-CN" b="1" dirty="0" smtClean="0"/>
              <a:t>Steps:</a:t>
            </a:r>
          </a:p>
          <a:p>
            <a:pPr marL="228600" indent="-228600">
              <a:buFont typeface="+mj-lt"/>
              <a:buAutoNum type="arabicPeriod"/>
            </a:pPr>
            <a:r>
              <a:rPr lang="en-US" dirty="0" smtClean="0"/>
              <a:t>Open</a:t>
            </a:r>
            <a:r>
              <a:rPr lang="en-US" baseline="0" dirty="0" smtClean="0"/>
              <a:t> Ibiza portal and click the </a:t>
            </a:r>
            <a:r>
              <a:rPr lang="en-US" b="1" baseline="0" dirty="0" smtClean="0"/>
              <a:t>NEW</a:t>
            </a:r>
            <a:r>
              <a:rPr lang="en-US" baseline="0" dirty="0" smtClean="0"/>
              <a:t> button at the lower-left corner.</a:t>
            </a:r>
          </a:p>
          <a:p>
            <a:pPr marL="228600" indent="-228600">
              <a:buFont typeface="+mj-lt"/>
              <a:buAutoNum type="arabicPeriod"/>
            </a:pPr>
            <a:r>
              <a:rPr lang="en-US" baseline="0" dirty="0" smtClean="0"/>
              <a:t>Show the short list of resources. Explain that I can directly create popular resources here such as a Windows Server 2012.</a:t>
            </a:r>
          </a:p>
          <a:p>
            <a:pPr marL="228600" indent="-228600">
              <a:buFont typeface="+mj-lt"/>
              <a:buAutoNum type="arabicPeriod"/>
            </a:pPr>
            <a:r>
              <a:rPr lang="en-US" baseline="0" dirty="0" smtClean="0"/>
              <a:t>Click on the </a:t>
            </a:r>
            <a:r>
              <a:rPr lang="en-US" b="1" baseline="0" dirty="0" smtClean="0"/>
              <a:t>Everything</a:t>
            </a:r>
            <a:r>
              <a:rPr lang="en-US" baseline="0" dirty="0" smtClean="0"/>
              <a:t> link.</a:t>
            </a:r>
          </a:p>
          <a:p>
            <a:pPr marL="228600" indent="-228600">
              <a:buFont typeface="+mj-lt"/>
              <a:buAutoNum type="arabicPeriod"/>
            </a:pPr>
            <a:r>
              <a:rPr lang="en-US" baseline="0" dirty="0" smtClean="0"/>
              <a:t>In </a:t>
            </a:r>
            <a:r>
              <a:rPr lang="en-US" b="1" baseline="0" dirty="0" smtClean="0"/>
              <a:t>Gallery</a:t>
            </a:r>
            <a:r>
              <a:rPr lang="en-US" baseline="0" dirty="0" smtClean="0"/>
              <a:t> blade, open the </a:t>
            </a:r>
            <a:r>
              <a:rPr lang="en-US" b="1" baseline="0" dirty="0" smtClean="0"/>
              <a:t>Virtual machines </a:t>
            </a:r>
            <a:r>
              <a:rPr lang="en-US" baseline="0" dirty="0" smtClean="0"/>
              <a:t>category.</a:t>
            </a:r>
          </a:p>
          <a:p>
            <a:pPr marL="228600" indent="-228600">
              <a:buFont typeface="+mj-lt"/>
              <a:buAutoNum type="arabicPeriod"/>
            </a:pPr>
            <a:r>
              <a:rPr lang="en-US" baseline="0" dirty="0" smtClean="0"/>
              <a:t>Scroll down the view and show images of different types (refer back to slide 9).</a:t>
            </a:r>
          </a:p>
          <a:p>
            <a:pPr marL="228600" indent="-228600">
              <a:buFont typeface="+mj-lt"/>
              <a:buAutoNum type="arabicPeriod"/>
            </a:pPr>
            <a:r>
              <a:rPr lang="en-US" baseline="0" dirty="0" smtClean="0"/>
              <a:t>Click on </a:t>
            </a:r>
            <a:r>
              <a:rPr lang="en-US" b="1" baseline="0" dirty="0" smtClean="0"/>
              <a:t>Windows Server 2012 R2</a:t>
            </a:r>
            <a:r>
              <a:rPr lang="en-US" baseline="0" dirty="0" smtClean="0"/>
              <a:t>, and then click the </a:t>
            </a:r>
            <a:r>
              <a:rPr lang="en-US" b="1" baseline="0" dirty="0" smtClean="0"/>
              <a:t>Create</a:t>
            </a:r>
            <a:r>
              <a:rPr lang="en-US" baseline="0" dirty="0" smtClean="0"/>
              <a:t> button in the overview blade. For non-Microsoft focused audience, consider to pick a Linux image instead.</a:t>
            </a:r>
          </a:p>
          <a:p>
            <a:pPr marL="228600" indent="-228600">
              <a:buFont typeface="+mj-lt"/>
              <a:buAutoNum type="arabicPeriod"/>
            </a:pPr>
            <a:r>
              <a:rPr lang="en-US" baseline="0" dirty="0" smtClean="0"/>
              <a:t>Fill in the </a:t>
            </a:r>
            <a:r>
              <a:rPr lang="en-US" b="1" i="1" baseline="0" dirty="0" smtClean="0"/>
              <a:t>Create VM </a:t>
            </a:r>
            <a:r>
              <a:rPr lang="en-US" baseline="0" dirty="0" smtClean="0"/>
              <a:t>form and click on the </a:t>
            </a:r>
            <a:r>
              <a:rPr lang="en-US" b="1" baseline="0" dirty="0" smtClean="0"/>
              <a:t>Create</a:t>
            </a:r>
            <a:r>
              <a:rPr lang="en-US" baseline="0" dirty="0" smtClean="0"/>
              <a:t> button to provision the VM. Explain this will take a few minutes.</a:t>
            </a:r>
          </a:p>
          <a:p>
            <a:pPr marL="228600" indent="-228600">
              <a:buFont typeface="+mj-lt"/>
              <a:buAutoNum type="arabicPeriod" startAt="8"/>
            </a:pPr>
            <a:r>
              <a:rPr lang="en-US" dirty="0" smtClean="0"/>
              <a:t>Open the already provisioned VM.</a:t>
            </a:r>
          </a:p>
          <a:p>
            <a:pPr marL="228600" indent="-228600">
              <a:buFont typeface="+mj-lt"/>
              <a:buAutoNum type="arabicPeriod" startAt="8"/>
            </a:pPr>
            <a:r>
              <a:rPr lang="en-US" dirty="0" smtClean="0"/>
              <a:t>Scroll</a:t>
            </a:r>
            <a:r>
              <a:rPr lang="en-US" baseline="0" dirty="0" smtClean="0"/>
              <a:t> down the blade to show various of information available on the blade.</a:t>
            </a:r>
          </a:p>
          <a:p>
            <a:pPr marL="228600" indent="-228600">
              <a:buFont typeface="+mj-lt"/>
              <a:buAutoNum type="arabicPeriod" startAt="8"/>
            </a:pPr>
            <a:r>
              <a:rPr lang="en-US" baseline="0" dirty="0" smtClean="0"/>
              <a:t>Click on the </a:t>
            </a:r>
            <a:r>
              <a:rPr lang="en-US" b="1" baseline="0" dirty="0" smtClean="0"/>
              <a:t>Extensions</a:t>
            </a:r>
            <a:r>
              <a:rPr lang="en-US" baseline="0" dirty="0" smtClean="0"/>
              <a:t> tile. </a:t>
            </a:r>
          </a:p>
          <a:p>
            <a:pPr marL="228600" marR="0" indent="-228600" algn="l" defTabSz="914400" rtl="0" eaLnBrk="1" fontAlgn="auto" latinLnBrk="0" hangingPunct="1">
              <a:lnSpc>
                <a:spcPct val="100000"/>
              </a:lnSpc>
              <a:spcBef>
                <a:spcPts val="0"/>
              </a:spcBef>
              <a:spcAft>
                <a:spcPts val="0"/>
              </a:spcAft>
              <a:buClrTx/>
              <a:buSzTx/>
              <a:buFont typeface="+mj-lt"/>
              <a:buAutoNum type="arabicPeriod" startAt="8"/>
              <a:tabLst/>
              <a:defRPr/>
            </a:pPr>
            <a:r>
              <a:rPr lang="en-US" baseline="0" dirty="0" smtClean="0"/>
              <a:t>On the </a:t>
            </a:r>
            <a:r>
              <a:rPr lang="en-US" b="1" i="1" baseline="0" dirty="0" smtClean="0"/>
              <a:t>Extensions</a:t>
            </a:r>
            <a:r>
              <a:rPr lang="en-US" baseline="0" dirty="0" smtClean="0"/>
              <a:t> blade, click on the </a:t>
            </a:r>
            <a:r>
              <a:rPr lang="en-US" b="1" baseline="0" dirty="0" smtClean="0"/>
              <a:t>ADD</a:t>
            </a:r>
            <a:r>
              <a:rPr lang="en-US" baseline="0" dirty="0" smtClean="0"/>
              <a:t> icon to bring up the extension list. Introduce that VM extensions are </a:t>
            </a:r>
            <a:r>
              <a:rPr lang="en-US" sz="1200" dirty="0" smtClean="0"/>
              <a:t>installable components to customize VM instances. </a:t>
            </a:r>
          </a:p>
          <a:p>
            <a:pPr marL="228600" marR="0" indent="-228600" algn="l" defTabSz="914400" rtl="0" eaLnBrk="1" fontAlgn="auto" latinLnBrk="0" hangingPunct="1">
              <a:lnSpc>
                <a:spcPct val="100000"/>
              </a:lnSpc>
              <a:spcBef>
                <a:spcPts val="0"/>
              </a:spcBef>
              <a:spcAft>
                <a:spcPts val="0"/>
              </a:spcAft>
              <a:buClrTx/>
              <a:buSzTx/>
              <a:buFont typeface="+mj-lt"/>
              <a:buAutoNum type="arabicPeriod" startAt="8"/>
              <a:tabLst/>
              <a:defRPr/>
            </a:pPr>
            <a:r>
              <a:rPr lang="en-US" sz="1200" dirty="0" smtClean="0"/>
              <a:t>Switch to slides to continue with VM extension introduction. </a:t>
            </a:r>
          </a:p>
          <a:p>
            <a:pPr marL="228600" indent="-228600">
              <a:buFont typeface="+mj-lt"/>
              <a:buAutoNum type="arabicPeriod" startAt="8"/>
            </a:pPr>
            <a:endParaRPr lang="en-US" baseline="0" dirty="0" smtClean="0"/>
          </a:p>
          <a:p>
            <a:pPr marL="228600" indent="-228600">
              <a:buFont typeface="+mj-lt"/>
              <a:buAutoNum type="arabicPeriod" startAt="8"/>
            </a:pPr>
            <a:endParaRPr lang="en-US"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14</a:t>
            </a:fld>
            <a:endParaRPr lang="en-US"/>
          </a:p>
        </p:txBody>
      </p:sp>
    </p:spTree>
    <p:extLst>
      <p:ext uri="{BB962C8B-B14F-4D97-AF65-F5344CB8AC3E}">
        <p14:creationId xmlns:p14="http://schemas.microsoft.com/office/powerpoint/2010/main" val="23029525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Introduce VM extensions.</a:t>
            </a:r>
            <a:endParaRPr lang="en-US" baseline="0" dirty="0" smtClean="0"/>
          </a:p>
          <a:p>
            <a:endParaRPr lang="en-US" baseline="0" dirty="0" smtClean="0"/>
          </a:p>
          <a:p>
            <a:r>
              <a:rPr lang="en-US" b="1" baseline="0" dirty="0" smtClean="0"/>
              <a:t>Speaker Notes:</a:t>
            </a:r>
            <a:endParaRPr lang="en-US" b="1" dirty="0" smtClean="0"/>
          </a:p>
          <a:p>
            <a:pPr marL="228600" indent="-228600">
              <a:buFont typeface="Arial" panose="020B0604020202020204" pitchFamily="34" charset="0"/>
              <a:buChar char="•"/>
            </a:pPr>
            <a:r>
              <a:rPr lang="en-US" dirty="0" smtClean="0"/>
              <a:t>No matter how big the image gallery is, your projects may have specific needs that can’t be satisfied</a:t>
            </a:r>
            <a:r>
              <a:rPr lang="en-US" baseline="0" dirty="0" smtClean="0"/>
              <a:t> by standard images.</a:t>
            </a:r>
          </a:p>
          <a:p>
            <a:pPr marL="228600" indent="-228600">
              <a:buFont typeface="Arial" panose="020B0604020202020204" pitchFamily="34" charset="0"/>
              <a:buChar char="•"/>
            </a:pPr>
            <a:r>
              <a:rPr lang="en-US" baseline="0" dirty="0" smtClean="0"/>
              <a:t>Some components such as anti-virus, configuration management agents are required on most machines for compliance and management purposes.</a:t>
            </a:r>
          </a:p>
          <a:p>
            <a:pPr marL="228600" indent="-228600">
              <a:buFont typeface="Arial" panose="020B0604020202020204" pitchFamily="34" charset="0"/>
              <a:buChar char="•"/>
            </a:pPr>
            <a:r>
              <a:rPr lang="en-US" baseline="0" dirty="0" smtClean="0"/>
              <a:t>This allows use to innovate faster to meet with your project needs. And you have flexibility to pick and combine extensions for your goals.</a:t>
            </a:r>
          </a:p>
          <a:p>
            <a:pPr marL="228600" indent="-228600">
              <a:buFont typeface="Arial" panose="020B0604020202020204" pitchFamily="34" charset="0"/>
              <a:buChar char="•"/>
            </a:pPr>
            <a:r>
              <a:rPr lang="en-US" baseline="0" dirty="0" smtClean="0"/>
              <a:t>Point out some of existing extensions:</a:t>
            </a:r>
          </a:p>
          <a:p>
            <a:pPr marL="685800" lvl="1" indent="-228600">
              <a:buFont typeface="Arial" panose="020B0604020202020204" pitchFamily="34" charset="0"/>
              <a:buChar char="•"/>
            </a:pPr>
            <a:r>
              <a:rPr lang="en-US" baseline="0" dirty="0" smtClean="0"/>
              <a:t>Custom Script Extension, which allows you to download and execute PowerShell scripts.</a:t>
            </a:r>
          </a:p>
          <a:p>
            <a:pPr marL="685800" lvl="1" indent="-228600">
              <a:buFont typeface="Arial" panose="020B0604020202020204" pitchFamily="34" charset="0"/>
              <a:buChar char="•"/>
            </a:pPr>
            <a:r>
              <a:rPr lang="en-US" baseline="0" dirty="0" smtClean="0"/>
              <a:t>Chef Extension and Puppet Extension for automated management at scale.</a:t>
            </a:r>
          </a:p>
          <a:p>
            <a:pPr marL="685800" lvl="1" indent="-228600">
              <a:buFont typeface="Arial" panose="020B0604020202020204" pitchFamily="34" charset="0"/>
              <a:buChar char="•"/>
            </a:pPr>
            <a:r>
              <a:rPr lang="en-US" baseline="0" dirty="0" smtClean="0"/>
              <a:t>Symantec Endpoint Protection etc. for protection.</a:t>
            </a:r>
          </a:p>
          <a:p>
            <a:pPr marL="685800" lvl="1" indent="-228600">
              <a:buFont typeface="Arial" panose="020B0604020202020204" pitchFamily="34" charset="0"/>
              <a:buChar char="•"/>
            </a:pPr>
            <a:r>
              <a:rPr lang="en-US" baseline="0" dirty="0" err="1" smtClean="0"/>
              <a:t>Docker</a:t>
            </a:r>
            <a:r>
              <a:rPr lang="en-US" baseline="0" dirty="0" smtClean="0"/>
              <a:t> (Linux only).</a:t>
            </a:r>
          </a:p>
          <a:p>
            <a:pPr marL="685800" lvl="1" indent="-228600">
              <a:buFont typeface="Arial" panose="020B0604020202020204" pitchFamily="34" charset="0"/>
              <a:buChar char="•"/>
            </a:pPr>
            <a:r>
              <a:rPr lang="en-US" baseline="0" dirty="0" smtClean="0"/>
              <a:t>Visual Studio Remote Debugger.</a:t>
            </a:r>
          </a:p>
          <a:p>
            <a:pPr marL="228600" indent="-228600">
              <a:buFont typeface="Arial" panose="020B0604020202020204" pitchFamily="34" charset="0"/>
              <a:buChar char="•"/>
            </a:pP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15</a:t>
            </a:fld>
            <a:endParaRPr lang="en-US"/>
          </a:p>
        </p:txBody>
      </p:sp>
    </p:spTree>
    <p:extLst>
      <p:ext uri="{BB962C8B-B14F-4D97-AF65-F5344CB8AC3E}">
        <p14:creationId xmlns:p14="http://schemas.microsoft.com/office/powerpoint/2010/main" val="19619105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Demo:</a:t>
            </a:r>
            <a:r>
              <a:rPr lang="en-US" dirty="0" smtClean="0"/>
              <a:t> VM</a:t>
            </a:r>
            <a:r>
              <a:rPr lang="en-US" baseline="0" dirty="0" smtClean="0"/>
              <a:t> Extension</a:t>
            </a:r>
            <a:endParaRPr lang="en-US" altLang="zh-CN" dirty="0" smtClean="0"/>
          </a:p>
          <a:p>
            <a:endParaRPr lang="en-US" altLang="zh-CN" dirty="0" smtClean="0"/>
          </a:p>
          <a:p>
            <a:r>
              <a:rPr lang="en-US" altLang="zh-CN" b="1" dirty="0" smtClean="0"/>
              <a:t>Prerequisites:</a:t>
            </a:r>
            <a:r>
              <a:rPr lang="en-US" altLang="zh-CN" b="1" baseline="0" dirty="0" smtClean="0"/>
              <a:t> </a:t>
            </a:r>
            <a:endParaRPr lang="en-US" altLang="zh-CN" baseline="0" dirty="0" smtClean="0"/>
          </a:p>
          <a:p>
            <a:pPr marL="171450" indent="-171450">
              <a:buFont typeface="Arial" panose="020B0604020202020204" pitchFamily="34" charset="0"/>
              <a:buChar char="•"/>
            </a:pPr>
            <a:r>
              <a:rPr lang="en-US" altLang="zh-CN" baseline="0" dirty="0" smtClean="0"/>
              <a:t>Azure PowerShell v0.8 or higher has been installed and configured.</a:t>
            </a:r>
          </a:p>
          <a:p>
            <a:pPr marL="171450" indent="-171450">
              <a:buFont typeface="Arial" panose="020B0604020202020204" pitchFamily="34" charset="0"/>
              <a:buChar char="•"/>
            </a:pPr>
            <a:r>
              <a:rPr lang="en-US" altLang="zh-CN" baseline="0" dirty="0" smtClean="0"/>
              <a:t>Desired Azure subscription has already been selected. </a:t>
            </a:r>
          </a:p>
          <a:p>
            <a:pPr marL="171450" indent="-171450">
              <a:buFont typeface="Arial" panose="020B0604020202020204" pitchFamily="34" charset="0"/>
              <a:buChar char="•"/>
            </a:pPr>
            <a:r>
              <a:rPr lang="en-US" altLang="zh-CN" baseline="0" dirty="0" smtClean="0"/>
              <a:t>A storage account has been provisioned under the same Azure subscription.</a:t>
            </a:r>
          </a:p>
          <a:p>
            <a:pPr marL="171450" indent="-171450">
              <a:buFont typeface="Arial" panose="020B0604020202020204" pitchFamily="34" charset="0"/>
              <a:buChar char="•"/>
            </a:pPr>
            <a:r>
              <a:rPr lang="en-US" altLang="zh-CN" baseline="0" dirty="0" smtClean="0"/>
              <a:t>A </a:t>
            </a:r>
            <a:r>
              <a:rPr lang="en-US" altLang="zh-CN" b="1" baseline="0" dirty="0" smtClean="0"/>
              <a:t>scripts </a:t>
            </a:r>
            <a:r>
              <a:rPr lang="en-US" altLang="zh-CN" b="0" baseline="0" dirty="0" smtClean="0"/>
              <a:t>container has been created under the storage account with public read access.</a:t>
            </a:r>
          </a:p>
          <a:p>
            <a:pPr marL="171450" indent="-171450">
              <a:buFont typeface="Arial" panose="020B0604020202020204" pitchFamily="34" charset="0"/>
              <a:buChar char="•"/>
            </a:pPr>
            <a:r>
              <a:rPr lang="en-US" altLang="zh-CN" b="0" baseline="0" dirty="0" smtClean="0"/>
              <a:t>A </a:t>
            </a:r>
            <a:r>
              <a:rPr lang="en-US" altLang="zh-CN" b="1" baseline="0" dirty="0" smtClean="0"/>
              <a:t>helloworld.ps1</a:t>
            </a:r>
            <a:r>
              <a:rPr lang="en-US" altLang="zh-CN" b="0" baseline="0" dirty="0" smtClean="0"/>
              <a:t> PowerShell script has been uploaded to the container. The content of the script is a single line: </a:t>
            </a:r>
            <a:r>
              <a:rPr lang="en-US" altLang="zh-CN" b="1" baseline="0" dirty="0" smtClean="0"/>
              <a:t>write-output “Hello World!”</a:t>
            </a:r>
          </a:p>
          <a:p>
            <a:pPr marL="171450" indent="-171450">
              <a:buFont typeface="Arial" panose="020B0604020202020204" pitchFamily="34" charset="0"/>
              <a:buChar char="•"/>
            </a:pPr>
            <a:r>
              <a:rPr lang="en-US" altLang="zh-CN" baseline="0" dirty="0" smtClean="0"/>
              <a:t>PowerShell environment has been set with large font for easy reading.</a:t>
            </a:r>
          </a:p>
          <a:p>
            <a:pPr marL="171450" indent="-171450">
              <a:buFont typeface="Arial" panose="020B0604020202020204" pitchFamily="34" charset="0"/>
              <a:buChar char="•"/>
            </a:pPr>
            <a:r>
              <a:rPr lang="en-US" altLang="zh-CN" baseline="0" dirty="0" smtClean="0"/>
              <a:t>A Windows Server 2012 VM has been provisioned.</a:t>
            </a:r>
          </a:p>
          <a:p>
            <a:pPr marL="0" indent="0">
              <a:buFont typeface="Arial" panose="020B0604020202020204" pitchFamily="34" charset="0"/>
              <a:buNone/>
            </a:pPr>
            <a:endParaRPr lang="en-US" altLang="zh-CN" dirty="0" smtClean="0"/>
          </a:p>
          <a:p>
            <a:r>
              <a:rPr lang="en-US" altLang="zh-CN" b="1" dirty="0" smtClean="0"/>
              <a:t>Steps:</a:t>
            </a:r>
          </a:p>
          <a:p>
            <a:pPr marL="228600" indent="-228600">
              <a:buFont typeface="+mj-lt"/>
              <a:buAutoNum type="arabicPeriod"/>
            </a:pPr>
            <a:r>
              <a:rPr lang="en-US" altLang="zh-CN" b="0" dirty="0" smtClean="0"/>
              <a:t>In</a:t>
            </a:r>
            <a:r>
              <a:rPr lang="en-US" altLang="zh-CN" b="0" baseline="0" dirty="0" smtClean="0"/>
              <a:t> Azure PowerShell, issue command: </a:t>
            </a:r>
            <a:r>
              <a:rPr lang="en-US" altLang="zh-CN" b="1" baseline="0" dirty="0" smtClean="0">
                <a:latin typeface="Courier New" panose="02070309020205020404" pitchFamily="49" charset="0"/>
                <a:cs typeface="Courier New" panose="02070309020205020404" pitchFamily="49" charset="0"/>
              </a:rPr>
              <a:t>Get-</a:t>
            </a:r>
            <a:r>
              <a:rPr lang="en-US" altLang="zh-CN" b="1" baseline="0" dirty="0" err="1" smtClean="0">
                <a:latin typeface="Courier New" panose="02070309020205020404" pitchFamily="49" charset="0"/>
                <a:cs typeface="Courier New" panose="02070309020205020404" pitchFamily="49" charset="0"/>
              </a:rPr>
              <a:t>AzureVMAvailableExtension</a:t>
            </a:r>
            <a:r>
              <a:rPr lang="en-US" altLang="zh-CN" b="1" baseline="0" dirty="0" smtClean="0">
                <a:latin typeface="Courier New" panose="02070309020205020404" pitchFamily="49" charset="0"/>
                <a:cs typeface="Courier New" panose="02070309020205020404" pitchFamily="49" charset="0"/>
              </a:rPr>
              <a:t> | Format-Table -Property </a:t>
            </a:r>
            <a:r>
              <a:rPr lang="en-US" altLang="zh-CN" b="1" baseline="0" dirty="0" err="1" smtClean="0">
                <a:latin typeface="Courier New" panose="02070309020205020404" pitchFamily="49" charset="0"/>
                <a:cs typeface="Courier New" panose="02070309020205020404" pitchFamily="49" charset="0"/>
              </a:rPr>
              <a:t>ExtensionName</a:t>
            </a:r>
            <a:r>
              <a:rPr lang="en-US" altLang="zh-CN" b="1" baseline="0" dirty="0" smtClean="0">
                <a:latin typeface="Courier New" panose="02070309020205020404" pitchFamily="49" charset="0"/>
                <a:cs typeface="Courier New" panose="02070309020205020404" pitchFamily="49" charset="0"/>
              </a:rPr>
              <a:t>, Publisher</a:t>
            </a:r>
          </a:p>
          <a:p>
            <a:pPr marL="228600" indent="-228600">
              <a:buFont typeface="+mj-lt"/>
              <a:buAutoNum type="arabicPeriod"/>
            </a:pPr>
            <a:r>
              <a:rPr lang="en-US" altLang="zh-CN" b="0" baseline="0" dirty="0" smtClean="0"/>
              <a:t>The above </a:t>
            </a:r>
            <a:r>
              <a:rPr lang="en-US" altLang="zh-CN" b="0" baseline="0" dirty="0" err="1" smtClean="0"/>
              <a:t>cmdlet</a:t>
            </a:r>
            <a:r>
              <a:rPr lang="en-US" altLang="zh-CN" b="0" baseline="0" dirty="0" smtClean="0"/>
              <a:t> lists existing extensions. Next we’ll see how we can inject an extension to a running VM instance. In the last demo you’ve seen that you can achieve this using Azure Management Portal. Here we’ll do it using PowerShell. In this case, we’ll install Custom Script Extension to an existing Windows Server 2012 VM.</a:t>
            </a:r>
          </a:p>
          <a:p>
            <a:pPr marL="228600" indent="-228600">
              <a:buFont typeface="+mj-lt"/>
              <a:buAutoNum type="arabicPeriod"/>
            </a:pPr>
            <a:r>
              <a:rPr lang="en-US" altLang="zh-CN" b="0" baseline="0" dirty="0" smtClean="0"/>
              <a:t>Issue the following </a:t>
            </a:r>
            <a:r>
              <a:rPr lang="en-US" altLang="zh-CN" b="0" baseline="0" dirty="0" err="1" smtClean="0"/>
              <a:t>cmdlets</a:t>
            </a:r>
            <a:r>
              <a:rPr lang="en-US" altLang="zh-CN" b="0" baseline="0" dirty="0" smtClean="0"/>
              <a:t> to get a reference to the virtual machine instance:</a:t>
            </a:r>
          </a:p>
          <a:p>
            <a:pPr marL="0" indent="0">
              <a:buFont typeface="+mj-lt"/>
              <a:buNone/>
            </a:pPr>
            <a:r>
              <a:rPr lang="en-US" altLang="zh-CN" b="1" baseline="0" dirty="0" smtClean="0"/>
              <a:t>      $</a:t>
            </a:r>
            <a:r>
              <a:rPr lang="en-US" altLang="zh-CN" b="1" baseline="0" dirty="0" err="1" smtClean="0"/>
              <a:t>serviceName</a:t>
            </a:r>
            <a:r>
              <a:rPr lang="en-US" altLang="zh-CN" b="1" baseline="0" dirty="0" smtClean="0"/>
              <a:t> = “[cloud service that hosts the VM]”</a:t>
            </a:r>
          </a:p>
          <a:p>
            <a:pPr marL="0" indent="0">
              <a:buFont typeface="+mj-lt"/>
              <a:buNone/>
            </a:pPr>
            <a:r>
              <a:rPr lang="en-US" altLang="zh-CN" b="1" baseline="0" dirty="0" smtClean="0"/>
              <a:t>      $</a:t>
            </a:r>
            <a:r>
              <a:rPr lang="en-US" altLang="zh-CN" b="1" baseline="0" dirty="0" err="1" smtClean="0"/>
              <a:t>vmName</a:t>
            </a:r>
            <a:r>
              <a:rPr lang="en-US" altLang="zh-CN" b="1" baseline="0" dirty="0" smtClean="0"/>
              <a:t> = “[name of the VM]”</a:t>
            </a:r>
          </a:p>
          <a:p>
            <a:pPr marL="0" indent="0">
              <a:buFont typeface="+mj-lt"/>
              <a:buNone/>
            </a:pPr>
            <a:r>
              <a:rPr lang="en-US" altLang="zh-CN" b="1" baseline="0" dirty="0" smtClean="0"/>
              <a:t>      $</a:t>
            </a:r>
            <a:r>
              <a:rPr lang="en-US" altLang="zh-CN" b="1" baseline="0" dirty="0" err="1" smtClean="0"/>
              <a:t>vm</a:t>
            </a:r>
            <a:r>
              <a:rPr lang="en-US" altLang="zh-CN" b="1" baseline="0" dirty="0" smtClean="0"/>
              <a:t> = Get-</a:t>
            </a:r>
            <a:r>
              <a:rPr lang="en-US" altLang="zh-CN" b="1" baseline="0" dirty="0" err="1" smtClean="0"/>
              <a:t>AzureVM</a:t>
            </a:r>
            <a:r>
              <a:rPr lang="en-US" altLang="zh-CN" b="1" baseline="0" dirty="0" smtClean="0"/>
              <a:t> –</a:t>
            </a:r>
            <a:r>
              <a:rPr lang="en-US" altLang="zh-CN" b="1" baseline="0" dirty="0" err="1" smtClean="0"/>
              <a:t>ServiceName</a:t>
            </a:r>
            <a:r>
              <a:rPr lang="en-US" altLang="zh-CN" b="1" baseline="0" dirty="0" smtClean="0"/>
              <a:t> $</a:t>
            </a:r>
            <a:r>
              <a:rPr lang="en-US" altLang="zh-CN" b="1" baseline="0" dirty="0" err="1" smtClean="0"/>
              <a:t>serviceName</a:t>
            </a:r>
            <a:r>
              <a:rPr lang="en-US" altLang="zh-CN" b="1" baseline="0" dirty="0" smtClean="0"/>
              <a:t> –Name $</a:t>
            </a:r>
            <a:r>
              <a:rPr lang="en-US" altLang="zh-CN" b="1" baseline="0" dirty="0" err="1" smtClean="0"/>
              <a:t>vmName</a:t>
            </a:r>
            <a:endParaRPr lang="en-US" altLang="zh-CN" b="1" baseline="0" dirty="0" smtClean="0"/>
          </a:p>
          <a:p>
            <a:pPr marL="228600" indent="-228600">
              <a:buFont typeface="+mj-lt"/>
              <a:buAutoNum type="arabicPeriod" startAt="4"/>
            </a:pPr>
            <a:r>
              <a:rPr lang="en-US" altLang="zh-CN" b="0" baseline="0" dirty="0" smtClean="0"/>
              <a:t>Next, issue command </a:t>
            </a:r>
            <a:r>
              <a:rPr lang="en-US" altLang="zh-CN" b="1" baseline="0" dirty="0" smtClean="0"/>
              <a:t>Get-</a:t>
            </a:r>
            <a:r>
              <a:rPr lang="en-US" altLang="zh-CN" b="1" baseline="0" dirty="0" err="1" smtClean="0"/>
              <a:t>AzureVMExtension</a:t>
            </a:r>
            <a:r>
              <a:rPr lang="en-US" altLang="zh-CN" b="1" baseline="0" dirty="0" smtClean="0"/>
              <a:t> –VM $</a:t>
            </a:r>
            <a:r>
              <a:rPr lang="en-US" altLang="zh-CN" b="1" baseline="0" dirty="0" err="1" smtClean="0"/>
              <a:t>vm</a:t>
            </a:r>
            <a:r>
              <a:rPr lang="en-US" altLang="zh-CN" b="0" baseline="0" dirty="0" smtClean="0"/>
              <a:t>. This lists VM extensions that are currently installed on the VM.</a:t>
            </a:r>
          </a:p>
          <a:p>
            <a:pPr marL="228600" indent="-228600">
              <a:buFont typeface="+mj-lt"/>
              <a:buAutoNum type="arabicPeriod" startAt="4"/>
            </a:pPr>
            <a:r>
              <a:rPr lang="en-US" altLang="zh-CN" b="0" baseline="0" dirty="0" smtClean="0"/>
              <a:t>Use the following </a:t>
            </a:r>
            <a:r>
              <a:rPr lang="en-US" altLang="zh-CN" b="0" baseline="0" dirty="0" err="1" smtClean="0"/>
              <a:t>cmdlet</a:t>
            </a:r>
            <a:r>
              <a:rPr lang="en-US" altLang="zh-CN" b="0" baseline="0" dirty="0" smtClean="0"/>
              <a:t> to enable Custom Script Extension, and instruct it to download and execute the helloworld.ps1 (this takes about 20-30 seconds):</a:t>
            </a:r>
          </a:p>
          <a:p>
            <a:pPr marL="0" indent="0">
              <a:buFont typeface="+mj-lt"/>
              <a:buNone/>
            </a:pPr>
            <a:r>
              <a:rPr lang="en-US" altLang="zh-CN" b="1" baseline="0" dirty="0" smtClean="0"/>
              <a:t>Set-</a:t>
            </a:r>
            <a:r>
              <a:rPr lang="en-US" altLang="zh-CN" b="1" baseline="0" dirty="0" err="1" smtClean="0"/>
              <a:t>AzureVMCustomScriptExtension</a:t>
            </a:r>
            <a:r>
              <a:rPr lang="en-US" altLang="zh-CN" b="1" baseline="0" dirty="0" smtClean="0"/>
              <a:t> -</a:t>
            </a:r>
            <a:r>
              <a:rPr lang="en-US" altLang="zh-CN" b="1" baseline="0" dirty="0" err="1" smtClean="0"/>
              <a:t>ContainerName</a:t>
            </a:r>
            <a:r>
              <a:rPr lang="en-US" altLang="zh-CN" b="1" baseline="0" dirty="0" smtClean="0"/>
              <a:t> scripts -</a:t>
            </a:r>
            <a:r>
              <a:rPr lang="en-US" altLang="zh-CN" b="1" baseline="0" dirty="0" err="1" smtClean="0"/>
              <a:t>StorageAccountName</a:t>
            </a:r>
            <a:r>
              <a:rPr lang="en-US" altLang="zh-CN" b="1" baseline="0" dirty="0" smtClean="0"/>
              <a:t> '[your storage account name]' -VM $</a:t>
            </a:r>
            <a:r>
              <a:rPr lang="en-US" altLang="zh-CN" b="1" baseline="0" dirty="0" err="1" smtClean="0"/>
              <a:t>vm</a:t>
            </a:r>
            <a:r>
              <a:rPr lang="en-US" altLang="zh-CN" b="1" baseline="0" dirty="0" smtClean="0"/>
              <a:t> -</a:t>
            </a:r>
            <a:r>
              <a:rPr lang="en-US" altLang="zh-CN" b="1" baseline="0" dirty="0" err="1" smtClean="0"/>
              <a:t>FileName</a:t>
            </a:r>
            <a:r>
              <a:rPr lang="en-US" altLang="zh-CN" b="1" baseline="0" dirty="0" smtClean="0"/>
              <a:t> ‘helloworld.ps1' -Run ‘helloworld.ps1' | Update-</a:t>
            </a:r>
            <a:r>
              <a:rPr lang="en-US" altLang="zh-CN" b="1" baseline="0" dirty="0" err="1" smtClean="0"/>
              <a:t>AzureVM</a:t>
            </a:r>
            <a:r>
              <a:rPr lang="en-US" altLang="zh-CN" b="1" baseline="0" dirty="0" smtClean="0"/>
              <a:t> -Verbose</a:t>
            </a:r>
          </a:p>
          <a:p>
            <a:pPr marL="0" indent="0">
              <a:buFont typeface="+mj-lt"/>
              <a:buNone/>
            </a:pPr>
            <a:r>
              <a:rPr lang="en-US" altLang="zh-CN" b="0" baseline="0" dirty="0" smtClean="0"/>
              <a:t>6. Next, we’ll retrieve and display the script execution result:</a:t>
            </a:r>
          </a:p>
          <a:p>
            <a:pPr marL="0" indent="0">
              <a:buFont typeface="+mj-lt"/>
              <a:buNone/>
            </a:pPr>
            <a:r>
              <a:rPr lang="en-US" altLang="zh-CN" b="1" baseline="0" dirty="0" smtClean="0"/>
              <a:t>$status = Get-</a:t>
            </a:r>
            <a:r>
              <a:rPr lang="en-US" altLang="zh-CN" b="1" baseline="0" dirty="0" err="1" smtClean="0"/>
              <a:t>AzureVM</a:t>
            </a:r>
            <a:r>
              <a:rPr lang="en-US" altLang="zh-CN" b="1" baseline="0" dirty="0" smtClean="0"/>
              <a:t> -</a:t>
            </a:r>
            <a:r>
              <a:rPr lang="en-US" altLang="zh-CN" b="1" baseline="0" dirty="0" err="1" smtClean="0"/>
              <a:t>ServiceName</a:t>
            </a:r>
            <a:r>
              <a:rPr lang="en-US" altLang="zh-CN" b="1" baseline="0" dirty="0" smtClean="0"/>
              <a:t> $</a:t>
            </a:r>
            <a:r>
              <a:rPr lang="en-US" altLang="zh-CN" b="1" baseline="0" dirty="0" err="1" smtClean="0"/>
              <a:t>serviceName</a:t>
            </a:r>
            <a:r>
              <a:rPr lang="en-US" altLang="zh-CN" b="1" baseline="0" dirty="0" smtClean="0"/>
              <a:t> -Name $</a:t>
            </a:r>
            <a:r>
              <a:rPr lang="en-US" altLang="zh-CN" b="1" baseline="0" dirty="0" err="1" smtClean="0"/>
              <a:t>vmName</a:t>
            </a:r>
            <a:endParaRPr lang="en-US" altLang="zh-CN" b="1" baseline="0" dirty="0" smtClean="0"/>
          </a:p>
          <a:p>
            <a:pPr marL="0" indent="0">
              <a:buFont typeface="+mj-lt"/>
              <a:buNone/>
            </a:pPr>
            <a:r>
              <a:rPr lang="en-US" altLang="zh-CN" b="1" baseline="0" dirty="0" smtClean="0"/>
              <a:t>$result = $status.ResourceExtensionStatusList.ExtensionSettingStatus.SubStatusList | Select Name, @{"Label"="</a:t>
            </a:r>
            <a:r>
              <a:rPr lang="en-US" altLang="zh-CN" b="1" baseline="0" dirty="0" err="1" smtClean="0"/>
              <a:t>Message";Expression</a:t>
            </a:r>
            <a:r>
              <a:rPr lang="en-US" altLang="zh-CN" b="1" baseline="0" dirty="0" smtClean="0"/>
              <a:t> = {$_.</a:t>
            </a:r>
            <a:r>
              <a:rPr lang="en-US" altLang="zh-CN" b="1" baseline="0" dirty="0" err="1" smtClean="0"/>
              <a:t>FormattedMessage.Message</a:t>
            </a:r>
            <a:r>
              <a:rPr lang="en-US" altLang="zh-CN" b="1" baseline="0" dirty="0" smtClean="0"/>
              <a:t> }} </a:t>
            </a:r>
          </a:p>
          <a:p>
            <a:pPr marL="0" indent="0">
              <a:buFont typeface="+mj-lt"/>
              <a:buNone/>
            </a:pPr>
            <a:r>
              <a:rPr lang="en-US" altLang="zh-CN" b="1" baseline="0" dirty="0" smtClean="0"/>
              <a:t>$result |</a:t>
            </a:r>
            <a:r>
              <a:rPr lang="en-US" altLang="zh-CN" b="1" baseline="0" dirty="0" err="1" smtClean="0"/>
              <a:t>fl</a:t>
            </a:r>
            <a:endParaRPr lang="en-US" altLang="zh-CN" b="1" baseline="0" dirty="0" smtClean="0"/>
          </a:p>
          <a:p>
            <a:pPr marL="0" indent="0">
              <a:buFont typeface="+mj-lt"/>
              <a:buNone/>
            </a:pPr>
            <a:endParaRPr lang="en-US" altLang="zh-CN" b="0" baseline="0" dirty="0" smtClean="0"/>
          </a:p>
          <a:p>
            <a:pPr marL="0" indent="0">
              <a:buFont typeface="+mj-lt"/>
              <a:buNone/>
            </a:pPr>
            <a:r>
              <a:rPr lang="en-US" altLang="zh-CN" b="0" baseline="0" dirty="0" smtClean="0"/>
              <a:t>(see screenshots in hidden slides for references)</a:t>
            </a:r>
          </a:p>
          <a:p>
            <a:pPr marL="0" indent="0">
              <a:buFont typeface="+mj-lt"/>
              <a:buNone/>
            </a:pPr>
            <a:r>
              <a:rPr lang="en-US" altLang="zh-CN" b="0" baseline="0" dirty="0" smtClean="0"/>
              <a:t>(see this blog: http://azure.microsoft.com/blog/2014/07/15/automating-sql-server-vm-configuration-using-custom-script-extension/ for more details on Custom Script Extension)</a:t>
            </a:r>
          </a:p>
          <a:p>
            <a:pPr marL="0" indent="0">
              <a:buFont typeface="+mj-lt"/>
              <a:buNone/>
            </a:pPr>
            <a:endParaRPr lang="en-US" altLang="zh-CN" b="0" baseline="0" dirty="0" smtClean="0"/>
          </a:p>
          <a:p>
            <a:pPr marL="228600" indent="-228600">
              <a:buFont typeface="+mj-lt"/>
              <a:buAutoNum type="arabicPeriod" startAt="4"/>
            </a:pPr>
            <a:endParaRPr lang="en-US" altLang="zh-CN" b="0" baseline="0" dirty="0" smtClean="0"/>
          </a:p>
          <a:p>
            <a:pPr marL="228600" indent="-228600">
              <a:buFont typeface="+mj-lt"/>
              <a:buAutoNum type="arabicPeriod"/>
            </a:pPr>
            <a:endParaRPr lang="en-US" altLang="zh-CN" b="0" baseline="0" dirty="0" smtClean="0"/>
          </a:p>
          <a:p>
            <a:pPr marL="228600" indent="-228600">
              <a:buFont typeface="+mj-lt"/>
              <a:buAutoNum type="arabicPeriod"/>
            </a:pPr>
            <a:endParaRPr lang="en-US" altLang="zh-CN" b="0" baseline="0" dirty="0" smtClean="0"/>
          </a:p>
          <a:p>
            <a:pPr marL="228600" indent="-228600">
              <a:buFont typeface="+mj-lt"/>
              <a:buAutoNum type="arabicPeriod"/>
            </a:pPr>
            <a:endParaRPr lang="en-US" altLang="zh-CN" b="0"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16</a:t>
            </a:fld>
            <a:endParaRPr lang="en-US"/>
          </a:p>
        </p:txBody>
      </p:sp>
    </p:spTree>
    <p:extLst>
      <p:ext uri="{BB962C8B-B14F-4D97-AF65-F5344CB8AC3E}">
        <p14:creationId xmlns:p14="http://schemas.microsoft.com/office/powerpoint/2010/main" val="16501713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17</a:t>
            </a:fld>
            <a:endParaRPr lang="en-US"/>
          </a:p>
        </p:txBody>
      </p:sp>
    </p:spTree>
    <p:extLst>
      <p:ext uri="{BB962C8B-B14F-4D97-AF65-F5344CB8AC3E}">
        <p14:creationId xmlns:p14="http://schemas.microsoft.com/office/powerpoint/2010/main" val="24905740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18</a:t>
            </a:fld>
            <a:endParaRPr lang="en-US"/>
          </a:p>
        </p:txBody>
      </p:sp>
    </p:spTree>
    <p:extLst>
      <p:ext uri="{BB962C8B-B14F-4D97-AF65-F5344CB8AC3E}">
        <p14:creationId xmlns:p14="http://schemas.microsoft.com/office/powerpoint/2010/main" val="33073354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21</a:t>
            </a:fld>
            <a:endParaRPr lang="en-US"/>
          </a:p>
        </p:txBody>
      </p:sp>
    </p:spTree>
    <p:extLst>
      <p:ext uri="{BB962C8B-B14F-4D97-AF65-F5344CB8AC3E}">
        <p14:creationId xmlns:p14="http://schemas.microsoft.com/office/powerpoint/2010/main" val="28666477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Explain</a:t>
            </a:r>
            <a:r>
              <a:rPr lang="en-US" baseline="0" dirty="0" smtClean="0"/>
              <a:t> the differences between disks and images with VMs</a:t>
            </a: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22</a:t>
            </a:fld>
            <a:endParaRPr lang="en-US" dirty="0"/>
          </a:p>
        </p:txBody>
      </p:sp>
    </p:spTree>
    <p:extLst>
      <p:ext uri="{BB962C8B-B14F-4D97-AF65-F5344CB8AC3E}">
        <p14:creationId xmlns:p14="http://schemas.microsoft.com/office/powerpoint/2010/main" val="2328901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Explain the</a:t>
            </a:r>
            <a:r>
              <a:rPr lang="en-US" baseline="0" dirty="0" smtClean="0"/>
              <a:t> benefits of image mobility </a:t>
            </a:r>
          </a:p>
          <a:p>
            <a:endParaRPr lang="en-US" baseline="0" dirty="0" smtClean="0"/>
          </a:p>
          <a:p>
            <a:r>
              <a:rPr lang="en-US" b="1" baseline="0" dirty="0" smtClean="0"/>
              <a:t>Notes:</a:t>
            </a:r>
            <a:endParaRPr lang="en-US" b="1" dirty="0" smtClean="0"/>
          </a:p>
          <a:p>
            <a:r>
              <a:rPr lang="en-US" dirty="0" smtClean="0"/>
              <a:t>One of the key benefits of IaaS is flexibility and control. The</a:t>
            </a:r>
            <a:r>
              <a:rPr lang="en-US" baseline="0" dirty="0" smtClean="0"/>
              <a:t> Microsoft Azure solution provides the capability of not only moving VHDs TO the cloud but also allows you to copy the VHD back down and run it locally or on another cloud provider. Great for testing out production issues or any other need where you require a copy of the production server.</a:t>
            </a:r>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23</a:t>
            </a:fld>
            <a:endParaRPr lang="en-US" dirty="0"/>
          </a:p>
        </p:txBody>
      </p:sp>
    </p:spTree>
    <p:extLst>
      <p:ext uri="{BB962C8B-B14F-4D97-AF65-F5344CB8AC3E}">
        <p14:creationId xmlns:p14="http://schemas.microsoft.com/office/powerpoint/2010/main" val="20670440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24458"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pPr defTabSz="924458">
              <a:defRPr/>
            </a:pPr>
            <a:r>
              <a:rPr lang="en-US" dirty="0" smtClean="0"/>
              <a:t>Explain how disks are durable</a:t>
            </a:r>
            <a:r>
              <a:rPr lang="en-US" baseline="0" dirty="0" smtClean="0"/>
              <a:t> and how Microsoft Azure storage works</a:t>
            </a:r>
          </a:p>
          <a:p>
            <a:pPr defTabSz="924458">
              <a:defRPr/>
            </a:pPr>
            <a:endParaRPr lang="en-US" baseline="0" dirty="0" smtClean="0"/>
          </a:p>
          <a:p>
            <a:pPr defTabSz="924458">
              <a:defRPr/>
            </a:pPr>
            <a:r>
              <a:rPr lang="en-US" b="1" baseline="0" dirty="0" smtClean="0"/>
              <a:t>Notes:</a:t>
            </a:r>
            <a:endParaRPr lang="en-US" b="1" dirty="0" smtClean="0"/>
          </a:p>
          <a:p>
            <a:pPr defTabSz="924458">
              <a:defRPr/>
            </a:pPr>
            <a:r>
              <a:rPr lang="en-US" dirty="0" smtClean="0"/>
              <a:t>The</a:t>
            </a:r>
            <a:r>
              <a:rPr lang="en-US" baseline="0" dirty="0" smtClean="0"/>
              <a:t> OS and Data Disks are stored in Microsoft Azure storage. So in addition to the data being persistent you also get the benefits of storage which means your VHD is replicated 3X’s locally and also 3X’s in a separate data center in the same region (geo-replication)</a:t>
            </a:r>
            <a:endParaRPr lang="en-US" dirty="0" smtClean="0"/>
          </a:p>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10282252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2/7/2016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26</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248899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28</a:t>
            </a:fld>
            <a:endParaRPr lang="en-US"/>
          </a:p>
        </p:txBody>
      </p:sp>
    </p:spTree>
    <p:extLst>
      <p:ext uri="{BB962C8B-B14F-4D97-AF65-F5344CB8AC3E}">
        <p14:creationId xmlns:p14="http://schemas.microsoft.com/office/powerpoint/2010/main" val="40214699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Traffic Manager profiles created using the existing (non-ARM) Azure Service Management (ASM) API, tools and 'classic' portal are not available via ARM, and vice versa. Migration of profiles from ASM to ARM APIs is not currently supported, other than by deleting and re-creating the profile.</a:t>
            </a:r>
          </a:p>
          <a:p>
            <a:r>
              <a:rPr lang="en-US" dirty="0" smtClean="0"/>
              <a:t>'Nested' Traffic Manager endpoints are supported via the ARM API, ARM PowerShell and ARM-mode Azure CLI. They are not currently supported in the Azure portal (which also uses the ARM API).</a:t>
            </a:r>
          </a:p>
          <a:p>
            <a:r>
              <a:rPr lang="en-US" dirty="0" smtClean="0"/>
              <a:t>Traffic Manager endpoints of type '</a:t>
            </a:r>
            <a:r>
              <a:rPr lang="en-US" dirty="0" err="1" smtClean="0"/>
              <a:t>AzureEndpoints</a:t>
            </a:r>
            <a:r>
              <a:rPr lang="en-US" dirty="0" smtClean="0"/>
              <a:t>', when referencing a Web App, can only reference the default (production) </a:t>
            </a:r>
            <a:r>
              <a:rPr lang="en-US" dirty="0" smtClean="0">
                <a:hlinkClick r:id="rId3"/>
              </a:rPr>
              <a:t>Web App slot</a:t>
            </a:r>
            <a:r>
              <a:rPr lang="en-US" dirty="0" smtClean="0"/>
              <a:t>. Custom slots are not yet supported. As a workaround, custom slots can be configured using the '</a:t>
            </a:r>
            <a:r>
              <a:rPr lang="en-US" dirty="0" err="1" smtClean="0"/>
              <a:t>ExternalEndpoints</a:t>
            </a:r>
            <a:r>
              <a:rPr lang="en-US" dirty="0" smtClean="0"/>
              <a:t>' type. </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37</a:t>
            </a:fld>
            <a:endParaRPr lang="en-US"/>
          </a:p>
        </p:txBody>
      </p:sp>
    </p:spTree>
    <p:extLst>
      <p:ext uri="{BB962C8B-B14F-4D97-AF65-F5344CB8AC3E}">
        <p14:creationId xmlns:p14="http://schemas.microsoft.com/office/powerpoint/2010/main" val="5135050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Pets vs Pack – cattle.</a:t>
            </a:r>
            <a:endParaRPr lang="en-US" dirty="0"/>
          </a:p>
        </p:txBody>
      </p:sp>
      <p:sp>
        <p:nvSpPr>
          <p:cNvPr id="4" name="Footer Placeholder 3"/>
          <p:cNvSpPr>
            <a:spLocks noGrp="1"/>
          </p:cNvSpPr>
          <p:nvPr>
            <p:ph type="ftr" sz="quarter" idx="10"/>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2/8/2016</a:t>
            </a:fld>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42094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lstStyle/>
          <a:p>
            <a:pPr defTabSz="721141">
              <a:lnSpc>
                <a:spcPct val="90000"/>
              </a:lnSpc>
              <a:spcAft>
                <a:spcPts val="263"/>
              </a:spcAft>
              <a:defRPr/>
            </a:pPr>
            <a:r>
              <a:rPr lang="en-NZ" b="1" dirty="0" smtClean="0"/>
              <a:t>Slide Objective:</a:t>
            </a:r>
          </a:p>
          <a:p>
            <a:pPr defTabSz="721141">
              <a:lnSpc>
                <a:spcPct val="90000"/>
              </a:lnSpc>
              <a:spcAft>
                <a:spcPts val="263"/>
              </a:spcAft>
              <a:defRPr/>
            </a:pPr>
            <a:r>
              <a:rPr lang="en-NZ" b="0" dirty="0" smtClean="0"/>
              <a:t>Provide a graphical view of fault and upgrade domains for existing web</a:t>
            </a:r>
            <a:r>
              <a:rPr lang="en-NZ" b="0" baseline="0" dirty="0" smtClean="0"/>
              <a:t> and worker roles. Use to contrast existing skills with availability sets.</a:t>
            </a:r>
            <a:endParaRPr lang="en-NZ" b="0" dirty="0" smtClean="0"/>
          </a:p>
          <a:p>
            <a:pPr defTabSz="721141">
              <a:lnSpc>
                <a:spcPct val="90000"/>
              </a:lnSpc>
              <a:spcAft>
                <a:spcPts val="263"/>
              </a:spcAft>
              <a:defRPr/>
            </a:pPr>
            <a:endParaRPr lang="en-NZ" b="0" dirty="0" smtClean="0"/>
          </a:p>
          <a:p>
            <a:pPr defTabSz="721141">
              <a:lnSpc>
                <a:spcPct val="90000"/>
              </a:lnSpc>
              <a:spcAft>
                <a:spcPts val="263"/>
              </a:spcAft>
              <a:defRPr/>
            </a:pPr>
            <a:r>
              <a:rPr lang="en-NZ" b="1" baseline="0" dirty="0" smtClean="0"/>
              <a:t>Notes:</a:t>
            </a:r>
          </a:p>
          <a:p>
            <a:pPr defTabSz="721141">
              <a:lnSpc>
                <a:spcPct val="90000"/>
              </a:lnSpc>
              <a:spcAft>
                <a:spcPts val="263"/>
              </a:spcAft>
              <a:defRPr/>
            </a:pPr>
            <a:r>
              <a:rPr lang="en-NZ" b="0" dirty="0" smtClean="0"/>
              <a:t>You can see that our service is well spread out across both fault and upgrade domains</a:t>
            </a:r>
          </a:p>
          <a:p>
            <a:pPr defTabSz="721141">
              <a:lnSpc>
                <a:spcPct val="90000"/>
              </a:lnSpc>
              <a:spcAft>
                <a:spcPts val="263"/>
              </a:spcAft>
              <a:defRPr/>
            </a:pPr>
            <a:r>
              <a:rPr lang="en-NZ" b="0" dirty="0" smtClean="0"/>
              <a:t>The loss of a fault domain will not cause a failure of our service</a:t>
            </a:r>
            <a:r>
              <a:rPr lang="en-NZ" b="0" baseline="0" dirty="0" smtClean="0"/>
              <a:t> nor will the restart or change of an upgrade domain cause a failure of our service</a:t>
            </a:r>
          </a:p>
          <a:p>
            <a:pPr defTabSz="721141">
              <a:lnSpc>
                <a:spcPct val="90000"/>
              </a:lnSpc>
              <a:spcAft>
                <a:spcPts val="263"/>
              </a:spcAft>
              <a:defRPr/>
            </a:pPr>
            <a:endParaRPr lang="en-NZ" b="1" baseline="0" dirty="0" smtClean="0"/>
          </a:p>
          <a:p>
            <a:pPr defTabSz="721141">
              <a:lnSpc>
                <a:spcPct val="90000"/>
              </a:lnSpc>
              <a:spcAft>
                <a:spcPts val="263"/>
              </a:spcAft>
              <a:defRPr/>
            </a:pPr>
            <a:endParaRPr lang="en-NZ" b="1" baseline="0" dirty="0" smtClean="0"/>
          </a:p>
          <a:p>
            <a:pPr defTabSz="721141">
              <a:lnSpc>
                <a:spcPct val="90000"/>
              </a:lnSpc>
              <a:spcAft>
                <a:spcPts val="263"/>
              </a:spcAft>
              <a:defRPr/>
            </a:pPr>
            <a:r>
              <a:rPr lang="en-NZ" b="1" baseline="0" dirty="0" smtClean="0"/>
              <a:t>Notes</a:t>
            </a:r>
          </a:p>
          <a:p>
            <a:pPr defTabSz="721141">
              <a:lnSpc>
                <a:spcPct val="90000"/>
              </a:lnSpc>
              <a:spcAft>
                <a:spcPts val="263"/>
              </a:spcAft>
              <a:defRPr/>
            </a:pPr>
            <a:r>
              <a:rPr lang="en-NZ" b="0" dirty="0" smtClean="0"/>
              <a:t>Useful pre-reading here.</a:t>
            </a:r>
          </a:p>
          <a:p>
            <a:pPr defTabSz="721141">
              <a:lnSpc>
                <a:spcPct val="90000"/>
              </a:lnSpc>
              <a:spcAft>
                <a:spcPts val="263"/>
              </a:spcAft>
              <a:defRPr/>
            </a:pPr>
            <a:r>
              <a:rPr lang="en-NZ" b="0" dirty="0" smtClean="0"/>
              <a:t>http://blog.toddysm.com/2010/04/upgrade-domains-and-fault-domains-in-windows-azure.html</a:t>
            </a:r>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14838628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NZ" dirty="0" smtClean="0"/>
              <a:t>Explain availability</a:t>
            </a:r>
            <a:r>
              <a:rPr lang="en-NZ" baseline="0" dirty="0" smtClean="0"/>
              <a:t> sets</a:t>
            </a:r>
          </a:p>
          <a:p>
            <a:endParaRPr lang="en-NZ" baseline="0" dirty="0" smtClean="0"/>
          </a:p>
          <a:p>
            <a:r>
              <a:rPr lang="en-NZ" b="1" baseline="0" dirty="0" smtClean="0"/>
              <a:t>Notes:</a:t>
            </a:r>
            <a:endParaRPr lang="en-NZ" b="1" dirty="0" smtClean="0"/>
          </a:p>
          <a:p>
            <a:r>
              <a:rPr lang="en-NZ" dirty="0" smtClean="0"/>
              <a:t>Availability sets</a:t>
            </a:r>
            <a:r>
              <a:rPr lang="en-NZ" baseline="0" dirty="0" smtClean="0"/>
              <a:t> tell the Fabric Controller to place VMs in the same set on different racks for faults and in separate upgrade domains for updates. </a:t>
            </a:r>
          </a:p>
          <a:p>
            <a:r>
              <a:rPr lang="en-NZ" baseline="0" dirty="0" smtClean="0"/>
              <a:t>This essentially tells the FC not to take the guest OS down of all VMs in the same set for host updates. </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Tree>
    <p:extLst>
      <p:ext uri="{BB962C8B-B14F-4D97-AF65-F5344CB8AC3E}">
        <p14:creationId xmlns:p14="http://schemas.microsoft.com/office/powerpoint/2010/main" val="25532267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2/7/2016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50</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52</a:t>
            </a:fld>
            <a:endParaRPr lang="en-US"/>
          </a:p>
        </p:txBody>
      </p:sp>
    </p:spTree>
    <p:extLst>
      <p:ext uri="{BB962C8B-B14F-4D97-AF65-F5344CB8AC3E}">
        <p14:creationId xmlns:p14="http://schemas.microsoft.com/office/powerpoint/2010/main" val="20566539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55</a:t>
            </a:fld>
            <a:endParaRPr lang="en-US" dirty="0">
              <a:solidFill>
                <a:prstClr val="black"/>
              </a:solidFill>
            </a:endParaRPr>
          </a:p>
        </p:txBody>
      </p:sp>
    </p:spTree>
    <p:extLst>
      <p:ext uri="{BB962C8B-B14F-4D97-AF65-F5344CB8AC3E}">
        <p14:creationId xmlns:p14="http://schemas.microsoft.com/office/powerpoint/2010/main" val="23319434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506437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baseline="0" dirty="0" smtClean="0"/>
              <a:t>Explain how Azure helps developers to refocus on their applications.</a:t>
            </a:r>
          </a:p>
          <a:p>
            <a:endParaRPr lang="en-US" b="0" baseline="0" dirty="0" smtClean="0"/>
          </a:p>
          <a:p>
            <a:r>
              <a:rPr lang="en-US" b="1" baseline="0" dirty="0" smtClean="0"/>
              <a:t>Speaker Notes:</a:t>
            </a:r>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Before we discuss about specifics, let’s refocus on what you care about – your application/service. </a:t>
            </a:r>
            <a:endParaRPr lang="en-US" b="1"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Azure is taking a application-centric approach and brings tools and services to support </a:t>
            </a:r>
            <a:r>
              <a:rPr lang="en-US" altLang="zh-CN" b="0" baseline="0" dirty="0" err="1" smtClean="0"/>
              <a:t>DevOps</a:t>
            </a:r>
            <a:r>
              <a:rPr lang="en-US" altLang="zh-CN" b="0" baseline="0" dirty="0" smtClean="0"/>
              <a:t> scenarios</a:t>
            </a:r>
            <a:r>
              <a:rPr lang="en-US" b="0" baseline="0" dirty="0" smtClean="0"/>
              <a:t>. </a:t>
            </a:r>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2605885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baseline="0" dirty="0" smtClean="0"/>
              <a:t>Explain application is made up by application code and infrastructure code.</a:t>
            </a:r>
          </a:p>
          <a:p>
            <a:endParaRPr lang="en-US" b="0" baseline="0" dirty="0" smtClean="0"/>
          </a:p>
          <a:p>
            <a:r>
              <a:rPr lang="en-US" b="1" baseline="0" dirty="0" smtClean="0"/>
              <a:t>Speaker Notes:</a:t>
            </a:r>
          </a:p>
          <a:p>
            <a:pPr marL="228600" indent="-228600">
              <a:buFont typeface="+mj-lt"/>
              <a:buAutoNum type="arabicPeriod"/>
            </a:pPr>
            <a:r>
              <a:rPr lang="en-US" dirty="0" smtClean="0"/>
              <a:t>Let’s start with something that you know inside-and-out: your application code. [click]</a:t>
            </a:r>
          </a:p>
          <a:p>
            <a:pPr marL="228600" indent="-228600">
              <a:buFont typeface="+mj-lt"/>
              <a:buAutoNum type="arabicPeriod"/>
            </a:pPr>
            <a:r>
              <a:rPr lang="en-US" dirty="0" smtClean="0"/>
              <a:t>Then,</a:t>
            </a:r>
            <a:r>
              <a:rPr lang="en-US" baseline="0" dirty="0" smtClean="0"/>
              <a:t> for whatever reason, you decide to deploy your application to Azure. [click]</a:t>
            </a:r>
          </a:p>
          <a:p>
            <a:pPr marL="228600" indent="-228600">
              <a:buFont typeface="+mj-lt"/>
              <a:buAutoNum type="arabicPeriod"/>
            </a:pPr>
            <a:r>
              <a:rPr lang="en-US" baseline="0" dirty="0" smtClean="0"/>
              <a:t>What you do is to allocate a bunch of related resources out of the humongous resource pool provided by Azure, deploy your application code to these resources, and you have a running service. [click]</a:t>
            </a:r>
          </a:p>
          <a:p>
            <a:pPr marL="228600" indent="-228600">
              <a:buFont typeface="+mj-lt"/>
              <a:buAutoNum type="arabicPeriod"/>
            </a:pPr>
            <a:r>
              <a:rPr lang="en-US" baseline="0" dirty="0" smtClean="0"/>
              <a:t>For </a:t>
            </a:r>
            <a:r>
              <a:rPr lang="en-US" baseline="0" dirty="0" err="1" smtClean="0"/>
              <a:t>DevOps</a:t>
            </a:r>
            <a:r>
              <a:rPr lang="en-US" baseline="0" dirty="0" smtClean="0"/>
              <a:t>’ perspective, you need a way to reliable capture and apply your requirements on resources, which can be referred as infrastructure code. </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a:t>
            </a:fld>
            <a:endParaRPr lang="en-US"/>
          </a:p>
        </p:txBody>
      </p:sp>
    </p:spTree>
    <p:extLst>
      <p:ext uri="{BB962C8B-B14F-4D97-AF65-F5344CB8AC3E}">
        <p14:creationId xmlns:p14="http://schemas.microsoft.com/office/powerpoint/2010/main" val="1224907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baseline="0" dirty="0" smtClean="0"/>
              <a:t>Reiterate the point that to make your service successful, you are partnering with Azure. You bring the code, and Azure brings resources.</a:t>
            </a:r>
          </a:p>
          <a:p>
            <a:r>
              <a:rPr lang="en-US" b="0" baseline="0" dirty="0" smtClean="0"/>
              <a:t>This slide also sets state for the talk by explaining how </a:t>
            </a:r>
            <a:r>
              <a:rPr lang="en-US" b="0" baseline="0" dirty="0" err="1" smtClean="0"/>
              <a:t>IaaS</a:t>
            </a:r>
            <a:r>
              <a:rPr lang="en-US" b="0" baseline="0" dirty="0" smtClean="0"/>
              <a:t> components fit into the overall picture.</a:t>
            </a:r>
          </a:p>
          <a:p>
            <a:endParaRPr lang="en-US" b="0" baseline="0" dirty="0" smtClean="0"/>
          </a:p>
          <a:p>
            <a:r>
              <a:rPr lang="en-US" b="1" baseline="0" dirty="0" smtClean="0"/>
              <a:t>Speaker Notes:</a:t>
            </a:r>
          </a:p>
          <a:p>
            <a:pPr marL="228600" indent="-228600">
              <a:buFont typeface="+mj-lt"/>
              <a:buAutoNum type="arabicPeriod"/>
            </a:pPr>
            <a:r>
              <a:rPr lang="en-US" dirty="0" smtClean="0"/>
              <a:t>[Continue</a:t>
            </a:r>
            <a:r>
              <a:rPr lang="en-US" baseline="0" dirty="0" smtClean="0"/>
              <a:t> with previous slide]</a:t>
            </a:r>
            <a:endParaRPr lang="en-US" dirty="0" smtClean="0"/>
          </a:p>
          <a:p>
            <a:pPr marL="228600" indent="-228600">
              <a:buFont typeface="+mj-lt"/>
              <a:buAutoNum type="arabicPeriod"/>
            </a:pPr>
            <a:r>
              <a:rPr lang="en-US" altLang="zh-CN" b="0" baseline="0" dirty="0" smtClean="0"/>
              <a:t>T</a:t>
            </a:r>
            <a:r>
              <a:rPr lang="en-US" b="0" baseline="0" dirty="0" smtClean="0"/>
              <a:t>o make your service successful, you are partnering with Azure. You bring the code, and Azure brings resources. [Click]</a:t>
            </a:r>
            <a:endParaRPr lang="en-US" dirty="0" smtClean="0"/>
          </a:p>
          <a:p>
            <a:pPr marL="228600" indent="-228600">
              <a:buFont typeface="+mj-lt"/>
              <a:buAutoNum type="arabicPeriod"/>
            </a:pPr>
            <a:r>
              <a:rPr lang="en-US" dirty="0" smtClean="0"/>
              <a:t>And you keep iterating and making improvements over time. [Click]</a:t>
            </a:r>
            <a:endParaRPr lang="en-US" baseline="0" dirty="0" smtClean="0"/>
          </a:p>
          <a:p>
            <a:pPr marL="228600" indent="-228600">
              <a:buFont typeface="+mj-lt"/>
              <a:buAutoNum type="arabicPeriod"/>
            </a:pPr>
            <a:r>
              <a:rPr lang="en-US" baseline="0" dirty="0" smtClean="0"/>
              <a:t>In terms of infrastructure code, you can use it to define desired states of required resources (</a:t>
            </a:r>
            <a:r>
              <a:rPr lang="en-US" b="1" baseline="0" dirty="0" smtClean="0"/>
              <a:t>Note: current Azure Resource </a:t>
            </a:r>
            <a:r>
              <a:rPr lang="en-US" altLang="zh-CN" b="1" baseline="0" dirty="0" smtClean="0"/>
              <a:t>Manager only support a small number of Resource Providers</a:t>
            </a:r>
            <a:r>
              <a:rPr lang="en-US" altLang="zh-CN" baseline="0" dirty="0" smtClean="0"/>
              <a:t>). [Click]</a:t>
            </a:r>
            <a:endParaRPr lang="en-US" baseline="0" dirty="0" smtClean="0"/>
          </a:p>
          <a:p>
            <a:pPr marL="228600" indent="-228600">
              <a:buFont typeface="+mj-lt"/>
              <a:buAutoNum type="arabicPeriod"/>
            </a:pPr>
            <a:r>
              <a:rPr lang="en-US" baseline="0" dirty="0" smtClean="0"/>
              <a:t>You can define hosting environments, such as websites, cloud services and VMs. [Click]</a:t>
            </a:r>
          </a:p>
          <a:p>
            <a:pPr marL="228600" indent="-228600">
              <a:buFont typeface="+mj-lt"/>
              <a:buAutoNum type="arabicPeriod"/>
            </a:pPr>
            <a:r>
              <a:rPr lang="en-US" baseline="0" dirty="0" smtClean="0"/>
              <a:t>Required services. [Click]</a:t>
            </a:r>
          </a:p>
          <a:p>
            <a:pPr marL="228600" indent="-228600">
              <a:buFont typeface="+mj-lt"/>
              <a:buAutoNum type="arabicPeriod"/>
            </a:pPr>
            <a:r>
              <a:rPr lang="en-US" baseline="0" dirty="0" smtClean="0"/>
              <a:t>In this session we’ll focus on infrastructural components including virtual machines and virtual networks.</a:t>
            </a:r>
            <a:endParaRPr lang="en-US"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6</a:t>
            </a:fld>
            <a:endParaRPr lang="en-US"/>
          </a:p>
        </p:txBody>
      </p:sp>
    </p:spTree>
    <p:extLst>
      <p:ext uri="{BB962C8B-B14F-4D97-AF65-F5344CB8AC3E}">
        <p14:creationId xmlns:p14="http://schemas.microsoft.com/office/powerpoint/2010/main" val="42265680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a:t>
            </a:fld>
            <a:endParaRPr lang="en-US"/>
          </a:p>
        </p:txBody>
      </p:sp>
    </p:spTree>
    <p:extLst>
      <p:ext uri="{BB962C8B-B14F-4D97-AF65-F5344CB8AC3E}">
        <p14:creationId xmlns:p14="http://schemas.microsoft.com/office/powerpoint/2010/main" val="26133200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baseline="0" dirty="0" smtClean="0"/>
              <a:t>High-level selling points of virtual machines.</a:t>
            </a:r>
          </a:p>
          <a:p>
            <a:endParaRPr lang="en-US" b="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smtClean="0"/>
              <a:t>Speaker Notes:</a:t>
            </a:r>
          </a:p>
          <a:p>
            <a:pPr marL="171450" indent="-171450">
              <a:buFont typeface="Arial" panose="020B0604020202020204" pitchFamily="34" charset="0"/>
              <a:buChar char="•"/>
            </a:pPr>
            <a:r>
              <a:rPr lang="en-US" dirty="0" smtClean="0"/>
              <a:t>Both</a:t>
            </a:r>
            <a:r>
              <a:rPr lang="en-US" baseline="0" dirty="0" smtClean="0"/>
              <a:t> Linux and Windows are supported. It’s important to reiterate on this as many developers are still not aware of this.</a:t>
            </a:r>
          </a:p>
          <a:p>
            <a:pPr marL="171450" indent="-171450">
              <a:buFont typeface="Arial" panose="020B0604020202020204" pitchFamily="34" charset="0"/>
              <a:buChar char="•"/>
            </a:pPr>
            <a:r>
              <a:rPr lang="en-US" baseline="0" dirty="0" smtClean="0"/>
              <a:t>Mention scaling at enterprise level using DSC, Puppet or Chef.</a:t>
            </a:r>
          </a:p>
          <a:p>
            <a:pPr marL="171450" indent="-171450">
              <a:buFont typeface="Arial" panose="020B0604020202020204" pitchFamily="34" charset="0"/>
              <a:buChar char="•"/>
            </a:pPr>
            <a:r>
              <a:rPr lang="en-US" baseline="0" dirty="0" smtClean="0"/>
              <a:t>Emphasize on the openness – we are not forcing your to lock on Microsoft technologies. Instead, Azure is more open than ever. You can leverage your existing skills, tools and services, and Azure is providing more and more first-class supports for them.</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8</a:t>
            </a:fld>
            <a:endParaRPr lang="en-US"/>
          </a:p>
        </p:txBody>
      </p:sp>
    </p:spTree>
    <p:extLst>
      <p:ext uri="{BB962C8B-B14F-4D97-AF65-F5344CB8AC3E}">
        <p14:creationId xmlns:p14="http://schemas.microsoft.com/office/powerpoint/2010/main" val="8354732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72" rtl="0" eaLnBrk="1" fontAlgn="auto" latinLnBrk="0" hangingPunct="1">
              <a:lnSpc>
                <a:spcPct val="100000"/>
              </a:lnSpc>
              <a:spcBef>
                <a:spcPts val="0"/>
              </a:spcBef>
              <a:spcAft>
                <a:spcPts val="0"/>
              </a:spcAft>
              <a:buClrTx/>
              <a:buSzTx/>
              <a:buFontTx/>
              <a:buNone/>
              <a:tabLst/>
              <a:defRPr/>
            </a:pPr>
            <a:r>
              <a:rPr lang="en-US" b="1" dirty="0" smtClean="0"/>
              <a:t>Slide</a:t>
            </a:r>
            <a:r>
              <a:rPr lang="en-US" b="1" baseline="0" dirty="0" smtClean="0"/>
              <a:t> Objective:</a:t>
            </a:r>
          </a:p>
          <a:p>
            <a:r>
              <a:rPr lang="en-US" dirty="0" smtClean="0"/>
              <a:t>Explain</a:t>
            </a:r>
            <a:r>
              <a:rPr lang="en-US" baseline="0" dirty="0" smtClean="0"/>
              <a:t> workflow for provisioning VMs in the cloud </a:t>
            </a:r>
          </a:p>
          <a:p>
            <a:endParaRPr lang="en-US" baseline="0" dirty="0" smtClean="0"/>
          </a:p>
          <a:p>
            <a:r>
              <a:rPr lang="en-US" b="1" baseline="0" dirty="0" smtClean="0"/>
              <a:t>Speaker Notes:</a:t>
            </a:r>
            <a:endParaRPr lang="en-US" b="1" dirty="0" smtClean="0"/>
          </a:p>
          <a:p>
            <a:pPr marL="171450" indent="-171450">
              <a:buFont typeface="Arial" panose="020B0604020202020204" pitchFamily="34" charset="0"/>
              <a:buChar char="•"/>
            </a:pPr>
            <a:r>
              <a:rPr lang="en-US" baseline="0" dirty="0" smtClean="0"/>
              <a:t>You have three methods of starting this process: Build a VM from the portal, from the command line OR programmatically calling the REST API. </a:t>
            </a:r>
          </a:p>
          <a:p>
            <a:pPr marL="171450" indent="-171450">
              <a:buFont typeface="Arial" panose="020B0604020202020204" pitchFamily="34" charset="0"/>
              <a:buChar char="•"/>
            </a:pPr>
            <a:r>
              <a:rPr lang="en-US" baseline="0" dirty="0" smtClean="0"/>
              <a:t>Once your choice of provisioning is made you will need to select the image and instance size to start from. </a:t>
            </a:r>
          </a:p>
          <a:p>
            <a:pPr marL="171450" indent="-171450">
              <a:buFont typeface="Arial" panose="020B0604020202020204" pitchFamily="34" charset="0"/>
              <a:buChar char="•"/>
            </a:pPr>
            <a:r>
              <a:rPr lang="en-US" baseline="0" dirty="0" smtClean="0"/>
              <a:t>The newly created disk will be stored in blob storage and your machine will boot.</a:t>
            </a:r>
            <a:endParaRPr lang="en-US" dirty="0" smtClean="0"/>
          </a:p>
          <a:p>
            <a:endParaRPr lang="en-US" dirty="0"/>
          </a:p>
        </p:txBody>
      </p:sp>
      <p:sp>
        <p:nvSpPr>
          <p:cNvPr id="4" name="Slide Number Placeholder 3"/>
          <p:cNvSpPr>
            <a:spLocks noGrp="1"/>
          </p:cNvSpPr>
          <p:nvPr>
            <p:ph type="sldNum" sz="quarter" idx="10"/>
          </p:nvPr>
        </p:nvSpPr>
        <p:spPr/>
        <p:txBody>
          <a:bodyPr/>
          <a:lstStyle/>
          <a:p>
            <a:fld id="{0110E035-3DF4-4A15-9272-486F21423BC9}" type="slidenum">
              <a:rPr lang="en-US" smtClean="0"/>
              <a:t>9</a:t>
            </a:fld>
            <a:endParaRPr lang="en-US" dirty="0"/>
          </a:p>
        </p:txBody>
      </p:sp>
    </p:spTree>
    <p:extLst>
      <p:ext uri="{BB962C8B-B14F-4D97-AF65-F5344CB8AC3E}">
        <p14:creationId xmlns:p14="http://schemas.microsoft.com/office/powerpoint/2010/main" val="2178349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Master" Target="../slideMasters/slideMaster2.xml"/><Relationship Id="rId5" Type="http://schemas.openxmlformats.org/officeDocument/2006/relationships/image" Target="../media/image13.png"/><Relationship Id="rId4" Type="http://schemas.microsoft.com/office/2007/relationships/hdphoto" Target="../media/hdphoto1.wdp"/></Relationships>
</file>

<file path=ppt/slideLayouts/_rels/slideLayout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Master" Target="../slideMasters/slideMaster3.xml"/><Relationship Id="rId5" Type="http://schemas.openxmlformats.org/officeDocument/2006/relationships/image" Target="../media/image13.png"/><Relationship Id="rId4" Type="http://schemas.microsoft.com/office/2007/relationships/hdphoto" Target="../media/hdphoto1.wdp"/></Relationships>
</file>

<file path=ppt/slideLayouts/_rels/slideLayout6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76564381"/>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5"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7"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pic>
        <p:nvPicPr>
          <p:cNvPr id="4"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5"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Logo" descr="MS Logo 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4"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2014 </a:t>
            </a:r>
            <a:r>
              <a:rPr lang="en-US" sz="686" dirty="0">
                <a:gradFill>
                  <a:gsLst>
                    <a:gs pos="0">
                      <a:srgbClr val="FFFFFF"/>
                    </a:gs>
                    <a:gs pos="100000">
                      <a:srgbClr val="FFFFFF"/>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9858" y="484299"/>
            <a:ext cx="7001078" cy="1297638"/>
          </a:xfrm>
          <a:prstGeom prst="rect">
            <a:avLst/>
          </a:prstGeom>
        </p:spPr>
      </p:pic>
    </p:spTree>
    <p:extLst>
      <p:ext uri="{BB962C8B-B14F-4D97-AF65-F5344CB8AC3E}">
        <p14:creationId xmlns:p14="http://schemas.microsoft.com/office/powerpoint/2010/main" val="1058898900"/>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FFFFFF"/>
              </a:solidFill>
              <a:effectLst/>
              <a:uLnTx/>
              <a:uFillTx/>
              <a:latin typeface="Segoe UI"/>
              <a:ea typeface="+mn-ea"/>
              <a:cs typeface="+mn-cs"/>
            </a:endParaRPr>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FFFFFF"/>
              </a:solidFill>
              <a:effectLst/>
              <a:uLnTx/>
              <a:uFillTx/>
              <a:latin typeface="Segoe UI"/>
              <a:ea typeface="+mn-ea"/>
              <a:cs typeface="+mn-cs"/>
            </a:endParaRPr>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FFFFFF"/>
              </a:solidFill>
              <a:effectLst/>
              <a:uLnTx/>
              <a:uFillTx/>
              <a:latin typeface="Segoe UI"/>
              <a:ea typeface="+mn-ea"/>
              <a:cs typeface="+mn-cs"/>
            </a:endParaRPr>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20394306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1.34362E-6 L -3.90605E-7 -1.34362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859950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168549132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2121559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574502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217121282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423854905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505050">
                        <a:alpha val="50000"/>
                      </a:srgbClr>
                    </a:gs>
                    <a:gs pos="86000">
                      <a:srgbClr val="505050">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38991130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380236582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372952620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311382961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379370015"/>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2956147826"/>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328168541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3070763816"/>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253716580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2787958342"/>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1875320801"/>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39618868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565846530"/>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271374827"/>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1147872463"/>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3964774445"/>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505050">
                        <a:alpha val="50000"/>
                      </a:srgbClr>
                    </a:gs>
                    <a:gs pos="86000">
                      <a:srgbClr val="505050">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32018281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59218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121606"/>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3132952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806480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187971"/>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50117290"/>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5DDCC36-EAE9-439E-A2FA-C27510A9452D}" type="datetime1">
              <a:rPr kumimoji="0" lang="en-US" sz="1800" b="0" i="0" u="none" strike="noStrike" kern="1200" cap="none" spc="0" normalizeH="0" baseline="0" noProof="0" smtClean="0">
                <a:ln>
                  <a:noFill/>
                </a:ln>
                <a:solidFill>
                  <a:srgbClr val="FFFFFF"/>
                </a:solidFill>
                <a:effectLst/>
                <a:uLnTx/>
                <a:uFillTx/>
                <a:latin typeface="Segoe U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2/8/2016</a:t>
            </a:fld>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DA3C6C-05BD-49DB-AFF4-1147FA1DD5C5}" type="slidenum">
              <a:rPr kumimoji="0" lang="en-US" sz="1800" b="0" i="0" u="none" strike="noStrike" kern="1200" cap="none" spc="0" normalizeH="0" baseline="0" noProof="0" smtClean="0">
                <a:ln>
                  <a:noFill/>
                </a:ln>
                <a:solidFill>
                  <a:srgbClr val="FFFFFF"/>
                </a:solidFill>
                <a:effectLst/>
                <a:uLnTx/>
                <a:uFillTx/>
                <a:latin typeface="Segoe U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73794443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89617705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9858" y="484299"/>
            <a:ext cx="7001078" cy="1297638"/>
          </a:xfrm>
          <a:prstGeom prst="rect">
            <a:avLst/>
          </a:prstGeom>
        </p:spPr>
      </p:pic>
    </p:spTree>
    <p:extLst>
      <p:ext uri="{BB962C8B-B14F-4D97-AF65-F5344CB8AC3E}">
        <p14:creationId xmlns:p14="http://schemas.microsoft.com/office/powerpoint/2010/main" val="1723683597"/>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01937989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1.34362E-6 L -3.90605E-7 -1.34362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483366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517044689"/>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83968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105275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4165031329"/>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3588966181"/>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505050">
                        <a:alpha val="50000"/>
                      </a:srgbClr>
                    </a:gs>
                    <a:gs pos="86000">
                      <a:srgbClr val="505050">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8922715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1081451078"/>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1910990891"/>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210356288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2508820169"/>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131815272"/>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268182709"/>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380063386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a:ea typeface="+mn-ea"/>
                <a:cs typeface="+mn-cs"/>
              </a:rPr>
              <a:t>MICROSOFT CONFIDENTIAL – INTERNAL ONLY</a:t>
            </a:r>
          </a:p>
        </p:txBody>
      </p:sp>
    </p:spTree>
    <p:extLst>
      <p:ext uri="{BB962C8B-B14F-4D97-AF65-F5344CB8AC3E}">
        <p14:creationId xmlns:p14="http://schemas.microsoft.com/office/powerpoint/2010/main" val="1371785702"/>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594293885"/>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4058510481"/>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3314089631"/>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053239317"/>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4205370138"/>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3187361057"/>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FFFFFF">
                        <a:alpha val="50000"/>
                      </a:srgbClr>
                    </a:gs>
                    <a:gs pos="86000">
                      <a:srgbClr val="FFFFFF">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2880390564"/>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a:ln>
                  <a:noFill/>
                </a:ln>
                <a:gradFill>
                  <a:gsLst>
                    <a:gs pos="0">
                      <a:srgbClr val="505050">
                        <a:alpha val="50000"/>
                      </a:srgbClr>
                    </a:gs>
                    <a:gs pos="86000">
                      <a:srgbClr val="505050">
                        <a:alpha val="50000"/>
                      </a:srgbClr>
                    </a:gs>
                  </a:gsLst>
                  <a:lin ang="5400000" scaled="0"/>
                </a:gradFill>
                <a:effectLst/>
                <a:uLnTx/>
                <a:uFillTx/>
                <a:latin typeface="Segoe UI" panose="020B0502040204020203" pitchFamily="34" charset="0"/>
                <a:ea typeface="+mn-ea"/>
                <a:cs typeface="+mn-cs"/>
              </a:rPr>
              <a:t>MICROSOFT CONFIDENTIAL – INTERNAL ONLY</a:t>
            </a:r>
          </a:p>
        </p:txBody>
      </p:sp>
    </p:spTree>
    <p:extLst>
      <p:ext uri="{BB962C8B-B14F-4D97-AF65-F5344CB8AC3E}">
        <p14:creationId xmlns:p14="http://schemas.microsoft.com/office/powerpoint/2010/main" val="37895657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192415"/>
            <a:ext cx="11653522" cy="2089751"/>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75420107"/>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7161457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8"/>
            <a:ext cx="11653523" cy="2184808"/>
          </a:xfrm>
        </p:spPr>
        <p:txBody>
          <a:bodyPr>
            <a:spAutoFit/>
          </a:bodyPr>
          <a:lstStyle>
            <a:lvl1pPr>
              <a:defRPr>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2978489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270BDFA-2D90-48E8-B84B-E8E54CFE28A7}" type="datetimeFigureOut">
              <a:rPr kumimoji="0" lang="en-US" sz="1800" b="0" i="0" u="none" strike="noStrike" kern="1200" cap="none" spc="0" normalizeH="0" baseline="0" noProof="0" smtClean="0">
                <a:ln>
                  <a:noFill/>
                </a:ln>
                <a:solidFill>
                  <a:prstClr val="black">
                    <a:lumMod val="95000"/>
                    <a:lumOff val="5000"/>
                  </a:prstClr>
                </a:solidFill>
                <a:effectLst/>
                <a:uLnTx/>
                <a:uFillTx/>
                <a:latin typeface="Segoe U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2/8/2016</a:t>
            </a:fld>
            <a:endParaRPr kumimoji="0" lang="en-US" sz="1800" b="0" i="0" u="none" strike="noStrike" kern="1200" cap="none" spc="0" normalizeH="0" baseline="0" noProof="0">
              <a:ln>
                <a:noFill/>
              </a:ln>
              <a:solidFill>
                <a:prstClr val="black">
                  <a:lumMod val="95000"/>
                  <a:lumOff val="5000"/>
                </a:prstClr>
              </a:solidFill>
              <a:effectLst/>
              <a:uLnTx/>
              <a:uFillTx/>
              <a:latin typeface="Segoe UI"/>
              <a:ea typeface="+mn-ea"/>
              <a:cs typeface="+mn-cs"/>
            </a:endParaRPr>
          </a:p>
        </p:txBody>
      </p:sp>
      <p:sp>
        <p:nvSpPr>
          <p:cNvPr id="3" name="Footer Placeholder 2"/>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95000"/>
                  <a:lumOff val="5000"/>
                </a:prstClr>
              </a:solidFill>
              <a:effectLst/>
              <a:uLnTx/>
              <a:uFillTx/>
              <a:latin typeface="Segoe UI"/>
              <a:ea typeface="+mn-ea"/>
              <a:cs typeface="+mn-cs"/>
            </a:endParaRPr>
          </a:p>
        </p:txBody>
      </p:sp>
      <p:sp>
        <p:nvSpPr>
          <p:cNvPr id="4" name="Slide Number Placeholder 3"/>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7ABCBDA-5836-4239-B621-62D67AD0253D}" type="slidenum">
              <a:rPr kumimoji="0" lang="en-US" sz="1800" b="0" i="0" u="none" strike="noStrike" kern="1200" cap="none" spc="0" normalizeH="0" baseline="0" noProof="0" smtClean="0">
                <a:ln>
                  <a:noFill/>
                </a:ln>
                <a:solidFill>
                  <a:prstClr val="black">
                    <a:lumMod val="95000"/>
                    <a:lumOff val="5000"/>
                  </a:prstClr>
                </a:solidFill>
                <a:effectLst/>
                <a:uLnTx/>
                <a:uFillTx/>
                <a:latin typeface="Segoe U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prstClr val="black">
                  <a:lumMod val="95000"/>
                  <a:lumOff val="5000"/>
                </a:prstClr>
              </a:solidFill>
              <a:effectLst/>
              <a:uLnTx/>
              <a:uFillTx/>
              <a:latin typeface="Segoe UI"/>
              <a:ea typeface="+mn-ea"/>
              <a:cs typeface="+mn-cs"/>
            </a:endParaRPr>
          </a:p>
        </p:txBody>
      </p:sp>
    </p:spTree>
    <p:extLst>
      <p:ext uri="{BB962C8B-B14F-4D97-AF65-F5344CB8AC3E}">
        <p14:creationId xmlns:p14="http://schemas.microsoft.com/office/powerpoint/2010/main" val="415784111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5792421"/>
      </p:ext>
    </p:extLst>
  </p:cSld>
  <p:clrMapOvr>
    <a:overrideClrMapping bg1="lt1" tx1="dk1" bg2="lt2" tx2="dk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png"/><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image" Target="../media/image10.png"/><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theme" Target="../theme/theme2.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8" Type="http://schemas.openxmlformats.org/officeDocument/2006/relationships/slideLayout" Target="../slideLayouts/slideLayout4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1.xml"/><Relationship Id="rId13" Type="http://schemas.openxmlformats.org/officeDocument/2006/relationships/slideLayout" Target="../slideLayouts/slideLayout76.xml"/><Relationship Id="rId18" Type="http://schemas.openxmlformats.org/officeDocument/2006/relationships/slideLayout" Target="../slideLayouts/slideLayout81.xml"/><Relationship Id="rId26" Type="http://schemas.openxmlformats.org/officeDocument/2006/relationships/slideLayout" Target="../slideLayouts/slideLayout89.xml"/><Relationship Id="rId3" Type="http://schemas.openxmlformats.org/officeDocument/2006/relationships/slideLayout" Target="../slideLayouts/slideLayout66.xml"/><Relationship Id="rId21" Type="http://schemas.openxmlformats.org/officeDocument/2006/relationships/slideLayout" Target="../slideLayouts/slideLayout84.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17" Type="http://schemas.openxmlformats.org/officeDocument/2006/relationships/slideLayout" Target="../slideLayouts/slideLayout80.xml"/><Relationship Id="rId25" Type="http://schemas.openxmlformats.org/officeDocument/2006/relationships/slideLayout" Target="../slideLayouts/slideLayout88.xml"/><Relationship Id="rId2" Type="http://schemas.openxmlformats.org/officeDocument/2006/relationships/slideLayout" Target="../slideLayouts/slideLayout65.xml"/><Relationship Id="rId16" Type="http://schemas.openxmlformats.org/officeDocument/2006/relationships/slideLayout" Target="../slideLayouts/slideLayout79.xml"/><Relationship Id="rId20" Type="http://schemas.openxmlformats.org/officeDocument/2006/relationships/slideLayout" Target="../slideLayouts/slideLayout83.xml"/><Relationship Id="rId29" Type="http://schemas.openxmlformats.org/officeDocument/2006/relationships/slideLayout" Target="../slideLayouts/slideLayout92.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24" Type="http://schemas.openxmlformats.org/officeDocument/2006/relationships/slideLayout" Target="../slideLayouts/slideLayout87.xml"/><Relationship Id="rId32" Type="http://schemas.openxmlformats.org/officeDocument/2006/relationships/image" Target="../media/image10.png"/><Relationship Id="rId5" Type="http://schemas.openxmlformats.org/officeDocument/2006/relationships/slideLayout" Target="../slideLayouts/slideLayout68.xml"/><Relationship Id="rId15" Type="http://schemas.openxmlformats.org/officeDocument/2006/relationships/slideLayout" Target="../slideLayouts/slideLayout78.xml"/><Relationship Id="rId23" Type="http://schemas.openxmlformats.org/officeDocument/2006/relationships/slideLayout" Target="../slideLayouts/slideLayout86.xml"/><Relationship Id="rId28" Type="http://schemas.openxmlformats.org/officeDocument/2006/relationships/slideLayout" Target="../slideLayouts/slideLayout91.xml"/><Relationship Id="rId10" Type="http://schemas.openxmlformats.org/officeDocument/2006/relationships/slideLayout" Target="../slideLayouts/slideLayout73.xml"/><Relationship Id="rId19" Type="http://schemas.openxmlformats.org/officeDocument/2006/relationships/slideLayout" Target="../slideLayouts/slideLayout82.xml"/><Relationship Id="rId31" Type="http://schemas.openxmlformats.org/officeDocument/2006/relationships/theme" Target="../theme/theme3.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slideLayout" Target="../slideLayouts/slideLayout77.xml"/><Relationship Id="rId22" Type="http://schemas.openxmlformats.org/officeDocument/2006/relationships/slideLayout" Target="../slideLayouts/slideLayout85.xml"/><Relationship Id="rId27" Type="http://schemas.openxmlformats.org/officeDocument/2006/relationships/slideLayout" Target="../slideLayouts/slideLayout90.xml"/><Relationship Id="rId30" Type="http://schemas.openxmlformats.org/officeDocument/2006/relationships/slideLayout" Target="../slideLayouts/slideLayout9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3"/>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881578116"/>
      </p:ext>
    </p:extLst>
  </p:cSld>
  <p:clrMap bg1="dk1" tx1="lt1" bg2="dk2" tx2="lt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 id="2147483791" r:id="rId15"/>
    <p:sldLayoutId id="2147483792" r:id="rId16"/>
    <p:sldLayoutId id="2147483793" r:id="rId17"/>
    <p:sldLayoutId id="2147483794" r:id="rId18"/>
    <p:sldLayoutId id="2147483795" r:id="rId19"/>
    <p:sldLayoutId id="2147483796" r:id="rId20"/>
    <p:sldLayoutId id="2147483797" r:id="rId21"/>
    <p:sldLayoutId id="2147483798" r:id="rId22"/>
    <p:sldLayoutId id="2147483799" r:id="rId23"/>
    <p:sldLayoutId id="2147483800" r:id="rId24"/>
    <p:sldLayoutId id="2147483801" r:id="rId25"/>
    <p:sldLayoutId id="2147483802" r:id="rId26"/>
    <p:sldLayoutId id="2147483803" r:id="rId27"/>
    <p:sldLayoutId id="2147483804" r:id="rId28"/>
    <p:sldLayoutId id="2147483805" r:id="rId29"/>
    <p:sldLayoutId id="2147483806" r:id="rId30"/>
    <p:sldLayoutId id="2147483807" r:id="rId31"/>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2"/>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2683581794"/>
      </p:ext>
    </p:extLst>
  </p:cSld>
  <p:clrMap bg1="dk1" tx1="lt1" bg2="dk2" tx2="lt2" accent1="accent1" accent2="accent2" accent3="accent3" accent4="accent4" accent5="accent5" accent6="accent6" hlink="hlink" folHlink="folHlink"/>
  <p:sldLayoutIdLst>
    <p:sldLayoutId id="2147483809" r:id="rId1"/>
    <p:sldLayoutId id="2147483810" r:id="rId2"/>
    <p:sldLayoutId id="2147483811" r:id="rId3"/>
    <p:sldLayoutId id="2147483812" r:id="rId4"/>
    <p:sldLayoutId id="2147483813" r:id="rId5"/>
    <p:sldLayoutId id="2147483814" r:id="rId6"/>
    <p:sldLayoutId id="2147483815" r:id="rId7"/>
    <p:sldLayoutId id="2147483816" r:id="rId8"/>
    <p:sldLayoutId id="2147483817" r:id="rId9"/>
    <p:sldLayoutId id="2147483818" r:id="rId10"/>
    <p:sldLayoutId id="2147483819" r:id="rId11"/>
    <p:sldLayoutId id="2147483820" r:id="rId12"/>
    <p:sldLayoutId id="2147483821" r:id="rId13"/>
    <p:sldLayoutId id="2147483822" r:id="rId14"/>
    <p:sldLayoutId id="2147483823" r:id="rId15"/>
    <p:sldLayoutId id="2147483824" r:id="rId16"/>
    <p:sldLayoutId id="2147483825" r:id="rId17"/>
    <p:sldLayoutId id="2147483826" r:id="rId18"/>
    <p:sldLayoutId id="2147483827" r:id="rId19"/>
    <p:sldLayoutId id="2147483828" r:id="rId20"/>
    <p:sldLayoutId id="2147483829" r:id="rId21"/>
    <p:sldLayoutId id="2147483830" r:id="rId22"/>
    <p:sldLayoutId id="2147483831" r:id="rId23"/>
    <p:sldLayoutId id="2147483832" r:id="rId24"/>
    <p:sldLayoutId id="2147483833" r:id="rId25"/>
    <p:sldLayoutId id="2147483834" r:id="rId26"/>
    <p:sldLayoutId id="2147483835" r:id="rId27"/>
    <p:sldLayoutId id="2147483836" r:id="rId28"/>
    <p:sldLayoutId id="2147483837" r:id="rId29"/>
    <p:sldLayoutId id="2147483838" r:id="rId30"/>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8" Type="http://schemas.openxmlformats.org/officeDocument/2006/relationships/image" Target="../media/image49.png"/><Relationship Id="rId13" Type="http://schemas.openxmlformats.org/officeDocument/2006/relationships/image" Target="../media/image54.png"/><Relationship Id="rId18" Type="http://schemas.openxmlformats.org/officeDocument/2006/relationships/image" Target="../media/image59.png"/><Relationship Id="rId3" Type="http://schemas.openxmlformats.org/officeDocument/2006/relationships/image" Target="../media/image44.png"/><Relationship Id="rId7" Type="http://schemas.openxmlformats.org/officeDocument/2006/relationships/image" Target="../media/image48.png"/><Relationship Id="rId12" Type="http://schemas.openxmlformats.org/officeDocument/2006/relationships/image" Target="../media/image53.png"/><Relationship Id="rId17" Type="http://schemas.openxmlformats.org/officeDocument/2006/relationships/image" Target="../media/image58.png"/><Relationship Id="rId2" Type="http://schemas.openxmlformats.org/officeDocument/2006/relationships/notesSlide" Target="../notesSlides/notesSlide10.xml"/><Relationship Id="rId16" Type="http://schemas.openxmlformats.org/officeDocument/2006/relationships/image" Target="../media/image57.png"/><Relationship Id="rId20" Type="http://schemas.openxmlformats.org/officeDocument/2006/relationships/image" Target="../media/image61.png"/><Relationship Id="rId1" Type="http://schemas.openxmlformats.org/officeDocument/2006/relationships/slideLayout" Target="../slideLayouts/slideLayout27.xml"/><Relationship Id="rId6" Type="http://schemas.openxmlformats.org/officeDocument/2006/relationships/image" Target="../media/image47.png"/><Relationship Id="rId11" Type="http://schemas.openxmlformats.org/officeDocument/2006/relationships/image" Target="../media/image52.png"/><Relationship Id="rId5" Type="http://schemas.openxmlformats.org/officeDocument/2006/relationships/image" Target="../media/image46.png"/><Relationship Id="rId15" Type="http://schemas.openxmlformats.org/officeDocument/2006/relationships/image" Target="../media/image56.png"/><Relationship Id="rId10" Type="http://schemas.openxmlformats.org/officeDocument/2006/relationships/image" Target="../media/image51.png"/><Relationship Id="rId19" Type="http://schemas.openxmlformats.org/officeDocument/2006/relationships/image" Target="../media/image60.png"/><Relationship Id="rId4" Type="http://schemas.openxmlformats.org/officeDocument/2006/relationships/image" Target="../media/image45.png"/><Relationship Id="rId9" Type="http://schemas.openxmlformats.org/officeDocument/2006/relationships/image" Target="../media/image50.png"/><Relationship Id="rId14" Type="http://schemas.openxmlformats.org/officeDocument/2006/relationships/image" Target="../media/image5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8" Type="http://schemas.openxmlformats.org/officeDocument/2006/relationships/image" Target="../media/image67.png"/><Relationship Id="rId3" Type="http://schemas.openxmlformats.org/officeDocument/2006/relationships/image" Target="../media/image62.png"/><Relationship Id="rId7" Type="http://schemas.openxmlformats.org/officeDocument/2006/relationships/image" Target="../media/image66.jpg"/><Relationship Id="rId2" Type="http://schemas.openxmlformats.org/officeDocument/2006/relationships/notesSlide" Target="../notesSlides/notesSlide13.xml"/><Relationship Id="rId1" Type="http://schemas.openxmlformats.org/officeDocument/2006/relationships/slideLayout" Target="../slideLayouts/slideLayout27.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image" Target="../media/image6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69.png"/><Relationship Id="rId7" Type="http://schemas.openxmlformats.org/officeDocument/2006/relationships/image" Target="../media/image73.png"/><Relationship Id="rId2" Type="http://schemas.openxmlformats.org/officeDocument/2006/relationships/image" Target="../media/image68.png"/><Relationship Id="rId1" Type="http://schemas.openxmlformats.org/officeDocument/2006/relationships/slideLayout" Target="../slideLayouts/slideLayout21.xml"/><Relationship Id="rId6" Type="http://schemas.openxmlformats.org/officeDocument/2006/relationships/image" Target="../media/image72.png"/><Relationship Id="rId5" Type="http://schemas.openxmlformats.org/officeDocument/2006/relationships/image" Target="../media/image71.png"/><Relationship Id="rId4" Type="http://schemas.openxmlformats.org/officeDocument/2006/relationships/image" Target="../media/image7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19.xml"/><Relationship Id="rId1" Type="http://schemas.openxmlformats.org/officeDocument/2006/relationships/slideLayout" Target="../slideLayouts/slideLayout27.xml"/><Relationship Id="rId4" Type="http://schemas.openxmlformats.org/officeDocument/2006/relationships/image" Target="../media/image42.emf"/></Relationships>
</file>

<file path=ppt/slides/_rels/slide24.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slideLayout" Target="../slideLayouts/slideLayout8.xml"/><Relationship Id="rId1" Type="http://schemas.openxmlformats.org/officeDocument/2006/relationships/tags" Target="../tags/tag1.xml"/></Relationships>
</file>

<file path=ppt/slides/_rels/slide25.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hyperlink" Target="mailto:info@overcast.info" TargetMode="External"/><Relationship Id="rId7"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3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hyperlink" Target="http://overcast.info/"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2.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image" Target="../media/image78.emf"/><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4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notesSlide" Target="../notesSlides/notesSlide25.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19" Type="http://schemas.openxmlformats.org/officeDocument/2006/relationships/slideLayout" Target="../slideLayouts/slideLayout28.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43.xml.rels><?xml version="1.0" encoding="UTF-8" standalone="yes"?>
<Relationships xmlns="http://schemas.openxmlformats.org/package/2006/relationships"><Relationship Id="rId8" Type="http://schemas.openxmlformats.org/officeDocument/2006/relationships/tags" Target="../tags/tag27.xml"/><Relationship Id="rId13" Type="http://schemas.openxmlformats.org/officeDocument/2006/relationships/tags" Target="../tags/tag32.xml"/><Relationship Id="rId3" Type="http://schemas.openxmlformats.org/officeDocument/2006/relationships/tags" Target="../tags/tag22.xml"/><Relationship Id="rId7" Type="http://schemas.openxmlformats.org/officeDocument/2006/relationships/tags" Target="../tags/tag26.xml"/><Relationship Id="rId12" Type="http://schemas.openxmlformats.org/officeDocument/2006/relationships/tags" Target="../tags/tag31.xml"/><Relationship Id="rId2" Type="http://schemas.openxmlformats.org/officeDocument/2006/relationships/tags" Target="../tags/tag21.xml"/><Relationship Id="rId16" Type="http://schemas.openxmlformats.org/officeDocument/2006/relationships/notesSlide" Target="../notesSlides/notesSlide26.xml"/><Relationship Id="rId1" Type="http://schemas.openxmlformats.org/officeDocument/2006/relationships/tags" Target="../tags/tag20.xml"/><Relationship Id="rId6" Type="http://schemas.openxmlformats.org/officeDocument/2006/relationships/tags" Target="../tags/tag25.xml"/><Relationship Id="rId11" Type="http://schemas.openxmlformats.org/officeDocument/2006/relationships/tags" Target="../tags/tag30.xml"/><Relationship Id="rId5" Type="http://schemas.openxmlformats.org/officeDocument/2006/relationships/tags" Target="../tags/tag24.xml"/><Relationship Id="rId15" Type="http://schemas.openxmlformats.org/officeDocument/2006/relationships/slideLayout" Target="../slideLayouts/slideLayout28.xml"/><Relationship Id="rId10" Type="http://schemas.openxmlformats.org/officeDocument/2006/relationships/tags" Target="../tags/tag29.xml"/><Relationship Id="rId4" Type="http://schemas.openxmlformats.org/officeDocument/2006/relationships/tags" Target="../tags/tag23.xml"/><Relationship Id="rId9" Type="http://schemas.openxmlformats.org/officeDocument/2006/relationships/tags" Target="../tags/tag28.xml"/><Relationship Id="rId14" Type="http://schemas.openxmlformats.org/officeDocument/2006/relationships/tags" Target="../tags/tag33.xml"/></Relationships>
</file>

<file path=ppt/slides/_rels/slide44.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control" Target="../activeX/activeX1.xml"/><Relationship Id="rId1" Type="http://schemas.openxmlformats.org/officeDocument/2006/relationships/vmlDrawing" Target="../drawings/vmlDrawing1.vml"/><Relationship Id="rId5" Type="http://schemas.openxmlformats.org/officeDocument/2006/relationships/image" Target="../media/image83.wmf"/><Relationship Id="rId4" Type="http://schemas.openxmlformats.org/officeDocument/2006/relationships/image" Target="../media/image84.jpeg"/></Relationships>
</file>

<file path=ppt/slides/_rels/slide47.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5.png"/><Relationship Id="rId1" Type="http://schemas.openxmlformats.org/officeDocument/2006/relationships/slideLayout" Target="../slideLayouts/slideLayout21.xml"/><Relationship Id="rId6" Type="http://schemas.openxmlformats.org/officeDocument/2006/relationships/image" Target="../media/image89.png"/><Relationship Id="rId5" Type="http://schemas.openxmlformats.org/officeDocument/2006/relationships/image" Target="../media/image88.png"/><Relationship Id="rId4" Type="http://schemas.openxmlformats.org/officeDocument/2006/relationships/image" Target="../media/image87.png"/></Relationships>
</file>

<file path=ppt/slides/_rels/slide4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hyperlink" Target="http://overcast.info/" TargetMode="External"/><Relationship Id="rId7" Type="http://schemas.openxmlformats.org/officeDocument/2006/relationships/image" Target="../media/image20.png"/><Relationship Id="rId2" Type="http://schemas.openxmlformats.org/officeDocument/2006/relationships/hyperlink" Target="mailto:info@overcast.info" TargetMode="External"/><Relationship Id="rId1" Type="http://schemas.openxmlformats.org/officeDocument/2006/relationships/slideLayout" Target="../slideLayouts/slideLayout31.xml"/><Relationship Id="rId6" Type="http://schemas.openxmlformats.org/officeDocument/2006/relationships/image" Target="../media/image90.png"/><Relationship Id="rId5" Type="http://schemas.openxmlformats.org/officeDocument/2006/relationships/image" Target="../media/image19.png"/><Relationship Id="rId4" Type="http://schemas.openxmlformats.org/officeDocument/2006/relationships/hyperlink" Target="http://newsignature.com/"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24.emf"/><Relationship Id="rId4" Type="http://schemas.openxmlformats.org/officeDocument/2006/relationships/image" Target="../media/image23.emf"/></Relationships>
</file>

<file path=ppt/slides/_rels/slide50.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7.xml"/><Relationship Id="rId1" Type="http://schemas.openxmlformats.org/officeDocument/2006/relationships/slideLayout" Target="../slideLayouts/slideLayout29.xml"/><Relationship Id="rId4" Type="http://schemas.openxmlformats.org/officeDocument/2006/relationships/image" Target="../media/image9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8" Type="http://schemas.openxmlformats.org/officeDocument/2006/relationships/image" Target="../media/image27.emf"/><Relationship Id="rId13" Type="http://schemas.openxmlformats.org/officeDocument/2006/relationships/image" Target="../media/image32.emf"/><Relationship Id="rId18" Type="http://schemas.openxmlformats.org/officeDocument/2006/relationships/image" Target="../media/image37.emf"/><Relationship Id="rId3" Type="http://schemas.openxmlformats.org/officeDocument/2006/relationships/image" Target="../media/image22.emf"/><Relationship Id="rId7" Type="http://schemas.openxmlformats.org/officeDocument/2006/relationships/image" Target="../media/image26.emf"/><Relationship Id="rId12" Type="http://schemas.openxmlformats.org/officeDocument/2006/relationships/image" Target="../media/image31.emf"/><Relationship Id="rId17" Type="http://schemas.openxmlformats.org/officeDocument/2006/relationships/image" Target="../media/image36.emf"/><Relationship Id="rId2" Type="http://schemas.openxmlformats.org/officeDocument/2006/relationships/notesSlide" Target="../notesSlides/notesSlide6.xml"/><Relationship Id="rId16" Type="http://schemas.openxmlformats.org/officeDocument/2006/relationships/image" Target="../media/image35.emf"/><Relationship Id="rId1" Type="http://schemas.openxmlformats.org/officeDocument/2006/relationships/slideLayout" Target="../slideLayouts/slideLayout6.xml"/><Relationship Id="rId6" Type="http://schemas.openxmlformats.org/officeDocument/2006/relationships/image" Target="../media/image25.emf"/><Relationship Id="rId11" Type="http://schemas.openxmlformats.org/officeDocument/2006/relationships/image" Target="../media/image30.emf"/><Relationship Id="rId5" Type="http://schemas.openxmlformats.org/officeDocument/2006/relationships/image" Target="../media/image24.emf"/><Relationship Id="rId15" Type="http://schemas.openxmlformats.org/officeDocument/2006/relationships/image" Target="../media/image34.emf"/><Relationship Id="rId10" Type="http://schemas.openxmlformats.org/officeDocument/2006/relationships/image" Target="../media/image29.emf"/><Relationship Id="rId19" Type="http://schemas.openxmlformats.org/officeDocument/2006/relationships/image" Target="../media/image38.png"/><Relationship Id="rId4" Type="http://schemas.openxmlformats.org/officeDocument/2006/relationships/image" Target="../media/image23.emf"/><Relationship Id="rId9" Type="http://schemas.openxmlformats.org/officeDocument/2006/relationships/image" Target="../media/image28.emf"/><Relationship Id="rId14" Type="http://schemas.openxmlformats.org/officeDocument/2006/relationships/image" Target="../media/image33.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43.emf"/><Relationship Id="rId2" Type="http://schemas.openxmlformats.org/officeDocument/2006/relationships/notesSlide" Target="../notesSlides/notesSlide9.xml"/><Relationship Id="rId1" Type="http://schemas.openxmlformats.org/officeDocument/2006/relationships/slideLayout" Target="../slideLayouts/slideLayout27.xml"/><Relationship Id="rId6" Type="http://schemas.openxmlformats.org/officeDocument/2006/relationships/image" Target="../media/image42.emf"/><Relationship Id="rId5" Type="http://schemas.openxmlformats.org/officeDocument/2006/relationships/image" Target="../media/image41.emf"/><Relationship Id="rId4" Type="http://schemas.openxmlformats.org/officeDocument/2006/relationships/image" Target="../media/image4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dirty="0" smtClean="0"/>
              <a:t>Azure </a:t>
            </a:r>
            <a:r>
              <a:rPr lang="en-US" dirty="0" err="1" smtClean="0"/>
              <a:t>IaaS</a:t>
            </a:r>
            <a:endParaRPr lang="en-US" dirty="0"/>
          </a:p>
        </p:txBody>
      </p:sp>
      <p:sp>
        <p:nvSpPr>
          <p:cNvPr id="3" name="Text Placeholder 2"/>
          <p:cNvSpPr>
            <a:spLocks noGrp="1"/>
          </p:cNvSpPr>
          <p:nvPr>
            <p:ph type="body" sz="quarter" idx="10"/>
          </p:nvPr>
        </p:nvSpPr>
        <p:spPr/>
        <p:txBody>
          <a:bodyPr/>
          <a:lstStyle/>
          <a:p>
            <a:r>
              <a:rPr lang="en-US" dirty="0" smtClean="0"/>
              <a:t>Jos</a:t>
            </a:r>
            <a:r>
              <a:rPr lang="pt-BR" dirty="0" smtClean="0"/>
              <a:t>é </a:t>
            </a:r>
            <a:r>
              <a:rPr lang="en-US" dirty="0" smtClean="0"/>
              <a:t>Fehse - MVP</a:t>
            </a: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dirty="0" smtClean="0"/>
              <a:t>New ways to create VMs</a:t>
            </a:r>
            <a:endParaRPr lang="en-US" dirty="0"/>
          </a:p>
        </p:txBody>
      </p:sp>
      <p:sp>
        <p:nvSpPr>
          <p:cNvPr id="3" name="Content Placeholder 2"/>
          <p:cNvSpPr>
            <a:spLocks noGrp="1"/>
          </p:cNvSpPr>
          <p:nvPr>
            <p:ph sz="quarter" idx="10"/>
          </p:nvPr>
        </p:nvSpPr>
        <p:spPr/>
        <p:txBody>
          <a:bodyPr/>
          <a:lstStyle/>
          <a:p>
            <a:r>
              <a:rPr lang="pt-BR" dirty="0" smtClean="0"/>
              <a:t>Visual Studio – Resource Manager Templates</a:t>
            </a:r>
          </a:p>
          <a:p>
            <a:r>
              <a:rPr lang="pt-BR" dirty="0" smtClean="0"/>
              <a:t>Azure Automation</a:t>
            </a:r>
          </a:p>
          <a:p>
            <a:r>
              <a:rPr lang="pt-BR" dirty="0" smtClean="0"/>
              <a:t>Azure Website – Git Hub</a:t>
            </a:r>
            <a:endParaRPr lang="en-US" dirty="0"/>
          </a:p>
        </p:txBody>
      </p:sp>
    </p:spTree>
    <p:extLst>
      <p:ext uri="{BB962C8B-B14F-4D97-AF65-F5344CB8AC3E}">
        <p14:creationId xmlns:p14="http://schemas.microsoft.com/office/powerpoint/2010/main" val="187736148"/>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98120" y="228934"/>
            <a:ext cx="11080750" cy="957263"/>
          </a:xfrm>
          <a:prstGeom prst="rect">
            <a:avLst/>
          </a:prstGeom>
        </p:spPr>
        <p:txBody>
          <a:bodyPr/>
          <a:lstStyle/>
          <a:p>
            <a:r>
              <a:rPr lang="en-US" dirty="0" smtClean="0"/>
              <a:t>VM Gallery</a:t>
            </a:r>
            <a:endParaRPr lang="en-US" dirty="0"/>
          </a:p>
        </p:txBody>
      </p:sp>
      <p:sp>
        <p:nvSpPr>
          <p:cNvPr id="5" name="Text Placeholder 5"/>
          <p:cNvSpPr txBox="1">
            <a:spLocks/>
          </p:cNvSpPr>
          <p:nvPr/>
        </p:nvSpPr>
        <p:spPr>
          <a:xfrm>
            <a:off x="560388" y="1178710"/>
            <a:ext cx="11080750" cy="4375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cap="all" dirty="0" smtClean="0"/>
              <a:t>A collection of prebuilt images for various workloads</a:t>
            </a:r>
            <a:endParaRPr lang="en-US" sz="2400" b="1" cap="all" dirty="0"/>
          </a:p>
        </p:txBody>
      </p:sp>
      <p:grpSp>
        <p:nvGrpSpPr>
          <p:cNvPr id="44" name="Group 43"/>
          <p:cNvGrpSpPr/>
          <p:nvPr/>
        </p:nvGrpSpPr>
        <p:grpSpPr>
          <a:xfrm>
            <a:off x="1689897" y="1786284"/>
            <a:ext cx="1600956" cy="1318108"/>
            <a:chOff x="1689897" y="1786284"/>
            <a:chExt cx="1600956" cy="1318108"/>
          </a:xfrm>
        </p:grpSpPr>
        <p:pic>
          <p:nvPicPr>
            <p:cNvPr id="8" name="Picture 7"/>
            <p:cNvPicPr>
              <a:picLocks noChangeAspect="1"/>
            </p:cNvPicPr>
            <p:nvPr/>
          </p:nvPicPr>
          <p:blipFill>
            <a:blip r:embed="rId3"/>
            <a:stretch>
              <a:fillRect/>
            </a:stretch>
          </p:blipFill>
          <p:spPr>
            <a:xfrm>
              <a:off x="1831321" y="1786284"/>
              <a:ext cx="1318108" cy="1318108"/>
            </a:xfrm>
            <a:prstGeom prst="rect">
              <a:avLst/>
            </a:prstGeom>
          </p:spPr>
        </p:pic>
        <p:sp>
          <p:nvSpPr>
            <p:cNvPr id="14" name="Rectangle 13"/>
            <p:cNvSpPr/>
            <p:nvPr/>
          </p:nvSpPr>
          <p:spPr>
            <a:xfrm>
              <a:off x="1689897" y="2852091"/>
              <a:ext cx="1600956" cy="230832"/>
            </a:xfrm>
            <a:prstGeom prst="rect">
              <a:avLst/>
            </a:prstGeom>
          </p:spPr>
          <p:txBody>
            <a:bodyPr wrap="square">
              <a:spAutoFit/>
            </a:bodyPr>
            <a:lstStyle/>
            <a:p>
              <a:pPr algn="ctr"/>
              <a:r>
                <a:rPr lang="pt-BR" sz="900" dirty="0">
                  <a:solidFill>
                    <a:schemeClr val="bg1"/>
                  </a:solidFill>
                  <a:latin typeface="+mj-lt"/>
                </a:rPr>
                <a:t>Windows </a:t>
              </a:r>
              <a:r>
                <a:rPr lang="pt-BR" sz="900" dirty="0" smtClean="0">
                  <a:solidFill>
                    <a:schemeClr val="bg1"/>
                  </a:solidFill>
                  <a:latin typeface="+mj-lt"/>
                </a:rPr>
                <a:t>Server 2012 R2</a:t>
              </a:r>
              <a:endParaRPr lang="en-US" sz="900" dirty="0">
                <a:solidFill>
                  <a:schemeClr val="bg1"/>
                </a:solidFill>
                <a:latin typeface="+mj-lt"/>
              </a:endParaRPr>
            </a:p>
          </p:txBody>
        </p:sp>
      </p:grpSp>
      <p:grpSp>
        <p:nvGrpSpPr>
          <p:cNvPr id="45" name="Group 44"/>
          <p:cNvGrpSpPr/>
          <p:nvPr/>
        </p:nvGrpSpPr>
        <p:grpSpPr>
          <a:xfrm>
            <a:off x="3220141" y="1786284"/>
            <a:ext cx="1459532" cy="1318108"/>
            <a:chOff x="3220141" y="1786284"/>
            <a:chExt cx="1459532" cy="1318108"/>
          </a:xfrm>
        </p:grpSpPr>
        <p:pic>
          <p:nvPicPr>
            <p:cNvPr id="15" name="Picture 14"/>
            <p:cNvPicPr>
              <a:picLocks noChangeAspect="1"/>
            </p:cNvPicPr>
            <p:nvPr/>
          </p:nvPicPr>
          <p:blipFill>
            <a:blip r:embed="rId4"/>
            <a:stretch>
              <a:fillRect/>
            </a:stretch>
          </p:blipFill>
          <p:spPr>
            <a:xfrm>
              <a:off x="3282866" y="1786284"/>
              <a:ext cx="1318108" cy="1318108"/>
            </a:xfrm>
            <a:prstGeom prst="rect">
              <a:avLst/>
            </a:prstGeom>
          </p:spPr>
        </p:pic>
        <p:sp>
          <p:nvSpPr>
            <p:cNvPr id="16" name="Rectangle 15"/>
            <p:cNvSpPr/>
            <p:nvPr/>
          </p:nvSpPr>
          <p:spPr>
            <a:xfrm>
              <a:off x="3220141" y="2840892"/>
              <a:ext cx="1459532" cy="230832"/>
            </a:xfrm>
            <a:prstGeom prst="rect">
              <a:avLst/>
            </a:prstGeom>
          </p:spPr>
          <p:txBody>
            <a:bodyPr wrap="square">
              <a:spAutoFit/>
            </a:bodyPr>
            <a:lstStyle/>
            <a:p>
              <a:pPr algn="ctr"/>
              <a:r>
                <a:rPr lang="en-US" sz="900" dirty="0">
                  <a:solidFill>
                    <a:schemeClr val="bg1"/>
                  </a:solidFill>
                  <a:latin typeface="+mj-lt"/>
                </a:rPr>
                <a:t>Ubuntu Server 14.04 LTS</a:t>
              </a:r>
            </a:p>
          </p:txBody>
        </p:sp>
      </p:grpSp>
      <p:grpSp>
        <p:nvGrpSpPr>
          <p:cNvPr id="46" name="Group 45"/>
          <p:cNvGrpSpPr/>
          <p:nvPr/>
        </p:nvGrpSpPr>
        <p:grpSpPr>
          <a:xfrm>
            <a:off x="4708625" y="1786284"/>
            <a:ext cx="1459532" cy="1318109"/>
            <a:chOff x="4708625" y="1786284"/>
            <a:chExt cx="1459532" cy="1318109"/>
          </a:xfrm>
        </p:grpSpPr>
        <p:pic>
          <p:nvPicPr>
            <p:cNvPr id="17" name="Picture 16"/>
            <p:cNvPicPr>
              <a:picLocks noChangeAspect="1"/>
            </p:cNvPicPr>
            <p:nvPr/>
          </p:nvPicPr>
          <p:blipFill>
            <a:blip r:embed="rId5"/>
            <a:stretch>
              <a:fillRect/>
            </a:stretch>
          </p:blipFill>
          <p:spPr>
            <a:xfrm>
              <a:off x="4734411" y="1786284"/>
              <a:ext cx="1318109" cy="1318109"/>
            </a:xfrm>
            <a:prstGeom prst="rect">
              <a:avLst/>
            </a:prstGeom>
          </p:spPr>
        </p:pic>
        <p:sp>
          <p:nvSpPr>
            <p:cNvPr id="18" name="Rectangle 17"/>
            <p:cNvSpPr/>
            <p:nvPr/>
          </p:nvSpPr>
          <p:spPr>
            <a:xfrm>
              <a:off x="4708625" y="2852657"/>
              <a:ext cx="1459532" cy="230832"/>
            </a:xfrm>
            <a:prstGeom prst="rect">
              <a:avLst/>
            </a:prstGeom>
          </p:spPr>
          <p:txBody>
            <a:bodyPr wrap="square">
              <a:spAutoFit/>
            </a:bodyPr>
            <a:lstStyle/>
            <a:p>
              <a:pPr algn="ctr"/>
              <a:r>
                <a:rPr lang="en-US" sz="900" dirty="0" err="1" smtClean="0">
                  <a:solidFill>
                    <a:schemeClr val="bg1"/>
                  </a:solidFill>
                  <a:latin typeface="+mj-lt"/>
                </a:rPr>
                <a:t>CentOS</a:t>
              </a:r>
              <a:r>
                <a:rPr lang="en-US" sz="900" dirty="0" smtClean="0">
                  <a:solidFill>
                    <a:schemeClr val="bg1"/>
                  </a:solidFill>
                  <a:latin typeface="+mj-lt"/>
                </a:rPr>
                <a:t> 6.5</a:t>
              </a:r>
              <a:endParaRPr lang="en-US" sz="900" dirty="0">
                <a:solidFill>
                  <a:schemeClr val="bg1"/>
                </a:solidFill>
                <a:latin typeface="+mj-lt"/>
              </a:endParaRPr>
            </a:p>
          </p:txBody>
        </p:sp>
      </p:grpSp>
      <p:grpSp>
        <p:nvGrpSpPr>
          <p:cNvPr id="47" name="Group 46"/>
          <p:cNvGrpSpPr/>
          <p:nvPr/>
        </p:nvGrpSpPr>
        <p:grpSpPr>
          <a:xfrm>
            <a:off x="6110254" y="1786284"/>
            <a:ext cx="1559195" cy="1325430"/>
            <a:chOff x="6110254" y="1786284"/>
            <a:chExt cx="1559195" cy="1325430"/>
          </a:xfrm>
        </p:grpSpPr>
        <p:pic>
          <p:nvPicPr>
            <p:cNvPr id="19" name="Picture 18"/>
            <p:cNvPicPr>
              <a:picLocks noChangeAspect="1"/>
            </p:cNvPicPr>
            <p:nvPr/>
          </p:nvPicPr>
          <p:blipFill>
            <a:blip r:embed="rId6"/>
            <a:stretch>
              <a:fillRect/>
            </a:stretch>
          </p:blipFill>
          <p:spPr>
            <a:xfrm>
              <a:off x="6185957" y="1786284"/>
              <a:ext cx="1318109" cy="1318109"/>
            </a:xfrm>
            <a:prstGeom prst="rect">
              <a:avLst/>
            </a:prstGeom>
          </p:spPr>
        </p:pic>
        <p:sp>
          <p:nvSpPr>
            <p:cNvPr id="20" name="Rectangle 19"/>
            <p:cNvSpPr/>
            <p:nvPr/>
          </p:nvSpPr>
          <p:spPr>
            <a:xfrm>
              <a:off x="6110254" y="2742382"/>
              <a:ext cx="1559195" cy="369332"/>
            </a:xfrm>
            <a:prstGeom prst="rect">
              <a:avLst/>
            </a:prstGeom>
          </p:spPr>
          <p:txBody>
            <a:bodyPr wrap="square">
              <a:spAutoFit/>
            </a:bodyPr>
            <a:lstStyle/>
            <a:p>
              <a:pPr algn="ctr"/>
              <a:r>
                <a:rPr lang="en-US" sz="900" dirty="0" smtClean="0">
                  <a:solidFill>
                    <a:schemeClr val="bg1"/>
                  </a:solidFill>
                  <a:latin typeface="+mj-lt"/>
                </a:rPr>
                <a:t>SUSE Linux </a:t>
              </a:r>
            </a:p>
            <a:p>
              <a:pPr algn="ctr"/>
              <a:r>
                <a:rPr lang="en-US" altLang="zh-CN" sz="900" dirty="0" smtClean="0">
                  <a:solidFill>
                    <a:schemeClr val="bg1"/>
                  </a:solidFill>
                  <a:latin typeface="+mj-lt"/>
                </a:rPr>
                <a:t>Enterprise Server</a:t>
              </a:r>
              <a:endParaRPr lang="en-US" sz="900" dirty="0">
                <a:solidFill>
                  <a:schemeClr val="bg1"/>
                </a:solidFill>
                <a:latin typeface="+mj-lt"/>
              </a:endParaRPr>
            </a:p>
          </p:txBody>
        </p:sp>
      </p:grpSp>
      <p:grpSp>
        <p:nvGrpSpPr>
          <p:cNvPr id="48" name="Group 47"/>
          <p:cNvGrpSpPr/>
          <p:nvPr/>
        </p:nvGrpSpPr>
        <p:grpSpPr>
          <a:xfrm>
            <a:off x="8958953" y="1807643"/>
            <a:ext cx="1559195" cy="1318109"/>
            <a:chOff x="7518855" y="1786284"/>
            <a:chExt cx="1559195" cy="1318109"/>
          </a:xfrm>
        </p:grpSpPr>
        <p:pic>
          <p:nvPicPr>
            <p:cNvPr id="21" name="Picture 20"/>
            <p:cNvPicPr>
              <a:picLocks noChangeAspect="1"/>
            </p:cNvPicPr>
            <p:nvPr/>
          </p:nvPicPr>
          <p:blipFill>
            <a:blip r:embed="rId7"/>
            <a:stretch>
              <a:fillRect/>
            </a:stretch>
          </p:blipFill>
          <p:spPr>
            <a:xfrm>
              <a:off x="7637503" y="1786284"/>
              <a:ext cx="1318109" cy="1318109"/>
            </a:xfrm>
            <a:prstGeom prst="rect">
              <a:avLst/>
            </a:prstGeom>
          </p:spPr>
        </p:pic>
        <p:sp>
          <p:nvSpPr>
            <p:cNvPr id="22" name="Rectangle 21"/>
            <p:cNvSpPr/>
            <p:nvPr/>
          </p:nvSpPr>
          <p:spPr>
            <a:xfrm>
              <a:off x="7518855" y="2843662"/>
              <a:ext cx="1559195" cy="230832"/>
            </a:xfrm>
            <a:prstGeom prst="rect">
              <a:avLst/>
            </a:prstGeom>
          </p:spPr>
          <p:txBody>
            <a:bodyPr wrap="square">
              <a:spAutoFit/>
            </a:bodyPr>
            <a:lstStyle/>
            <a:p>
              <a:pPr algn="ctr"/>
              <a:r>
                <a:rPr lang="en-US" sz="900" dirty="0" smtClean="0">
                  <a:solidFill>
                    <a:schemeClr val="bg1"/>
                  </a:solidFill>
                  <a:latin typeface="+mj-lt"/>
                </a:rPr>
                <a:t>Oracle Linux 6.4.0.0.0</a:t>
              </a:r>
              <a:endParaRPr lang="en-US" sz="900" dirty="0">
                <a:solidFill>
                  <a:schemeClr val="bg1"/>
                </a:solidFill>
                <a:latin typeface="+mj-lt"/>
              </a:endParaRPr>
            </a:p>
          </p:txBody>
        </p:sp>
      </p:grpSp>
      <p:grpSp>
        <p:nvGrpSpPr>
          <p:cNvPr id="60" name="Group 59"/>
          <p:cNvGrpSpPr/>
          <p:nvPr/>
        </p:nvGrpSpPr>
        <p:grpSpPr>
          <a:xfrm>
            <a:off x="8958953" y="4660076"/>
            <a:ext cx="1559195" cy="1321875"/>
            <a:chOff x="8958953" y="4660076"/>
            <a:chExt cx="1559195" cy="1321875"/>
          </a:xfrm>
        </p:grpSpPr>
        <p:pic>
          <p:nvPicPr>
            <p:cNvPr id="23" name="Picture 22"/>
            <p:cNvPicPr>
              <a:picLocks noChangeAspect="1"/>
            </p:cNvPicPr>
            <p:nvPr/>
          </p:nvPicPr>
          <p:blipFill>
            <a:blip r:embed="rId3">
              <a:duotone>
                <a:schemeClr val="accent6">
                  <a:shade val="45000"/>
                  <a:satMod val="135000"/>
                </a:schemeClr>
                <a:prstClr val="white"/>
              </a:duotone>
            </a:blip>
            <a:stretch>
              <a:fillRect/>
            </a:stretch>
          </p:blipFill>
          <p:spPr>
            <a:xfrm>
              <a:off x="9078050" y="4660076"/>
              <a:ext cx="1318108" cy="1318108"/>
            </a:xfrm>
            <a:prstGeom prst="rect">
              <a:avLst/>
            </a:prstGeom>
          </p:spPr>
        </p:pic>
        <p:sp>
          <p:nvSpPr>
            <p:cNvPr id="24" name="Rectangle 23"/>
            <p:cNvSpPr/>
            <p:nvPr/>
          </p:nvSpPr>
          <p:spPr>
            <a:xfrm>
              <a:off x="8958953" y="5751119"/>
              <a:ext cx="1559195" cy="230832"/>
            </a:xfrm>
            <a:prstGeom prst="rect">
              <a:avLst/>
            </a:prstGeom>
          </p:spPr>
          <p:txBody>
            <a:bodyPr wrap="square">
              <a:spAutoFit/>
            </a:bodyPr>
            <a:lstStyle/>
            <a:p>
              <a:pPr algn="ctr"/>
              <a:r>
                <a:rPr lang="en-US" altLang="zh-CN" sz="900" dirty="0" smtClean="0">
                  <a:solidFill>
                    <a:schemeClr val="bg1"/>
                  </a:solidFill>
                  <a:latin typeface="+mj-lt"/>
                </a:rPr>
                <a:t>Windows 8.1 Enterprise</a:t>
              </a:r>
              <a:endParaRPr lang="en-US" sz="900" dirty="0">
                <a:solidFill>
                  <a:schemeClr val="bg1"/>
                </a:solidFill>
                <a:latin typeface="+mj-lt"/>
              </a:endParaRPr>
            </a:p>
          </p:txBody>
        </p:sp>
      </p:grpSp>
      <p:grpSp>
        <p:nvGrpSpPr>
          <p:cNvPr id="49" name="Group 48"/>
          <p:cNvGrpSpPr/>
          <p:nvPr/>
        </p:nvGrpSpPr>
        <p:grpSpPr>
          <a:xfrm>
            <a:off x="1674726" y="3224402"/>
            <a:ext cx="1600956" cy="1318109"/>
            <a:chOff x="1674726" y="3224402"/>
            <a:chExt cx="1600956" cy="1318109"/>
          </a:xfrm>
        </p:grpSpPr>
        <p:pic>
          <p:nvPicPr>
            <p:cNvPr id="9" name="Picture 8"/>
            <p:cNvPicPr>
              <a:picLocks noChangeAspect="1"/>
            </p:cNvPicPr>
            <p:nvPr/>
          </p:nvPicPr>
          <p:blipFill>
            <a:blip r:embed="rId8"/>
            <a:stretch>
              <a:fillRect/>
            </a:stretch>
          </p:blipFill>
          <p:spPr>
            <a:xfrm>
              <a:off x="1831321" y="3224402"/>
              <a:ext cx="1318109" cy="1318109"/>
            </a:xfrm>
            <a:prstGeom prst="rect">
              <a:avLst/>
            </a:prstGeom>
          </p:spPr>
        </p:pic>
        <p:sp>
          <p:nvSpPr>
            <p:cNvPr id="25" name="Rectangle 24"/>
            <p:cNvSpPr/>
            <p:nvPr/>
          </p:nvSpPr>
          <p:spPr>
            <a:xfrm>
              <a:off x="1674726" y="4308137"/>
              <a:ext cx="1600956" cy="230832"/>
            </a:xfrm>
            <a:prstGeom prst="rect">
              <a:avLst/>
            </a:prstGeom>
          </p:spPr>
          <p:txBody>
            <a:bodyPr wrap="square">
              <a:spAutoFit/>
            </a:bodyPr>
            <a:lstStyle/>
            <a:p>
              <a:pPr algn="ctr"/>
              <a:r>
                <a:rPr lang="pt-BR" sz="900" dirty="0" smtClean="0">
                  <a:solidFill>
                    <a:schemeClr val="bg1"/>
                  </a:solidFill>
                  <a:latin typeface="+mj-lt"/>
                </a:rPr>
                <a:t>SQL </a:t>
              </a:r>
              <a:r>
                <a:rPr lang="en-US" altLang="zh-CN" sz="900" dirty="0" smtClean="0">
                  <a:solidFill>
                    <a:schemeClr val="bg1"/>
                  </a:solidFill>
                  <a:latin typeface="+mj-lt"/>
                </a:rPr>
                <a:t>Server 2014 Standard</a:t>
              </a:r>
              <a:endParaRPr lang="en-US" sz="900" dirty="0">
                <a:solidFill>
                  <a:schemeClr val="bg1"/>
                </a:solidFill>
                <a:latin typeface="+mj-lt"/>
              </a:endParaRPr>
            </a:p>
          </p:txBody>
        </p:sp>
      </p:grpSp>
      <p:grpSp>
        <p:nvGrpSpPr>
          <p:cNvPr id="50" name="Group 49"/>
          <p:cNvGrpSpPr/>
          <p:nvPr/>
        </p:nvGrpSpPr>
        <p:grpSpPr>
          <a:xfrm>
            <a:off x="3149429" y="3224402"/>
            <a:ext cx="1600956" cy="1320942"/>
            <a:chOff x="3149429" y="3224402"/>
            <a:chExt cx="1600956" cy="1320942"/>
          </a:xfrm>
        </p:grpSpPr>
        <p:pic>
          <p:nvPicPr>
            <p:cNvPr id="13" name="Picture 12"/>
            <p:cNvPicPr>
              <a:picLocks noChangeAspect="1"/>
            </p:cNvPicPr>
            <p:nvPr/>
          </p:nvPicPr>
          <p:blipFill>
            <a:blip r:embed="rId9"/>
            <a:stretch>
              <a:fillRect/>
            </a:stretch>
          </p:blipFill>
          <p:spPr>
            <a:xfrm>
              <a:off x="3282866" y="3224402"/>
              <a:ext cx="1320942" cy="1320942"/>
            </a:xfrm>
            <a:prstGeom prst="rect">
              <a:avLst/>
            </a:prstGeom>
          </p:spPr>
        </p:pic>
        <p:sp>
          <p:nvSpPr>
            <p:cNvPr id="26" name="Rectangle 25"/>
            <p:cNvSpPr/>
            <p:nvPr/>
          </p:nvSpPr>
          <p:spPr>
            <a:xfrm>
              <a:off x="3149429" y="4298873"/>
              <a:ext cx="1600956" cy="230832"/>
            </a:xfrm>
            <a:prstGeom prst="rect">
              <a:avLst/>
            </a:prstGeom>
          </p:spPr>
          <p:txBody>
            <a:bodyPr wrap="square">
              <a:spAutoFit/>
            </a:bodyPr>
            <a:lstStyle/>
            <a:p>
              <a:pPr algn="ctr"/>
              <a:r>
                <a:rPr lang="en-US" altLang="zh-CN" sz="900" dirty="0" smtClean="0">
                  <a:solidFill>
                    <a:schemeClr val="bg1"/>
                  </a:solidFill>
                  <a:latin typeface="+mj-lt"/>
                </a:rPr>
                <a:t>Oracle Database 11g R2</a:t>
              </a:r>
              <a:endParaRPr lang="en-US" sz="900" dirty="0">
                <a:solidFill>
                  <a:schemeClr val="bg1"/>
                </a:solidFill>
                <a:latin typeface="+mj-lt"/>
              </a:endParaRPr>
            </a:p>
          </p:txBody>
        </p:sp>
      </p:grpSp>
      <p:grpSp>
        <p:nvGrpSpPr>
          <p:cNvPr id="51" name="Group 50"/>
          <p:cNvGrpSpPr/>
          <p:nvPr/>
        </p:nvGrpSpPr>
        <p:grpSpPr>
          <a:xfrm>
            <a:off x="4584482" y="3224402"/>
            <a:ext cx="1600956" cy="1321217"/>
            <a:chOff x="4584482" y="3224402"/>
            <a:chExt cx="1600956" cy="1321217"/>
          </a:xfrm>
        </p:grpSpPr>
        <p:pic>
          <p:nvPicPr>
            <p:cNvPr id="12" name="Picture 11"/>
            <p:cNvPicPr>
              <a:picLocks noChangeAspect="1"/>
            </p:cNvPicPr>
            <p:nvPr/>
          </p:nvPicPr>
          <p:blipFill>
            <a:blip r:embed="rId10"/>
            <a:stretch>
              <a:fillRect/>
            </a:stretch>
          </p:blipFill>
          <p:spPr>
            <a:xfrm>
              <a:off x="4734411" y="3224402"/>
              <a:ext cx="1318109" cy="1318109"/>
            </a:xfrm>
            <a:prstGeom prst="rect">
              <a:avLst/>
            </a:prstGeom>
          </p:spPr>
        </p:pic>
        <p:sp>
          <p:nvSpPr>
            <p:cNvPr id="27" name="Rectangle 26"/>
            <p:cNvSpPr/>
            <p:nvPr/>
          </p:nvSpPr>
          <p:spPr>
            <a:xfrm>
              <a:off x="4584482" y="4314787"/>
              <a:ext cx="1600956" cy="230832"/>
            </a:xfrm>
            <a:prstGeom prst="rect">
              <a:avLst/>
            </a:prstGeom>
          </p:spPr>
          <p:txBody>
            <a:bodyPr wrap="square">
              <a:spAutoFit/>
            </a:bodyPr>
            <a:lstStyle/>
            <a:p>
              <a:pPr algn="ctr"/>
              <a:r>
                <a:rPr lang="en-US" altLang="zh-CN" sz="900" dirty="0" smtClean="0">
                  <a:solidFill>
                    <a:schemeClr val="bg1"/>
                  </a:solidFill>
                  <a:latin typeface="+mj-lt"/>
                </a:rPr>
                <a:t>BizTalk Server 2013</a:t>
              </a:r>
              <a:endParaRPr lang="en-US" sz="900" dirty="0">
                <a:solidFill>
                  <a:schemeClr val="bg1"/>
                </a:solidFill>
                <a:latin typeface="+mj-lt"/>
              </a:endParaRPr>
            </a:p>
          </p:txBody>
        </p:sp>
      </p:grpSp>
      <p:grpSp>
        <p:nvGrpSpPr>
          <p:cNvPr id="52" name="Group 51"/>
          <p:cNvGrpSpPr/>
          <p:nvPr/>
        </p:nvGrpSpPr>
        <p:grpSpPr>
          <a:xfrm>
            <a:off x="6061936" y="3226447"/>
            <a:ext cx="1600956" cy="1318897"/>
            <a:chOff x="6061936" y="3226447"/>
            <a:chExt cx="1600956" cy="1318897"/>
          </a:xfrm>
        </p:grpSpPr>
        <p:pic>
          <p:nvPicPr>
            <p:cNvPr id="10" name="Picture 9"/>
            <p:cNvPicPr>
              <a:picLocks noChangeAspect="1"/>
            </p:cNvPicPr>
            <p:nvPr/>
          </p:nvPicPr>
          <p:blipFill>
            <a:blip r:embed="rId11"/>
            <a:stretch>
              <a:fillRect/>
            </a:stretch>
          </p:blipFill>
          <p:spPr>
            <a:xfrm>
              <a:off x="6183123" y="3226447"/>
              <a:ext cx="1318897" cy="1318897"/>
            </a:xfrm>
            <a:prstGeom prst="rect">
              <a:avLst/>
            </a:prstGeom>
          </p:spPr>
        </p:pic>
        <p:sp>
          <p:nvSpPr>
            <p:cNvPr id="28" name="Rectangle 27"/>
            <p:cNvSpPr/>
            <p:nvPr/>
          </p:nvSpPr>
          <p:spPr>
            <a:xfrm>
              <a:off x="6061936" y="4308137"/>
              <a:ext cx="1600956" cy="230832"/>
            </a:xfrm>
            <a:prstGeom prst="rect">
              <a:avLst/>
            </a:prstGeom>
          </p:spPr>
          <p:txBody>
            <a:bodyPr wrap="square">
              <a:spAutoFit/>
            </a:bodyPr>
            <a:lstStyle/>
            <a:p>
              <a:pPr algn="ctr"/>
              <a:r>
                <a:rPr lang="en-US" altLang="zh-CN" sz="900" dirty="0" smtClean="0">
                  <a:solidFill>
                    <a:schemeClr val="bg1"/>
                  </a:solidFill>
                  <a:latin typeface="+mj-lt"/>
                </a:rPr>
                <a:t>SharePoint Server Farm</a:t>
              </a:r>
              <a:endParaRPr lang="en-US" sz="900" dirty="0">
                <a:solidFill>
                  <a:schemeClr val="bg1"/>
                </a:solidFill>
                <a:latin typeface="+mj-lt"/>
              </a:endParaRPr>
            </a:p>
          </p:txBody>
        </p:sp>
      </p:grpSp>
      <p:grpSp>
        <p:nvGrpSpPr>
          <p:cNvPr id="53" name="Group 52"/>
          <p:cNvGrpSpPr/>
          <p:nvPr/>
        </p:nvGrpSpPr>
        <p:grpSpPr>
          <a:xfrm>
            <a:off x="7509168" y="3226447"/>
            <a:ext cx="1600956" cy="1320101"/>
            <a:chOff x="7509168" y="3226447"/>
            <a:chExt cx="1600956" cy="1320101"/>
          </a:xfrm>
        </p:grpSpPr>
        <p:pic>
          <p:nvPicPr>
            <p:cNvPr id="29" name="Picture 28"/>
            <p:cNvPicPr>
              <a:picLocks noChangeAspect="1"/>
            </p:cNvPicPr>
            <p:nvPr/>
          </p:nvPicPr>
          <p:blipFill>
            <a:blip r:embed="rId12"/>
            <a:stretch>
              <a:fillRect/>
            </a:stretch>
          </p:blipFill>
          <p:spPr>
            <a:xfrm>
              <a:off x="7637503" y="3226447"/>
              <a:ext cx="1318897" cy="1318897"/>
            </a:xfrm>
            <a:prstGeom prst="rect">
              <a:avLst/>
            </a:prstGeom>
          </p:spPr>
        </p:pic>
        <p:sp>
          <p:nvSpPr>
            <p:cNvPr id="30" name="Rectangle 29"/>
            <p:cNvSpPr/>
            <p:nvPr/>
          </p:nvSpPr>
          <p:spPr>
            <a:xfrm>
              <a:off x="7509168" y="4177216"/>
              <a:ext cx="1600956" cy="369332"/>
            </a:xfrm>
            <a:prstGeom prst="rect">
              <a:avLst/>
            </a:prstGeom>
          </p:spPr>
          <p:txBody>
            <a:bodyPr wrap="square">
              <a:spAutoFit/>
            </a:bodyPr>
            <a:lstStyle/>
            <a:p>
              <a:pPr algn="ctr"/>
              <a:r>
                <a:rPr lang="en-US" altLang="zh-CN" sz="900" dirty="0" smtClean="0">
                  <a:solidFill>
                    <a:schemeClr val="bg1"/>
                  </a:solidFill>
                  <a:latin typeface="+mj-lt"/>
                </a:rPr>
                <a:t>Microsoft Dynamics </a:t>
              </a:r>
            </a:p>
            <a:p>
              <a:pPr algn="ctr"/>
              <a:r>
                <a:rPr lang="en-US" altLang="zh-CN" sz="900" dirty="0" smtClean="0">
                  <a:solidFill>
                    <a:schemeClr val="bg1"/>
                  </a:solidFill>
                  <a:latin typeface="+mj-lt"/>
                </a:rPr>
                <a:t>GP 2013</a:t>
              </a:r>
              <a:endParaRPr lang="en-US" sz="900" dirty="0">
                <a:solidFill>
                  <a:schemeClr val="bg1"/>
                </a:solidFill>
                <a:latin typeface="+mj-lt"/>
              </a:endParaRPr>
            </a:p>
          </p:txBody>
        </p:sp>
      </p:grpSp>
      <p:grpSp>
        <p:nvGrpSpPr>
          <p:cNvPr id="54" name="Group 53"/>
          <p:cNvGrpSpPr/>
          <p:nvPr/>
        </p:nvGrpSpPr>
        <p:grpSpPr>
          <a:xfrm>
            <a:off x="9078050" y="3228608"/>
            <a:ext cx="1316736" cy="1316736"/>
            <a:chOff x="9078050" y="3228608"/>
            <a:chExt cx="1316736" cy="1316736"/>
          </a:xfrm>
        </p:grpSpPr>
        <p:pic>
          <p:nvPicPr>
            <p:cNvPr id="31" name="Picture 30"/>
            <p:cNvPicPr>
              <a:picLocks noChangeAspect="1"/>
            </p:cNvPicPr>
            <p:nvPr/>
          </p:nvPicPr>
          <p:blipFill>
            <a:blip r:embed="rId13"/>
            <a:stretch>
              <a:fillRect/>
            </a:stretch>
          </p:blipFill>
          <p:spPr>
            <a:xfrm>
              <a:off x="9078050" y="3228608"/>
              <a:ext cx="1316736" cy="1316736"/>
            </a:xfrm>
            <a:prstGeom prst="rect">
              <a:avLst/>
            </a:prstGeom>
          </p:spPr>
        </p:pic>
        <p:sp>
          <p:nvSpPr>
            <p:cNvPr id="32" name="Rectangle 31"/>
            <p:cNvSpPr/>
            <p:nvPr/>
          </p:nvSpPr>
          <p:spPr>
            <a:xfrm>
              <a:off x="9110123" y="4255933"/>
              <a:ext cx="1231732" cy="230832"/>
            </a:xfrm>
            <a:prstGeom prst="rect">
              <a:avLst/>
            </a:prstGeom>
          </p:spPr>
          <p:txBody>
            <a:bodyPr wrap="square">
              <a:spAutoFit/>
            </a:bodyPr>
            <a:lstStyle/>
            <a:p>
              <a:pPr algn="ctr"/>
              <a:r>
                <a:rPr lang="en-US" altLang="zh-CN" sz="900" dirty="0" smtClean="0">
                  <a:solidFill>
                    <a:schemeClr val="bg1"/>
                  </a:solidFill>
                  <a:latin typeface="+mj-lt"/>
                </a:rPr>
                <a:t>Zulu 8</a:t>
              </a:r>
              <a:endParaRPr lang="en-US" sz="900" dirty="0">
                <a:solidFill>
                  <a:schemeClr val="bg1"/>
                </a:solidFill>
                <a:latin typeface="+mj-lt"/>
              </a:endParaRPr>
            </a:p>
          </p:txBody>
        </p:sp>
      </p:grpSp>
      <p:grpSp>
        <p:nvGrpSpPr>
          <p:cNvPr id="55" name="Group 54"/>
          <p:cNvGrpSpPr/>
          <p:nvPr/>
        </p:nvGrpSpPr>
        <p:grpSpPr>
          <a:xfrm>
            <a:off x="1689897" y="4662521"/>
            <a:ext cx="1600956" cy="1334769"/>
            <a:chOff x="1689897" y="4662521"/>
            <a:chExt cx="1600956" cy="1334769"/>
          </a:xfrm>
        </p:grpSpPr>
        <p:pic>
          <p:nvPicPr>
            <p:cNvPr id="34" name="Picture 33"/>
            <p:cNvPicPr>
              <a:picLocks noChangeAspect="1"/>
            </p:cNvPicPr>
            <p:nvPr/>
          </p:nvPicPr>
          <p:blipFill>
            <a:blip r:embed="rId14"/>
            <a:stretch>
              <a:fillRect/>
            </a:stretch>
          </p:blipFill>
          <p:spPr>
            <a:xfrm>
              <a:off x="1831321" y="4662521"/>
              <a:ext cx="1316736" cy="1316736"/>
            </a:xfrm>
            <a:prstGeom prst="rect">
              <a:avLst/>
            </a:prstGeom>
          </p:spPr>
        </p:pic>
        <p:sp>
          <p:nvSpPr>
            <p:cNvPr id="35" name="Rectangle 34"/>
            <p:cNvSpPr/>
            <p:nvPr/>
          </p:nvSpPr>
          <p:spPr>
            <a:xfrm>
              <a:off x="1689897" y="5627958"/>
              <a:ext cx="1600956" cy="369332"/>
            </a:xfrm>
            <a:prstGeom prst="rect">
              <a:avLst/>
            </a:prstGeom>
          </p:spPr>
          <p:txBody>
            <a:bodyPr wrap="square">
              <a:spAutoFit/>
            </a:bodyPr>
            <a:lstStyle/>
            <a:p>
              <a:pPr algn="ctr"/>
              <a:r>
                <a:rPr lang="en-US" sz="900" dirty="0" smtClean="0">
                  <a:solidFill>
                    <a:schemeClr val="bg1"/>
                  </a:solidFill>
                  <a:latin typeface="+mj-lt"/>
                </a:rPr>
                <a:t>SAP HA</a:t>
              </a:r>
              <a:r>
                <a:rPr lang="en-US" altLang="zh-CN" sz="900" dirty="0" smtClean="0">
                  <a:solidFill>
                    <a:schemeClr val="bg1"/>
                  </a:solidFill>
                  <a:latin typeface="+mj-lt"/>
                </a:rPr>
                <a:t>NA </a:t>
              </a:r>
            </a:p>
            <a:p>
              <a:pPr algn="ctr"/>
              <a:r>
                <a:rPr lang="en-US" altLang="zh-CN" sz="900" dirty="0" smtClean="0">
                  <a:solidFill>
                    <a:schemeClr val="bg1"/>
                  </a:solidFill>
                  <a:latin typeface="+mj-lt"/>
                </a:rPr>
                <a:t>Developer Edition</a:t>
              </a:r>
              <a:endParaRPr lang="en-US" sz="900" dirty="0">
                <a:solidFill>
                  <a:schemeClr val="bg1"/>
                </a:solidFill>
                <a:latin typeface="+mj-lt"/>
              </a:endParaRPr>
            </a:p>
          </p:txBody>
        </p:sp>
      </p:grpSp>
      <p:grpSp>
        <p:nvGrpSpPr>
          <p:cNvPr id="56" name="Group 55"/>
          <p:cNvGrpSpPr/>
          <p:nvPr/>
        </p:nvGrpSpPr>
        <p:grpSpPr>
          <a:xfrm>
            <a:off x="3167323" y="4662519"/>
            <a:ext cx="1600956" cy="1316736"/>
            <a:chOff x="3167323" y="4662519"/>
            <a:chExt cx="1600956" cy="1316736"/>
          </a:xfrm>
        </p:grpSpPr>
        <p:pic>
          <p:nvPicPr>
            <p:cNvPr id="36" name="Picture 35"/>
            <p:cNvPicPr>
              <a:picLocks noChangeAspect="1"/>
            </p:cNvPicPr>
            <p:nvPr/>
          </p:nvPicPr>
          <p:blipFill>
            <a:blip r:embed="rId15"/>
            <a:stretch>
              <a:fillRect/>
            </a:stretch>
          </p:blipFill>
          <p:spPr>
            <a:xfrm>
              <a:off x="3281577" y="4662519"/>
              <a:ext cx="1316736" cy="1316736"/>
            </a:xfrm>
            <a:prstGeom prst="rect">
              <a:avLst/>
            </a:prstGeom>
          </p:spPr>
        </p:pic>
        <p:sp>
          <p:nvSpPr>
            <p:cNvPr id="37" name="Rectangle 36"/>
            <p:cNvSpPr/>
            <p:nvPr/>
          </p:nvSpPr>
          <p:spPr>
            <a:xfrm>
              <a:off x="3167323" y="5724185"/>
              <a:ext cx="1600956" cy="230832"/>
            </a:xfrm>
            <a:prstGeom prst="rect">
              <a:avLst/>
            </a:prstGeom>
          </p:spPr>
          <p:txBody>
            <a:bodyPr wrap="square">
              <a:spAutoFit/>
            </a:bodyPr>
            <a:lstStyle/>
            <a:p>
              <a:pPr algn="ctr"/>
              <a:r>
                <a:rPr lang="en-US" altLang="zh-CN" sz="900" dirty="0" smtClean="0">
                  <a:solidFill>
                    <a:schemeClr val="bg1"/>
                  </a:solidFill>
                  <a:latin typeface="+mj-lt"/>
                </a:rPr>
                <a:t>Puppet Enterprise 3.2.3</a:t>
              </a:r>
              <a:endParaRPr lang="en-US" sz="900" dirty="0">
                <a:solidFill>
                  <a:schemeClr val="bg1"/>
                </a:solidFill>
                <a:latin typeface="+mj-lt"/>
              </a:endParaRPr>
            </a:p>
          </p:txBody>
        </p:sp>
      </p:grpSp>
      <p:grpSp>
        <p:nvGrpSpPr>
          <p:cNvPr id="57" name="Group 56"/>
          <p:cNvGrpSpPr/>
          <p:nvPr/>
        </p:nvGrpSpPr>
        <p:grpSpPr>
          <a:xfrm>
            <a:off x="4598313" y="4662519"/>
            <a:ext cx="1600956" cy="1316736"/>
            <a:chOff x="4598313" y="4662519"/>
            <a:chExt cx="1600956" cy="1316736"/>
          </a:xfrm>
        </p:grpSpPr>
        <p:pic>
          <p:nvPicPr>
            <p:cNvPr id="38" name="Picture 37"/>
            <p:cNvPicPr>
              <a:picLocks noChangeAspect="1"/>
            </p:cNvPicPr>
            <p:nvPr/>
          </p:nvPicPr>
          <p:blipFill>
            <a:blip r:embed="rId16"/>
            <a:stretch>
              <a:fillRect/>
            </a:stretch>
          </p:blipFill>
          <p:spPr>
            <a:xfrm>
              <a:off x="4731832" y="4662519"/>
              <a:ext cx="1316736" cy="1316736"/>
            </a:xfrm>
            <a:prstGeom prst="rect">
              <a:avLst/>
            </a:prstGeom>
          </p:spPr>
        </p:pic>
        <p:sp>
          <p:nvSpPr>
            <p:cNvPr id="39" name="Rectangle 38"/>
            <p:cNvSpPr/>
            <p:nvPr/>
          </p:nvSpPr>
          <p:spPr>
            <a:xfrm>
              <a:off x="4598313" y="5748423"/>
              <a:ext cx="1600956" cy="230832"/>
            </a:xfrm>
            <a:prstGeom prst="rect">
              <a:avLst/>
            </a:prstGeom>
          </p:spPr>
          <p:txBody>
            <a:bodyPr wrap="square">
              <a:spAutoFit/>
            </a:bodyPr>
            <a:lstStyle/>
            <a:p>
              <a:pPr algn="ctr"/>
              <a:r>
                <a:rPr lang="en-US" altLang="zh-CN" sz="900" dirty="0" smtClean="0">
                  <a:solidFill>
                    <a:schemeClr val="bg1"/>
                  </a:solidFill>
                  <a:latin typeface="+mj-lt"/>
                </a:rPr>
                <a:t>Barracuda Web Application</a:t>
              </a:r>
              <a:endParaRPr lang="en-US" sz="900" dirty="0">
                <a:solidFill>
                  <a:schemeClr val="bg1"/>
                </a:solidFill>
                <a:latin typeface="+mj-lt"/>
              </a:endParaRPr>
            </a:p>
          </p:txBody>
        </p:sp>
      </p:grpSp>
      <p:grpSp>
        <p:nvGrpSpPr>
          <p:cNvPr id="58" name="Group 57"/>
          <p:cNvGrpSpPr/>
          <p:nvPr/>
        </p:nvGrpSpPr>
        <p:grpSpPr>
          <a:xfrm>
            <a:off x="6041013" y="4660076"/>
            <a:ext cx="1600956" cy="1350790"/>
            <a:chOff x="6041013" y="4660076"/>
            <a:chExt cx="1600956" cy="1350790"/>
          </a:xfrm>
        </p:grpSpPr>
        <p:pic>
          <p:nvPicPr>
            <p:cNvPr id="40" name="Picture 39"/>
            <p:cNvPicPr>
              <a:picLocks noChangeAspect="1"/>
            </p:cNvPicPr>
            <p:nvPr/>
          </p:nvPicPr>
          <p:blipFill>
            <a:blip r:embed="rId17"/>
            <a:stretch>
              <a:fillRect/>
            </a:stretch>
          </p:blipFill>
          <p:spPr>
            <a:xfrm>
              <a:off x="6183123" y="4660076"/>
              <a:ext cx="1316736" cy="1316736"/>
            </a:xfrm>
            <a:prstGeom prst="rect">
              <a:avLst/>
            </a:prstGeom>
          </p:spPr>
        </p:pic>
        <p:sp>
          <p:nvSpPr>
            <p:cNvPr id="41" name="Rectangle 40"/>
            <p:cNvSpPr/>
            <p:nvPr/>
          </p:nvSpPr>
          <p:spPr>
            <a:xfrm>
              <a:off x="6041013" y="5641534"/>
              <a:ext cx="1600956" cy="369332"/>
            </a:xfrm>
            <a:prstGeom prst="rect">
              <a:avLst/>
            </a:prstGeom>
          </p:spPr>
          <p:txBody>
            <a:bodyPr wrap="square">
              <a:spAutoFit/>
            </a:bodyPr>
            <a:lstStyle/>
            <a:p>
              <a:pPr algn="ctr"/>
              <a:r>
                <a:rPr lang="en-US" altLang="zh-CN" sz="900" dirty="0" smtClean="0">
                  <a:solidFill>
                    <a:schemeClr val="bg1"/>
                  </a:solidFill>
                  <a:latin typeface="+mj-lt"/>
                </a:rPr>
                <a:t>Oracle WebLogic</a:t>
              </a:r>
            </a:p>
            <a:p>
              <a:pPr algn="ctr"/>
              <a:r>
                <a:rPr lang="en-US" altLang="zh-CN" sz="900" dirty="0" smtClean="0">
                  <a:solidFill>
                    <a:schemeClr val="bg1"/>
                  </a:solidFill>
                  <a:latin typeface="+mj-lt"/>
                </a:rPr>
                <a:t>Server 12.1.2</a:t>
              </a:r>
              <a:endParaRPr lang="en-US" sz="900" dirty="0">
                <a:solidFill>
                  <a:schemeClr val="bg1"/>
                </a:solidFill>
                <a:latin typeface="+mj-lt"/>
              </a:endParaRPr>
            </a:p>
          </p:txBody>
        </p:sp>
      </p:grpSp>
      <p:grpSp>
        <p:nvGrpSpPr>
          <p:cNvPr id="59" name="Group 58"/>
          <p:cNvGrpSpPr/>
          <p:nvPr/>
        </p:nvGrpSpPr>
        <p:grpSpPr>
          <a:xfrm>
            <a:off x="7495480" y="4660076"/>
            <a:ext cx="1600956" cy="1316736"/>
            <a:chOff x="7495480" y="4660076"/>
            <a:chExt cx="1600956" cy="1316736"/>
          </a:xfrm>
        </p:grpSpPr>
        <p:pic>
          <p:nvPicPr>
            <p:cNvPr id="42" name="Picture 41"/>
            <p:cNvPicPr>
              <a:picLocks noChangeAspect="1"/>
            </p:cNvPicPr>
            <p:nvPr/>
          </p:nvPicPr>
          <p:blipFill>
            <a:blip r:embed="rId18"/>
            <a:stretch>
              <a:fillRect/>
            </a:stretch>
          </p:blipFill>
          <p:spPr>
            <a:xfrm>
              <a:off x="7637503" y="4660076"/>
              <a:ext cx="1316736" cy="1316736"/>
            </a:xfrm>
            <a:prstGeom prst="rect">
              <a:avLst/>
            </a:prstGeom>
          </p:spPr>
        </p:pic>
        <p:sp>
          <p:nvSpPr>
            <p:cNvPr id="43" name="Rectangle 42"/>
            <p:cNvSpPr/>
            <p:nvPr/>
          </p:nvSpPr>
          <p:spPr>
            <a:xfrm>
              <a:off x="7495480" y="5681645"/>
              <a:ext cx="1600956" cy="230832"/>
            </a:xfrm>
            <a:prstGeom prst="rect">
              <a:avLst/>
            </a:prstGeom>
          </p:spPr>
          <p:txBody>
            <a:bodyPr wrap="square">
              <a:spAutoFit/>
            </a:bodyPr>
            <a:lstStyle/>
            <a:p>
              <a:pPr algn="ctr"/>
              <a:r>
                <a:rPr lang="en-US" altLang="zh-CN" sz="900" dirty="0" smtClean="0">
                  <a:solidFill>
                    <a:schemeClr val="bg1"/>
                  </a:solidFill>
                  <a:latin typeface="+mj-lt"/>
                </a:rPr>
                <a:t>Visual Studio Ultimate 2013</a:t>
              </a:r>
              <a:endParaRPr lang="en-US" sz="900" dirty="0">
                <a:solidFill>
                  <a:schemeClr val="bg1"/>
                </a:solidFill>
                <a:latin typeface="+mj-lt"/>
              </a:endParaRPr>
            </a:p>
          </p:txBody>
        </p:sp>
      </p:grpSp>
      <p:grpSp>
        <p:nvGrpSpPr>
          <p:cNvPr id="63" name="Group 62"/>
          <p:cNvGrpSpPr/>
          <p:nvPr/>
        </p:nvGrpSpPr>
        <p:grpSpPr>
          <a:xfrm>
            <a:off x="7520557" y="1794291"/>
            <a:ext cx="1559195" cy="1316736"/>
            <a:chOff x="7520557" y="1794291"/>
            <a:chExt cx="1559195" cy="1316736"/>
          </a:xfrm>
        </p:grpSpPr>
        <p:pic>
          <p:nvPicPr>
            <p:cNvPr id="61" name="Picture 60"/>
            <p:cNvPicPr>
              <a:picLocks noChangeAspect="1"/>
            </p:cNvPicPr>
            <p:nvPr/>
          </p:nvPicPr>
          <p:blipFill>
            <a:blip r:embed="rId19"/>
            <a:stretch>
              <a:fillRect/>
            </a:stretch>
          </p:blipFill>
          <p:spPr>
            <a:xfrm>
              <a:off x="7637503" y="1794291"/>
              <a:ext cx="1316736" cy="1316736"/>
            </a:xfrm>
            <a:prstGeom prst="rect">
              <a:avLst/>
            </a:prstGeom>
          </p:spPr>
        </p:pic>
        <p:sp>
          <p:nvSpPr>
            <p:cNvPr id="62" name="Rectangle 61"/>
            <p:cNvSpPr/>
            <p:nvPr/>
          </p:nvSpPr>
          <p:spPr>
            <a:xfrm>
              <a:off x="7520557" y="2851398"/>
              <a:ext cx="1559195" cy="230832"/>
            </a:xfrm>
            <a:prstGeom prst="rect">
              <a:avLst/>
            </a:prstGeom>
          </p:spPr>
          <p:txBody>
            <a:bodyPr wrap="square">
              <a:spAutoFit/>
            </a:bodyPr>
            <a:lstStyle/>
            <a:p>
              <a:pPr algn="ctr"/>
              <a:r>
                <a:rPr lang="en-US" altLang="zh-CN" sz="900" dirty="0" err="1" smtClean="0">
                  <a:solidFill>
                    <a:schemeClr val="bg1"/>
                  </a:solidFill>
                  <a:latin typeface="+mj-lt"/>
                </a:rPr>
                <a:t>openSUSE</a:t>
              </a:r>
              <a:r>
                <a:rPr lang="en-US" altLang="zh-CN" sz="900" dirty="0" smtClean="0">
                  <a:solidFill>
                    <a:schemeClr val="bg1"/>
                  </a:solidFill>
                  <a:latin typeface="+mj-lt"/>
                </a:rPr>
                <a:t> 13.1</a:t>
              </a:r>
              <a:endParaRPr lang="en-US" sz="900" dirty="0">
                <a:solidFill>
                  <a:schemeClr val="bg1"/>
                </a:solidFill>
                <a:latin typeface="+mj-lt"/>
              </a:endParaRPr>
            </a:p>
          </p:txBody>
        </p:sp>
      </p:grpSp>
      <p:pic>
        <p:nvPicPr>
          <p:cNvPr id="3" name="Picture 2"/>
          <p:cNvPicPr>
            <a:picLocks noChangeAspect="1"/>
          </p:cNvPicPr>
          <p:nvPr/>
        </p:nvPicPr>
        <p:blipFill>
          <a:blip r:embed="rId20"/>
          <a:stretch>
            <a:fillRect/>
          </a:stretch>
        </p:blipFill>
        <p:spPr>
          <a:xfrm>
            <a:off x="1219200" y="2000250"/>
            <a:ext cx="9753600" cy="2857500"/>
          </a:xfrm>
          <a:prstGeom prst="rect">
            <a:avLst/>
          </a:prstGeom>
        </p:spPr>
      </p:pic>
    </p:spTree>
    <p:extLst>
      <p:ext uri="{BB962C8B-B14F-4D97-AF65-F5344CB8AC3E}">
        <p14:creationId xmlns:p14="http://schemas.microsoft.com/office/powerpoint/2010/main" val="528917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200" decel="100000"/>
                                        <p:tgtEl>
                                          <p:spTgt spid="44"/>
                                        </p:tgtEl>
                                      </p:cBhvr>
                                    </p:animEffect>
                                    <p:anim calcmode="lin" valueType="num">
                                      <p:cBhvr>
                                        <p:cTn id="8" dur="200" decel="100000" fill="hold"/>
                                        <p:tgtEl>
                                          <p:spTgt spid="44"/>
                                        </p:tgtEl>
                                        <p:attrNameLst>
                                          <p:attrName>style.rotation</p:attrName>
                                        </p:attrNameLst>
                                      </p:cBhvr>
                                      <p:tavLst>
                                        <p:tav tm="0">
                                          <p:val>
                                            <p:fltVal val="-90"/>
                                          </p:val>
                                        </p:tav>
                                        <p:tav tm="100000">
                                          <p:val>
                                            <p:fltVal val="0"/>
                                          </p:val>
                                        </p:tav>
                                      </p:tavLst>
                                    </p:anim>
                                    <p:anim calcmode="lin" valueType="num">
                                      <p:cBhvr>
                                        <p:cTn id="9" dur="200" decel="100000" fill="hold"/>
                                        <p:tgtEl>
                                          <p:spTgt spid="44"/>
                                        </p:tgtEl>
                                        <p:attrNameLst>
                                          <p:attrName>ppt_x</p:attrName>
                                        </p:attrNameLst>
                                      </p:cBhvr>
                                      <p:tavLst>
                                        <p:tav tm="0">
                                          <p:val>
                                            <p:strVal val="#ppt_x+0.4"/>
                                          </p:val>
                                        </p:tav>
                                        <p:tav tm="100000">
                                          <p:val>
                                            <p:strVal val="#ppt_x-0.05"/>
                                          </p:val>
                                        </p:tav>
                                      </p:tavLst>
                                    </p:anim>
                                    <p:anim calcmode="lin" valueType="num">
                                      <p:cBhvr>
                                        <p:cTn id="10" dur="200" decel="100000" fill="hold"/>
                                        <p:tgtEl>
                                          <p:spTgt spid="44"/>
                                        </p:tgtEl>
                                        <p:attrNameLst>
                                          <p:attrName>ppt_y</p:attrName>
                                        </p:attrNameLst>
                                      </p:cBhvr>
                                      <p:tavLst>
                                        <p:tav tm="0">
                                          <p:val>
                                            <p:strVal val="#ppt_y-0.4"/>
                                          </p:val>
                                        </p:tav>
                                        <p:tav tm="100000">
                                          <p:val>
                                            <p:strVal val="#ppt_y+0.1"/>
                                          </p:val>
                                        </p:tav>
                                      </p:tavLst>
                                    </p:anim>
                                    <p:anim calcmode="lin" valueType="num">
                                      <p:cBhvr>
                                        <p:cTn id="11" dur="50" accel="100000" fill="hold">
                                          <p:stCondLst>
                                            <p:cond delay="200"/>
                                          </p:stCondLst>
                                        </p:cTn>
                                        <p:tgtEl>
                                          <p:spTgt spid="44"/>
                                        </p:tgtEl>
                                        <p:attrNameLst>
                                          <p:attrName>ppt_x</p:attrName>
                                        </p:attrNameLst>
                                      </p:cBhvr>
                                      <p:tavLst>
                                        <p:tav tm="0">
                                          <p:val>
                                            <p:strVal val="#ppt_x-0.05"/>
                                          </p:val>
                                        </p:tav>
                                        <p:tav tm="100000">
                                          <p:val>
                                            <p:strVal val="#ppt_x"/>
                                          </p:val>
                                        </p:tav>
                                      </p:tavLst>
                                    </p:anim>
                                    <p:anim calcmode="lin" valueType="num">
                                      <p:cBhvr>
                                        <p:cTn id="12" dur="50" accel="100000" fill="hold">
                                          <p:stCondLst>
                                            <p:cond delay="200"/>
                                          </p:stCondLst>
                                        </p:cTn>
                                        <p:tgtEl>
                                          <p:spTgt spid="44"/>
                                        </p:tgtEl>
                                        <p:attrNameLst>
                                          <p:attrName>ppt_y</p:attrName>
                                        </p:attrNameLst>
                                      </p:cBhvr>
                                      <p:tavLst>
                                        <p:tav tm="0">
                                          <p:val>
                                            <p:strVal val="#ppt_y+0.1"/>
                                          </p:val>
                                        </p:tav>
                                        <p:tav tm="100000">
                                          <p:val>
                                            <p:strVal val="#ppt_y"/>
                                          </p:val>
                                        </p:tav>
                                      </p:tavLst>
                                    </p:anim>
                                  </p:childTnLst>
                                </p:cTn>
                              </p:par>
                            </p:childTnLst>
                          </p:cTn>
                        </p:par>
                        <p:par>
                          <p:cTn id="13" fill="hold">
                            <p:stCondLst>
                              <p:cond delay="250"/>
                            </p:stCondLst>
                            <p:childTnLst>
                              <p:par>
                                <p:cTn id="14" presetID="30" presetClass="entr" presetSubtype="0" fill="hold" nodeType="after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200" decel="100000"/>
                                        <p:tgtEl>
                                          <p:spTgt spid="45"/>
                                        </p:tgtEl>
                                      </p:cBhvr>
                                    </p:animEffect>
                                    <p:anim calcmode="lin" valueType="num">
                                      <p:cBhvr>
                                        <p:cTn id="17" dur="200" decel="100000" fill="hold"/>
                                        <p:tgtEl>
                                          <p:spTgt spid="45"/>
                                        </p:tgtEl>
                                        <p:attrNameLst>
                                          <p:attrName>style.rotation</p:attrName>
                                        </p:attrNameLst>
                                      </p:cBhvr>
                                      <p:tavLst>
                                        <p:tav tm="0">
                                          <p:val>
                                            <p:fltVal val="-90"/>
                                          </p:val>
                                        </p:tav>
                                        <p:tav tm="100000">
                                          <p:val>
                                            <p:fltVal val="0"/>
                                          </p:val>
                                        </p:tav>
                                      </p:tavLst>
                                    </p:anim>
                                    <p:anim calcmode="lin" valueType="num">
                                      <p:cBhvr>
                                        <p:cTn id="18" dur="200" decel="100000" fill="hold"/>
                                        <p:tgtEl>
                                          <p:spTgt spid="45"/>
                                        </p:tgtEl>
                                        <p:attrNameLst>
                                          <p:attrName>ppt_x</p:attrName>
                                        </p:attrNameLst>
                                      </p:cBhvr>
                                      <p:tavLst>
                                        <p:tav tm="0">
                                          <p:val>
                                            <p:strVal val="#ppt_x+0.4"/>
                                          </p:val>
                                        </p:tav>
                                        <p:tav tm="100000">
                                          <p:val>
                                            <p:strVal val="#ppt_x-0.05"/>
                                          </p:val>
                                        </p:tav>
                                      </p:tavLst>
                                    </p:anim>
                                    <p:anim calcmode="lin" valueType="num">
                                      <p:cBhvr>
                                        <p:cTn id="19" dur="200" decel="100000" fill="hold"/>
                                        <p:tgtEl>
                                          <p:spTgt spid="45"/>
                                        </p:tgtEl>
                                        <p:attrNameLst>
                                          <p:attrName>ppt_y</p:attrName>
                                        </p:attrNameLst>
                                      </p:cBhvr>
                                      <p:tavLst>
                                        <p:tav tm="0">
                                          <p:val>
                                            <p:strVal val="#ppt_y-0.4"/>
                                          </p:val>
                                        </p:tav>
                                        <p:tav tm="100000">
                                          <p:val>
                                            <p:strVal val="#ppt_y+0.1"/>
                                          </p:val>
                                        </p:tav>
                                      </p:tavLst>
                                    </p:anim>
                                    <p:anim calcmode="lin" valueType="num">
                                      <p:cBhvr>
                                        <p:cTn id="20" dur="50" accel="100000" fill="hold">
                                          <p:stCondLst>
                                            <p:cond delay="200"/>
                                          </p:stCondLst>
                                        </p:cTn>
                                        <p:tgtEl>
                                          <p:spTgt spid="45"/>
                                        </p:tgtEl>
                                        <p:attrNameLst>
                                          <p:attrName>ppt_x</p:attrName>
                                        </p:attrNameLst>
                                      </p:cBhvr>
                                      <p:tavLst>
                                        <p:tav tm="0">
                                          <p:val>
                                            <p:strVal val="#ppt_x-0.05"/>
                                          </p:val>
                                        </p:tav>
                                        <p:tav tm="100000">
                                          <p:val>
                                            <p:strVal val="#ppt_x"/>
                                          </p:val>
                                        </p:tav>
                                      </p:tavLst>
                                    </p:anim>
                                    <p:anim calcmode="lin" valueType="num">
                                      <p:cBhvr>
                                        <p:cTn id="21" dur="50" accel="100000" fill="hold">
                                          <p:stCondLst>
                                            <p:cond delay="200"/>
                                          </p:stCondLst>
                                        </p:cTn>
                                        <p:tgtEl>
                                          <p:spTgt spid="45"/>
                                        </p:tgtEl>
                                        <p:attrNameLst>
                                          <p:attrName>ppt_y</p:attrName>
                                        </p:attrNameLst>
                                      </p:cBhvr>
                                      <p:tavLst>
                                        <p:tav tm="0">
                                          <p:val>
                                            <p:strVal val="#ppt_y+0.1"/>
                                          </p:val>
                                        </p:tav>
                                        <p:tav tm="100000">
                                          <p:val>
                                            <p:strVal val="#ppt_y"/>
                                          </p:val>
                                        </p:tav>
                                      </p:tavLst>
                                    </p:anim>
                                  </p:childTnLst>
                                </p:cTn>
                              </p:par>
                            </p:childTnLst>
                          </p:cTn>
                        </p:par>
                        <p:par>
                          <p:cTn id="22" fill="hold">
                            <p:stCondLst>
                              <p:cond delay="500"/>
                            </p:stCondLst>
                            <p:childTnLst>
                              <p:par>
                                <p:cTn id="23" presetID="30" presetClass="entr" presetSubtype="0" fill="hold" nodeType="after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fade">
                                      <p:cBhvr>
                                        <p:cTn id="25" dur="200" decel="100000"/>
                                        <p:tgtEl>
                                          <p:spTgt spid="46"/>
                                        </p:tgtEl>
                                      </p:cBhvr>
                                    </p:animEffect>
                                    <p:anim calcmode="lin" valueType="num">
                                      <p:cBhvr>
                                        <p:cTn id="26" dur="200" decel="100000" fill="hold"/>
                                        <p:tgtEl>
                                          <p:spTgt spid="46"/>
                                        </p:tgtEl>
                                        <p:attrNameLst>
                                          <p:attrName>style.rotation</p:attrName>
                                        </p:attrNameLst>
                                      </p:cBhvr>
                                      <p:tavLst>
                                        <p:tav tm="0">
                                          <p:val>
                                            <p:fltVal val="-90"/>
                                          </p:val>
                                        </p:tav>
                                        <p:tav tm="100000">
                                          <p:val>
                                            <p:fltVal val="0"/>
                                          </p:val>
                                        </p:tav>
                                      </p:tavLst>
                                    </p:anim>
                                    <p:anim calcmode="lin" valueType="num">
                                      <p:cBhvr>
                                        <p:cTn id="27" dur="200" decel="100000" fill="hold"/>
                                        <p:tgtEl>
                                          <p:spTgt spid="46"/>
                                        </p:tgtEl>
                                        <p:attrNameLst>
                                          <p:attrName>ppt_x</p:attrName>
                                        </p:attrNameLst>
                                      </p:cBhvr>
                                      <p:tavLst>
                                        <p:tav tm="0">
                                          <p:val>
                                            <p:strVal val="#ppt_x+0.4"/>
                                          </p:val>
                                        </p:tav>
                                        <p:tav tm="100000">
                                          <p:val>
                                            <p:strVal val="#ppt_x-0.05"/>
                                          </p:val>
                                        </p:tav>
                                      </p:tavLst>
                                    </p:anim>
                                    <p:anim calcmode="lin" valueType="num">
                                      <p:cBhvr>
                                        <p:cTn id="28" dur="200" decel="100000" fill="hold"/>
                                        <p:tgtEl>
                                          <p:spTgt spid="46"/>
                                        </p:tgtEl>
                                        <p:attrNameLst>
                                          <p:attrName>ppt_y</p:attrName>
                                        </p:attrNameLst>
                                      </p:cBhvr>
                                      <p:tavLst>
                                        <p:tav tm="0">
                                          <p:val>
                                            <p:strVal val="#ppt_y-0.4"/>
                                          </p:val>
                                        </p:tav>
                                        <p:tav tm="100000">
                                          <p:val>
                                            <p:strVal val="#ppt_y+0.1"/>
                                          </p:val>
                                        </p:tav>
                                      </p:tavLst>
                                    </p:anim>
                                    <p:anim calcmode="lin" valueType="num">
                                      <p:cBhvr>
                                        <p:cTn id="29" dur="50" accel="100000" fill="hold">
                                          <p:stCondLst>
                                            <p:cond delay="200"/>
                                          </p:stCondLst>
                                        </p:cTn>
                                        <p:tgtEl>
                                          <p:spTgt spid="46"/>
                                        </p:tgtEl>
                                        <p:attrNameLst>
                                          <p:attrName>ppt_x</p:attrName>
                                        </p:attrNameLst>
                                      </p:cBhvr>
                                      <p:tavLst>
                                        <p:tav tm="0">
                                          <p:val>
                                            <p:strVal val="#ppt_x-0.05"/>
                                          </p:val>
                                        </p:tav>
                                        <p:tav tm="100000">
                                          <p:val>
                                            <p:strVal val="#ppt_x"/>
                                          </p:val>
                                        </p:tav>
                                      </p:tavLst>
                                    </p:anim>
                                    <p:anim calcmode="lin" valueType="num">
                                      <p:cBhvr>
                                        <p:cTn id="30" dur="50" accel="100000" fill="hold">
                                          <p:stCondLst>
                                            <p:cond delay="200"/>
                                          </p:stCondLst>
                                        </p:cTn>
                                        <p:tgtEl>
                                          <p:spTgt spid="46"/>
                                        </p:tgtEl>
                                        <p:attrNameLst>
                                          <p:attrName>ppt_y</p:attrName>
                                        </p:attrNameLst>
                                      </p:cBhvr>
                                      <p:tavLst>
                                        <p:tav tm="0">
                                          <p:val>
                                            <p:strVal val="#ppt_y+0.1"/>
                                          </p:val>
                                        </p:tav>
                                        <p:tav tm="100000">
                                          <p:val>
                                            <p:strVal val="#ppt_y"/>
                                          </p:val>
                                        </p:tav>
                                      </p:tavLst>
                                    </p:anim>
                                  </p:childTnLst>
                                </p:cTn>
                              </p:par>
                            </p:childTnLst>
                          </p:cTn>
                        </p:par>
                        <p:par>
                          <p:cTn id="31" fill="hold">
                            <p:stCondLst>
                              <p:cond delay="750"/>
                            </p:stCondLst>
                            <p:childTnLst>
                              <p:par>
                                <p:cTn id="32" presetID="30" presetClass="entr" presetSubtype="0" fill="hold" nodeType="afterEffect">
                                  <p:stCondLst>
                                    <p:cond delay="0"/>
                                  </p:stCondLst>
                                  <p:childTnLst>
                                    <p:set>
                                      <p:cBhvr>
                                        <p:cTn id="33" dur="1" fill="hold">
                                          <p:stCondLst>
                                            <p:cond delay="0"/>
                                          </p:stCondLst>
                                        </p:cTn>
                                        <p:tgtEl>
                                          <p:spTgt spid="47"/>
                                        </p:tgtEl>
                                        <p:attrNameLst>
                                          <p:attrName>style.visibility</p:attrName>
                                        </p:attrNameLst>
                                      </p:cBhvr>
                                      <p:to>
                                        <p:strVal val="visible"/>
                                      </p:to>
                                    </p:set>
                                    <p:animEffect transition="in" filter="fade">
                                      <p:cBhvr>
                                        <p:cTn id="34" dur="200" decel="100000"/>
                                        <p:tgtEl>
                                          <p:spTgt spid="47"/>
                                        </p:tgtEl>
                                      </p:cBhvr>
                                    </p:animEffect>
                                    <p:anim calcmode="lin" valueType="num">
                                      <p:cBhvr>
                                        <p:cTn id="35" dur="200" decel="100000" fill="hold"/>
                                        <p:tgtEl>
                                          <p:spTgt spid="47"/>
                                        </p:tgtEl>
                                        <p:attrNameLst>
                                          <p:attrName>style.rotation</p:attrName>
                                        </p:attrNameLst>
                                      </p:cBhvr>
                                      <p:tavLst>
                                        <p:tav tm="0">
                                          <p:val>
                                            <p:fltVal val="-90"/>
                                          </p:val>
                                        </p:tav>
                                        <p:tav tm="100000">
                                          <p:val>
                                            <p:fltVal val="0"/>
                                          </p:val>
                                        </p:tav>
                                      </p:tavLst>
                                    </p:anim>
                                    <p:anim calcmode="lin" valueType="num">
                                      <p:cBhvr>
                                        <p:cTn id="36" dur="200" decel="100000" fill="hold"/>
                                        <p:tgtEl>
                                          <p:spTgt spid="47"/>
                                        </p:tgtEl>
                                        <p:attrNameLst>
                                          <p:attrName>ppt_x</p:attrName>
                                        </p:attrNameLst>
                                      </p:cBhvr>
                                      <p:tavLst>
                                        <p:tav tm="0">
                                          <p:val>
                                            <p:strVal val="#ppt_x+0.4"/>
                                          </p:val>
                                        </p:tav>
                                        <p:tav tm="100000">
                                          <p:val>
                                            <p:strVal val="#ppt_x-0.05"/>
                                          </p:val>
                                        </p:tav>
                                      </p:tavLst>
                                    </p:anim>
                                    <p:anim calcmode="lin" valueType="num">
                                      <p:cBhvr>
                                        <p:cTn id="37" dur="200" decel="100000" fill="hold"/>
                                        <p:tgtEl>
                                          <p:spTgt spid="47"/>
                                        </p:tgtEl>
                                        <p:attrNameLst>
                                          <p:attrName>ppt_y</p:attrName>
                                        </p:attrNameLst>
                                      </p:cBhvr>
                                      <p:tavLst>
                                        <p:tav tm="0">
                                          <p:val>
                                            <p:strVal val="#ppt_y-0.4"/>
                                          </p:val>
                                        </p:tav>
                                        <p:tav tm="100000">
                                          <p:val>
                                            <p:strVal val="#ppt_y+0.1"/>
                                          </p:val>
                                        </p:tav>
                                      </p:tavLst>
                                    </p:anim>
                                    <p:anim calcmode="lin" valueType="num">
                                      <p:cBhvr>
                                        <p:cTn id="38" dur="50" accel="100000" fill="hold">
                                          <p:stCondLst>
                                            <p:cond delay="200"/>
                                          </p:stCondLst>
                                        </p:cTn>
                                        <p:tgtEl>
                                          <p:spTgt spid="47"/>
                                        </p:tgtEl>
                                        <p:attrNameLst>
                                          <p:attrName>ppt_x</p:attrName>
                                        </p:attrNameLst>
                                      </p:cBhvr>
                                      <p:tavLst>
                                        <p:tav tm="0">
                                          <p:val>
                                            <p:strVal val="#ppt_x-0.05"/>
                                          </p:val>
                                        </p:tav>
                                        <p:tav tm="100000">
                                          <p:val>
                                            <p:strVal val="#ppt_x"/>
                                          </p:val>
                                        </p:tav>
                                      </p:tavLst>
                                    </p:anim>
                                    <p:anim calcmode="lin" valueType="num">
                                      <p:cBhvr>
                                        <p:cTn id="39" dur="50" accel="100000" fill="hold">
                                          <p:stCondLst>
                                            <p:cond delay="200"/>
                                          </p:stCondLst>
                                        </p:cTn>
                                        <p:tgtEl>
                                          <p:spTgt spid="47"/>
                                        </p:tgtEl>
                                        <p:attrNameLst>
                                          <p:attrName>ppt_y</p:attrName>
                                        </p:attrNameLst>
                                      </p:cBhvr>
                                      <p:tavLst>
                                        <p:tav tm="0">
                                          <p:val>
                                            <p:strVal val="#ppt_y+0.1"/>
                                          </p:val>
                                        </p:tav>
                                        <p:tav tm="100000">
                                          <p:val>
                                            <p:strVal val="#ppt_y"/>
                                          </p:val>
                                        </p:tav>
                                      </p:tavLst>
                                    </p:anim>
                                  </p:childTnLst>
                                </p:cTn>
                              </p:par>
                            </p:childTnLst>
                          </p:cTn>
                        </p:par>
                        <p:par>
                          <p:cTn id="40" fill="hold">
                            <p:stCondLst>
                              <p:cond delay="1000"/>
                            </p:stCondLst>
                            <p:childTnLst>
                              <p:par>
                                <p:cTn id="41" presetID="30" presetClass="entr" presetSubtype="0" fill="hold" nodeType="afterEffect">
                                  <p:stCondLst>
                                    <p:cond delay="0"/>
                                  </p:stCondLst>
                                  <p:childTnLst>
                                    <p:set>
                                      <p:cBhvr>
                                        <p:cTn id="42" dur="1" fill="hold">
                                          <p:stCondLst>
                                            <p:cond delay="0"/>
                                          </p:stCondLst>
                                        </p:cTn>
                                        <p:tgtEl>
                                          <p:spTgt spid="63"/>
                                        </p:tgtEl>
                                        <p:attrNameLst>
                                          <p:attrName>style.visibility</p:attrName>
                                        </p:attrNameLst>
                                      </p:cBhvr>
                                      <p:to>
                                        <p:strVal val="visible"/>
                                      </p:to>
                                    </p:set>
                                    <p:animEffect transition="in" filter="fade">
                                      <p:cBhvr>
                                        <p:cTn id="43" dur="200" decel="100000"/>
                                        <p:tgtEl>
                                          <p:spTgt spid="63"/>
                                        </p:tgtEl>
                                      </p:cBhvr>
                                    </p:animEffect>
                                    <p:anim calcmode="lin" valueType="num">
                                      <p:cBhvr>
                                        <p:cTn id="44" dur="200" decel="100000" fill="hold"/>
                                        <p:tgtEl>
                                          <p:spTgt spid="63"/>
                                        </p:tgtEl>
                                        <p:attrNameLst>
                                          <p:attrName>style.rotation</p:attrName>
                                        </p:attrNameLst>
                                      </p:cBhvr>
                                      <p:tavLst>
                                        <p:tav tm="0">
                                          <p:val>
                                            <p:fltVal val="-90"/>
                                          </p:val>
                                        </p:tav>
                                        <p:tav tm="100000">
                                          <p:val>
                                            <p:fltVal val="0"/>
                                          </p:val>
                                        </p:tav>
                                      </p:tavLst>
                                    </p:anim>
                                    <p:anim calcmode="lin" valueType="num">
                                      <p:cBhvr>
                                        <p:cTn id="45" dur="200" decel="100000" fill="hold"/>
                                        <p:tgtEl>
                                          <p:spTgt spid="63"/>
                                        </p:tgtEl>
                                        <p:attrNameLst>
                                          <p:attrName>ppt_x</p:attrName>
                                        </p:attrNameLst>
                                      </p:cBhvr>
                                      <p:tavLst>
                                        <p:tav tm="0">
                                          <p:val>
                                            <p:strVal val="#ppt_x+0.4"/>
                                          </p:val>
                                        </p:tav>
                                        <p:tav tm="100000">
                                          <p:val>
                                            <p:strVal val="#ppt_x-0.05"/>
                                          </p:val>
                                        </p:tav>
                                      </p:tavLst>
                                    </p:anim>
                                    <p:anim calcmode="lin" valueType="num">
                                      <p:cBhvr>
                                        <p:cTn id="46" dur="200" decel="100000" fill="hold"/>
                                        <p:tgtEl>
                                          <p:spTgt spid="63"/>
                                        </p:tgtEl>
                                        <p:attrNameLst>
                                          <p:attrName>ppt_y</p:attrName>
                                        </p:attrNameLst>
                                      </p:cBhvr>
                                      <p:tavLst>
                                        <p:tav tm="0">
                                          <p:val>
                                            <p:strVal val="#ppt_y-0.4"/>
                                          </p:val>
                                        </p:tav>
                                        <p:tav tm="100000">
                                          <p:val>
                                            <p:strVal val="#ppt_y+0.1"/>
                                          </p:val>
                                        </p:tav>
                                      </p:tavLst>
                                    </p:anim>
                                    <p:anim calcmode="lin" valueType="num">
                                      <p:cBhvr>
                                        <p:cTn id="47" dur="50" accel="100000" fill="hold">
                                          <p:stCondLst>
                                            <p:cond delay="200"/>
                                          </p:stCondLst>
                                        </p:cTn>
                                        <p:tgtEl>
                                          <p:spTgt spid="63"/>
                                        </p:tgtEl>
                                        <p:attrNameLst>
                                          <p:attrName>ppt_x</p:attrName>
                                        </p:attrNameLst>
                                      </p:cBhvr>
                                      <p:tavLst>
                                        <p:tav tm="0">
                                          <p:val>
                                            <p:strVal val="#ppt_x-0.05"/>
                                          </p:val>
                                        </p:tav>
                                        <p:tav tm="100000">
                                          <p:val>
                                            <p:strVal val="#ppt_x"/>
                                          </p:val>
                                        </p:tav>
                                      </p:tavLst>
                                    </p:anim>
                                    <p:anim calcmode="lin" valueType="num">
                                      <p:cBhvr>
                                        <p:cTn id="48" dur="50" accel="100000" fill="hold">
                                          <p:stCondLst>
                                            <p:cond delay="200"/>
                                          </p:stCondLst>
                                        </p:cTn>
                                        <p:tgtEl>
                                          <p:spTgt spid="63"/>
                                        </p:tgtEl>
                                        <p:attrNameLst>
                                          <p:attrName>ppt_y</p:attrName>
                                        </p:attrNameLst>
                                      </p:cBhvr>
                                      <p:tavLst>
                                        <p:tav tm="0">
                                          <p:val>
                                            <p:strVal val="#ppt_y+0.1"/>
                                          </p:val>
                                        </p:tav>
                                        <p:tav tm="100000">
                                          <p:val>
                                            <p:strVal val="#ppt_y"/>
                                          </p:val>
                                        </p:tav>
                                      </p:tavLst>
                                    </p:anim>
                                  </p:childTnLst>
                                </p:cTn>
                              </p:par>
                            </p:childTnLst>
                          </p:cTn>
                        </p:par>
                        <p:par>
                          <p:cTn id="49" fill="hold">
                            <p:stCondLst>
                              <p:cond delay="1250"/>
                            </p:stCondLst>
                            <p:childTnLst>
                              <p:par>
                                <p:cTn id="50" presetID="30" presetClass="entr" presetSubtype="0" fill="hold" nodeType="afterEffect">
                                  <p:stCondLst>
                                    <p:cond delay="0"/>
                                  </p:stCondLst>
                                  <p:childTnLst>
                                    <p:set>
                                      <p:cBhvr>
                                        <p:cTn id="51" dur="1" fill="hold">
                                          <p:stCondLst>
                                            <p:cond delay="0"/>
                                          </p:stCondLst>
                                        </p:cTn>
                                        <p:tgtEl>
                                          <p:spTgt spid="48"/>
                                        </p:tgtEl>
                                        <p:attrNameLst>
                                          <p:attrName>style.visibility</p:attrName>
                                        </p:attrNameLst>
                                      </p:cBhvr>
                                      <p:to>
                                        <p:strVal val="visible"/>
                                      </p:to>
                                    </p:set>
                                    <p:animEffect transition="in" filter="fade">
                                      <p:cBhvr>
                                        <p:cTn id="52" dur="200" decel="100000"/>
                                        <p:tgtEl>
                                          <p:spTgt spid="48"/>
                                        </p:tgtEl>
                                      </p:cBhvr>
                                    </p:animEffect>
                                    <p:anim calcmode="lin" valueType="num">
                                      <p:cBhvr>
                                        <p:cTn id="53" dur="200" decel="100000" fill="hold"/>
                                        <p:tgtEl>
                                          <p:spTgt spid="48"/>
                                        </p:tgtEl>
                                        <p:attrNameLst>
                                          <p:attrName>style.rotation</p:attrName>
                                        </p:attrNameLst>
                                      </p:cBhvr>
                                      <p:tavLst>
                                        <p:tav tm="0">
                                          <p:val>
                                            <p:fltVal val="-90"/>
                                          </p:val>
                                        </p:tav>
                                        <p:tav tm="100000">
                                          <p:val>
                                            <p:fltVal val="0"/>
                                          </p:val>
                                        </p:tav>
                                      </p:tavLst>
                                    </p:anim>
                                    <p:anim calcmode="lin" valueType="num">
                                      <p:cBhvr>
                                        <p:cTn id="54" dur="200" decel="100000" fill="hold"/>
                                        <p:tgtEl>
                                          <p:spTgt spid="48"/>
                                        </p:tgtEl>
                                        <p:attrNameLst>
                                          <p:attrName>ppt_x</p:attrName>
                                        </p:attrNameLst>
                                      </p:cBhvr>
                                      <p:tavLst>
                                        <p:tav tm="0">
                                          <p:val>
                                            <p:strVal val="#ppt_x+0.4"/>
                                          </p:val>
                                        </p:tav>
                                        <p:tav tm="100000">
                                          <p:val>
                                            <p:strVal val="#ppt_x-0.05"/>
                                          </p:val>
                                        </p:tav>
                                      </p:tavLst>
                                    </p:anim>
                                    <p:anim calcmode="lin" valueType="num">
                                      <p:cBhvr>
                                        <p:cTn id="55" dur="200" decel="100000" fill="hold"/>
                                        <p:tgtEl>
                                          <p:spTgt spid="48"/>
                                        </p:tgtEl>
                                        <p:attrNameLst>
                                          <p:attrName>ppt_y</p:attrName>
                                        </p:attrNameLst>
                                      </p:cBhvr>
                                      <p:tavLst>
                                        <p:tav tm="0">
                                          <p:val>
                                            <p:strVal val="#ppt_y-0.4"/>
                                          </p:val>
                                        </p:tav>
                                        <p:tav tm="100000">
                                          <p:val>
                                            <p:strVal val="#ppt_y+0.1"/>
                                          </p:val>
                                        </p:tav>
                                      </p:tavLst>
                                    </p:anim>
                                    <p:anim calcmode="lin" valueType="num">
                                      <p:cBhvr>
                                        <p:cTn id="56" dur="50" accel="100000" fill="hold">
                                          <p:stCondLst>
                                            <p:cond delay="200"/>
                                          </p:stCondLst>
                                        </p:cTn>
                                        <p:tgtEl>
                                          <p:spTgt spid="48"/>
                                        </p:tgtEl>
                                        <p:attrNameLst>
                                          <p:attrName>ppt_x</p:attrName>
                                        </p:attrNameLst>
                                      </p:cBhvr>
                                      <p:tavLst>
                                        <p:tav tm="0">
                                          <p:val>
                                            <p:strVal val="#ppt_x-0.05"/>
                                          </p:val>
                                        </p:tav>
                                        <p:tav tm="100000">
                                          <p:val>
                                            <p:strVal val="#ppt_x"/>
                                          </p:val>
                                        </p:tav>
                                      </p:tavLst>
                                    </p:anim>
                                    <p:anim calcmode="lin" valueType="num">
                                      <p:cBhvr>
                                        <p:cTn id="57" dur="50" accel="100000" fill="hold">
                                          <p:stCondLst>
                                            <p:cond delay="200"/>
                                          </p:stCondLst>
                                        </p:cTn>
                                        <p:tgtEl>
                                          <p:spTgt spid="48"/>
                                        </p:tgtEl>
                                        <p:attrNameLst>
                                          <p:attrName>ppt_y</p:attrName>
                                        </p:attrNameLst>
                                      </p:cBhvr>
                                      <p:tavLst>
                                        <p:tav tm="0">
                                          <p:val>
                                            <p:strVal val="#ppt_y+0.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30" presetClass="entr" presetSubtype="0" fill="hold" nodeType="clickEffect">
                                  <p:stCondLst>
                                    <p:cond delay="0"/>
                                  </p:stCondLst>
                                  <p:childTnLst>
                                    <p:set>
                                      <p:cBhvr>
                                        <p:cTn id="61" dur="1" fill="hold">
                                          <p:stCondLst>
                                            <p:cond delay="0"/>
                                          </p:stCondLst>
                                        </p:cTn>
                                        <p:tgtEl>
                                          <p:spTgt spid="49"/>
                                        </p:tgtEl>
                                        <p:attrNameLst>
                                          <p:attrName>style.visibility</p:attrName>
                                        </p:attrNameLst>
                                      </p:cBhvr>
                                      <p:to>
                                        <p:strVal val="visible"/>
                                      </p:to>
                                    </p:set>
                                    <p:animEffect transition="in" filter="fade">
                                      <p:cBhvr>
                                        <p:cTn id="62" dur="200" decel="100000"/>
                                        <p:tgtEl>
                                          <p:spTgt spid="49"/>
                                        </p:tgtEl>
                                      </p:cBhvr>
                                    </p:animEffect>
                                    <p:anim calcmode="lin" valueType="num">
                                      <p:cBhvr>
                                        <p:cTn id="63" dur="200" decel="100000" fill="hold"/>
                                        <p:tgtEl>
                                          <p:spTgt spid="49"/>
                                        </p:tgtEl>
                                        <p:attrNameLst>
                                          <p:attrName>style.rotation</p:attrName>
                                        </p:attrNameLst>
                                      </p:cBhvr>
                                      <p:tavLst>
                                        <p:tav tm="0">
                                          <p:val>
                                            <p:fltVal val="-90"/>
                                          </p:val>
                                        </p:tav>
                                        <p:tav tm="100000">
                                          <p:val>
                                            <p:fltVal val="0"/>
                                          </p:val>
                                        </p:tav>
                                      </p:tavLst>
                                    </p:anim>
                                    <p:anim calcmode="lin" valueType="num">
                                      <p:cBhvr>
                                        <p:cTn id="64" dur="200" decel="100000" fill="hold"/>
                                        <p:tgtEl>
                                          <p:spTgt spid="49"/>
                                        </p:tgtEl>
                                        <p:attrNameLst>
                                          <p:attrName>ppt_x</p:attrName>
                                        </p:attrNameLst>
                                      </p:cBhvr>
                                      <p:tavLst>
                                        <p:tav tm="0">
                                          <p:val>
                                            <p:strVal val="#ppt_x+0.4"/>
                                          </p:val>
                                        </p:tav>
                                        <p:tav tm="100000">
                                          <p:val>
                                            <p:strVal val="#ppt_x-0.05"/>
                                          </p:val>
                                        </p:tav>
                                      </p:tavLst>
                                    </p:anim>
                                    <p:anim calcmode="lin" valueType="num">
                                      <p:cBhvr>
                                        <p:cTn id="65" dur="200" decel="100000" fill="hold"/>
                                        <p:tgtEl>
                                          <p:spTgt spid="49"/>
                                        </p:tgtEl>
                                        <p:attrNameLst>
                                          <p:attrName>ppt_y</p:attrName>
                                        </p:attrNameLst>
                                      </p:cBhvr>
                                      <p:tavLst>
                                        <p:tav tm="0">
                                          <p:val>
                                            <p:strVal val="#ppt_y-0.4"/>
                                          </p:val>
                                        </p:tav>
                                        <p:tav tm="100000">
                                          <p:val>
                                            <p:strVal val="#ppt_y+0.1"/>
                                          </p:val>
                                        </p:tav>
                                      </p:tavLst>
                                    </p:anim>
                                    <p:anim calcmode="lin" valueType="num">
                                      <p:cBhvr>
                                        <p:cTn id="66" dur="50" accel="100000" fill="hold">
                                          <p:stCondLst>
                                            <p:cond delay="200"/>
                                          </p:stCondLst>
                                        </p:cTn>
                                        <p:tgtEl>
                                          <p:spTgt spid="49"/>
                                        </p:tgtEl>
                                        <p:attrNameLst>
                                          <p:attrName>ppt_x</p:attrName>
                                        </p:attrNameLst>
                                      </p:cBhvr>
                                      <p:tavLst>
                                        <p:tav tm="0">
                                          <p:val>
                                            <p:strVal val="#ppt_x-0.05"/>
                                          </p:val>
                                        </p:tav>
                                        <p:tav tm="100000">
                                          <p:val>
                                            <p:strVal val="#ppt_x"/>
                                          </p:val>
                                        </p:tav>
                                      </p:tavLst>
                                    </p:anim>
                                    <p:anim calcmode="lin" valueType="num">
                                      <p:cBhvr>
                                        <p:cTn id="67" dur="50" accel="100000" fill="hold">
                                          <p:stCondLst>
                                            <p:cond delay="200"/>
                                          </p:stCondLst>
                                        </p:cTn>
                                        <p:tgtEl>
                                          <p:spTgt spid="49"/>
                                        </p:tgtEl>
                                        <p:attrNameLst>
                                          <p:attrName>ppt_y</p:attrName>
                                        </p:attrNameLst>
                                      </p:cBhvr>
                                      <p:tavLst>
                                        <p:tav tm="0">
                                          <p:val>
                                            <p:strVal val="#ppt_y+0.1"/>
                                          </p:val>
                                        </p:tav>
                                        <p:tav tm="100000">
                                          <p:val>
                                            <p:strVal val="#ppt_y"/>
                                          </p:val>
                                        </p:tav>
                                      </p:tavLst>
                                    </p:anim>
                                  </p:childTnLst>
                                </p:cTn>
                              </p:par>
                            </p:childTnLst>
                          </p:cTn>
                        </p:par>
                        <p:par>
                          <p:cTn id="68" fill="hold">
                            <p:stCondLst>
                              <p:cond delay="250"/>
                            </p:stCondLst>
                            <p:childTnLst>
                              <p:par>
                                <p:cTn id="69" presetID="30" presetClass="entr" presetSubtype="0" fill="hold" nodeType="afterEffect">
                                  <p:stCondLst>
                                    <p:cond delay="0"/>
                                  </p:stCondLst>
                                  <p:childTnLst>
                                    <p:set>
                                      <p:cBhvr>
                                        <p:cTn id="70" dur="1" fill="hold">
                                          <p:stCondLst>
                                            <p:cond delay="0"/>
                                          </p:stCondLst>
                                        </p:cTn>
                                        <p:tgtEl>
                                          <p:spTgt spid="50"/>
                                        </p:tgtEl>
                                        <p:attrNameLst>
                                          <p:attrName>style.visibility</p:attrName>
                                        </p:attrNameLst>
                                      </p:cBhvr>
                                      <p:to>
                                        <p:strVal val="visible"/>
                                      </p:to>
                                    </p:set>
                                    <p:animEffect transition="in" filter="fade">
                                      <p:cBhvr>
                                        <p:cTn id="71" dur="200" decel="100000"/>
                                        <p:tgtEl>
                                          <p:spTgt spid="50"/>
                                        </p:tgtEl>
                                      </p:cBhvr>
                                    </p:animEffect>
                                    <p:anim calcmode="lin" valueType="num">
                                      <p:cBhvr>
                                        <p:cTn id="72" dur="200" decel="100000" fill="hold"/>
                                        <p:tgtEl>
                                          <p:spTgt spid="50"/>
                                        </p:tgtEl>
                                        <p:attrNameLst>
                                          <p:attrName>style.rotation</p:attrName>
                                        </p:attrNameLst>
                                      </p:cBhvr>
                                      <p:tavLst>
                                        <p:tav tm="0">
                                          <p:val>
                                            <p:fltVal val="-90"/>
                                          </p:val>
                                        </p:tav>
                                        <p:tav tm="100000">
                                          <p:val>
                                            <p:fltVal val="0"/>
                                          </p:val>
                                        </p:tav>
                                      </p:tavLst>
                                    </p:anim>
                                    <p:anim calcmode="lin" valueType="num">
                                      <p:cBhvr>
                                        <p:cTn id="73" dur="200" decel="100000" fill="hold"/>
                                        <p:tgtEl>
                                          <p:spTgt spid="50"/>
                                        </p:tgtEl>
                                        <p:attrNameLst>
                                          <p:attrName>ppt_x</p:attrName>
                                        </p:attrNameLst>
                                      </p:cBhvr>
                                      <p:tavLst>
                                        <p:tav tm="0">
                                          <p:val>
                                            <p:strVal val="#ppt_x+0.4"/>
                                          </p:val>
                                        </p:tav>
                                        <p:tav tm="100000">
                                          <p:val>
                                            <p:strVal val="#ppt_x-0.05"/>
                                          </p:val>
                                        </p:tav>
                                      </p:tavLst>
                                    </p:anim>
                                    <p:anim calcmode="lin" valueType="num">
                                      <p:cBhvr>
                                        <p:cTn id="74" dur="200" decel="100000" fill="hold"/>
                                        <p:tgtEl>
                                          <p:spTgt spid="50"/>
                                        </p:tgtEl>
                                        <p:attrNameLst>
                                          <p:attrName>ppt_y</p:attrName>
                                        </p:attrNameLst>
                                      </p:cBhvr>
                                      <p:tavLst>
                                        <p:tav tm="0">
                                          <p:val>
                                            <p:strVal val="#ppt_y-0.4"/>
                                          </p:val>
                                        </p:tav>
                                        <p:tav tm="100000">
                                          <p:val>
                                            <p:strVal val="#ppt_y+0.1"/>
                                          </p:val>
                                        </p:tav>
                                      </p:tavLst>
                                    </p:anim>
                                    <p:anim calcmode="lin" valueType="num">
                                      <p:cBhvr>
                                        <p:cTn id="75" dur="50" accel="100000" fill="hold">
                                          <p:stCondLst>
                                            <p:cond delay="200"/>
                                          </p:stCondLst>
                                        </p:cTn>
                                        <p:tgtEl>
                                          <p:spTgt spid="50"/>
                                        </p:tgtEl>
                                        <p:attrNameLst>
                                          <p:attrName>ppt_x</p:attrName>
                                        </p:attrNameLst>
                                      </p:cBhvr>
                                      <p:tavLst>
                                        <p:tav tm="0">
                                          <p:val>
                                            <p:strVal val="#ppt_x-0.05"/>
                                          </p:val>
                                        </p:tav>
                                        <p:tav tm="100000">
                                          <p:val>
                                            <p:strVal val="#ppt_x"/>
                                          </p:val>
                                        </p:tav>
                                      </p:tavLst>
                                    </p:anim>
                                    <p:anim calcmode="lin" valueType="num">
                                      <p:cBhvr>
                                        <p:cTn id="76" dur="50" accel="100000" fill="hold">
                                          <p:stCondLst>
                                            <p:cond delay="200"/>
                                          </p:stCondLst>
                                        </p:cTn>
                                        <p:tgtEl>
                                          <p:spTgt spid="50"/>
                                        </p:tgtEl>
                                        <p:attrNameLst>
                                          <p:attrName>ppt_y</p:attrName>
                                        </p:attrNameLst>
                                      </p:cBhvr>
                                      <p:tavLst>
                                        <p:tav tm="0">
                                          <p:val>
                                            <p:strVal val="#ppt_y+0.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30" presetClass="entr" presetSubtype="0" fill="hold" nodeType="clickEffect">
                                  <p:stCondLst>
                                    <p:cond delay="0"/>
                                  </p:stCondLst>
                                  <p:childTnLst>
                                    <p:set>
                                      <p:cBhvr>
                                        <p:cTn id="80" dur="1" fill="hold">
                                          <p:stCondLst>
                                            <p:cond delay="0"/>
                                          </p:stCondLst>
                                        </p:cTn>
                                        <p:tgtEl>
                                          <p:spTgt spid="51"/>
                                        </p:tgtEl>
                                        <p:attrNameLst>
                                          <p:attrName>style.visibility</p:attrName>
                                        </p:attrNameLst>
                                      </p:cBhvr>
                                      <p:to>
                                        <p:strVal val="visible"/>
                                      </p:to>
                                    </p:set>
                                    <p:animEffect transition="in" filter="fade">
                                      <p:cBhvr>
                                        <p:cTn id="81" dur="200" decel="100000"/>
                                        <p:tgtEl>
                                          <p:spTgt spid="51"/>
                                        </p:tgtEl>
                                      </p:cBhvr>
                                    </p:animEffect>
                                    <p:anim calcmode="lin" valueType="num">
                                      <p:cBhvr>
                                        <p:cTn id="82" dur="200" decel="100000" fill="hold"/>
                                        <p:tgtEl>
                                          <p:spTgt spid="51"/>
                                        </p:tgtEl>
                                        <p:attrNameLst>
                                          <p:attrName>style.rotation</p:attrName>
                                        </p:attrNameLst>
                                      </p:cBhvr>
                                      <p:tavLst>
                                        <p:tav tm="0">
                                          <p:val>
                                            <p:fltVal val="-90"/>
                                          </p:val>
                                        </p:tav>
                                        <p:tav tm="100000">
                                          <p:val>
                                            <p:fltVal val="0"/>
                                          </p:val>
                                        </p:tav>
                                      </p:tavLst>
                                    </p:anim>
                                    <p:anim calcmode="lin" valueType="num">
                                      <p:cBhvr>
                                        <p:cTn id="83" dur="200" decel="100000" fill="hold"/>
                                        <p:tgtEl>
                                          <p:spTgt spid="51"/>
                                        </p:tgtEl>
                                        <p:attrNameLst>
                                          <p:attrName>ppt_x</p:attrName>
                                        </p:attrNameLst>
                                      </p:cBhvr>
                                      <p:tavLst>
                                        <p:tav tm="0">
                                          <p:val>
                                            <p:strVal val="#ppt_x+0.4"/>
                                          </p:val>
                                        </p:tav>
                                        <p:tav tm="100000">
                                          <p:val>
                                            <p:strVal val="#ppt_x-0.05"/>
                                          </p:val>
                                        </p:tav>
                                      </p:tavLst>
                                    </p:anim>
                                    <p:anim calcmode="lin" valueType="num">
                                      <p:cBhvr>
                                        <p:cTn id="84" dur="200" decel="100000" fill="hold"/>
                                        <p:tgtEl>
                                          <p:spTgt spid="51"/>
                                        </p:tgtEl>
                                        <p:attrNameLst>
                                          <p:attrName>ppt_y</p:attrName>
                                        </p:attrNameLst>
                                      </p:cBhvr>
                                      <p:tavLst>
                                        <p:tav tm="0">
                                          <p:val>
                                            <p:strVal val="#ppt_y-0.4"/>
                                          </p:val>
                                        </p:tav>
                                        <p:tav tm="100000">
                                          <p:val>
                                            <p:strVal val="#ppt_y+0.1"/>
                                          </p:val>
                                        </p:tav>
                                      </p:tavLst>
                                    </p:anim>
                                    <p:anim calcmode="lin" valueType="num">
                                      <p:cBhvr>
                                        <p:cTn id="85" dur="50" accel="100000" fill="hold">
                                          <p:stCondLst>
                                            <p:cond delay="200"/>
                                          </p:stCondLst>
                                        </p:cTn>
                                        <p:tgtEl>
                                          <p:spTgt spid="51"/>
                                        </p:tgtEl>
                                        <p:attrNameLst>
                                          <p:attrName>ppt_x</p:attrName>
                                        </p:attrNameLst>
                                      </p:cBhvr>
                                      <p:tavLst>
                                        <p:tav tm="0">
                                          <p:val>
                                            <p:strVal val="#ppt_x-0.05"/>
                                          </p:val>
                                        </p:tav>
                                        <p:tav tm="100000">
                                          <p:val>
                                            <p:strVal val="#ppt_x"/>
                                          </p:val>
                                        </p:tav>
                                      </p:tavLst>
                                    </p:anim>
                                    <p:anim calcmode="lin" valueType="num">
                                      <p:cBhvr>
                                        <p:cTn id="86" dur="50" accel="100000" fill="hold">
                                          <p:stCondLst>
                                            <p:cond delay="200"/>
                                          </p:stCondLst>
                                        </p:cTn>
                                        <p:tgtEl>
                                          <p:spTgt spid="51"/>
                                        </p:tgtEl>
                                        <p:attrNameLst>
                                          <p:attrName>ppt_y</p:attrName>
                                        </p:attrNameLst>
                                      </p:cBhvr>
                                      <p:tavLst>
                                        <p:tav tm="0">
                                          <p:val>
                                            <p:strVal val="#ppt_y+0.1"/>
                                          </p:val>
                                        </p:tav>
                                        <p:tav tm="100000">
                                          <p:val>
                                            <p:strVal val="#ppt_y"/>
                                          </p:val>
                                        </p:tav>
                                      </p:tavLst>
                                    </p:anim>
                                  </p:childTnLst>
                                </p:cTn>
                              </p:par>
                            </p:childTnLst>
                          </p:cTn>
                        </p:par>
                        <p:par>
                          <p:cTn id="87" fill="hold">
                            <p:stCondLst>
                              <p:cond delay="250"/>
                            </p:stCondLst>
                            <p:childTnLst>
                              <p:par>
                                <p:cTn id="88" presetID="30" presetClass="entr" presetSubtype="0" fill="hold" nodeType="afterEffect">
                                  <p:stCondLst>
                                    <p:cond delay="0"/>
                                  </p:stCondLst>
                                  <p:childTnLst>
                                    <p:set>
                                      <p:cBhvr>
                                        <p:cTn id="89" dur="1" fill="hold">
                                          <p:stCondLst>
                                            <p:cond delay="0"/>
                                          </p:stCondLst>
                                        </p:cTn>
                                        <p:tgtEl>
                                          <p:spTgt spid="52"/>
                                        </p:tgtEl>
                                        <p:attrNameLst>
                                          <p:attrName>style.visibility</p:attrName>
                                        </p:attrNameLst>
                                      </p:cBhvr>
                                      <p:to>
                                        <p:strVal val="visible"/>
                                      </p:to>
                                    </p:set>
                                    <p:animEffect transition="in" filter="fade">
                                      <p:cBhvr>
                                        <p:cTn id="90" dur="200" decel="100000"/>
                                        <p:tgtEl>
                                          <p:spTgt spid="52"/>
                                        </p:tgtEl>
                                      </p:cBhvr>
                                    </p:animEffect>
                                    <p:anim calcmode="lin" valueType="num">
                                      <p:cBhvr>
                                        <p:cTn id="91" dur="200" decel="100000" fill="hold"/>
                                        <p:tgtEl>
                                          <p:spTgt spid="52"/>
                                        </p:tgtEl>
                                        <p:attrNameLst>
                                          <p:attrName>style.rotation</p:attrName>
                                        </p:attrNameLst>
                                      </p:cBhvr>
                                      <p:tavLst>
                                        <p:tav tm="0">
                                          <p:val>
                                            <p:fltVal val="-90"/>
                                          </p:val>
                                        </p:tav>
                                        <p:tav tm="100000">
                                          <p:val>
                                            <p:fltVal val="0"/>
                                          </p:val>
                                        </p:tav>
                                      </p:tavLst>
                                    </p:anim>
                                    <p:anim calcmode="lin" valueType="num">
                                      <p:cBhvr>
                                        <p:cTn id="92" dur="200" decel="100000" fill="hold"/>
                                        <p:tgtEl>
                                          <p:spTgt spid="52"/>
                                        </p:tgtEl>
                                        <p:attrNameLst>
                                          <p:attrName>ppt_x</p:attrName>
                                        </p:attrNameLst>
                                      </p:cBhvr>
                                      <p:tavLst>
                                        <p:tav tm="0">
                                          <p:val>
                                            <p:strVal val="#ppt_x+0.4"/>
                                          </p:val>
                                        </p:tav>
                                        <p:tav tm="100000">
                                          <p:val>
                                            <p:strVal val="#ppt_x-0.05"/>
                                          </p:val>
                                        </p:tav>
                                      </p:tavLst>
                                    </p:anim>
                                    <p:anim calcmode="lin" valueType="num">
                                      <p:cBhvr>
                                        <p:cTn id="93" dur="200" decel="100000" fill="hold"/>
                                        <p:tgtEl>
                                          <p:spTgt spid="52"/>
                                        </p:tgtEl>
                                        <p:attrNameLst>
                                          <p:attrName>ppt_y</p:attrName>
                                        </p:attrNameLst>
                                      </p:cBhvr>
                                      <p:tavLst>
                                        <p:tav tm="0">
                                          <p:val>
                                            <p:strVal val="#ppt_y-0.4"/>
                                          </p:val>
                                        </p:tav>
                                        <p:tav tm="100000">
                                          <p:val>
                                            <p:strVal val="#ppt_y+0.1"/>
                                          </p:val>
                                        </p:tav>
                                      </p:tavLst>
                                    </p:anim>
                                    <p:anim calcmode="lin" valueType="num">
                                      <p:cBhvr>
                                        <p:cTn id="94" dur="50" accel="100000" fill="hold">
                                          <p:stCondLst>
                                            <p:cond delay="200"/>
                                          </p:stCondLst>
                                        </p:cTn>
                                        <p:tgtEl>
                                          <p:spTgt spid="52"/>
                                        </p:tgtEl>
                                        <p:attrNameLst>
                                          <p:attrName>ppt_x</p:attrName>
                                        </p:attrNameLst>
                                      </p:cBhvr>
                                      <p:tavLst>
                                        <p:tav tm="0">
                                          <p:val>
                                            <p:strVal val="#ppt_x-0.05"/>
                                          </p:val>
                                        </p:tav>
                                        <p:tav tm="100000">
                                          <p:val>
                                            <p:strVal val="#ppt_x"/>
                                          </p:val>
                                        </p:tav>
                                      </p:tavLst>
                                    </p:anim>
                                    <p:anim calcmode="lin" valueType="num">
                                      <p:cBhvr>
                                        <p:cTn id="95" dur="50" accel="100000" fill="hold">
                                          <p:stCondLst>
                                            <p:cond delay="200"/>
                                          </p:stCondLst>
                                        </p:cTn>
                                        <p:tgtEl>
                                          <p:spTgt spid="52"/>
                                        </p:tgtEl>
                                        <p:attrNameLst>
                                          <p:attrName>ppt_y</p:attrName>
                                        </p:attrNameLst>
                                      </p:cBhvr>
                                      <p:tavLst>
                                        <p:tav tm="0">
                                          <p:val>
                                            <p:strVal val="#ppt_y+0.1"/>
                                          </p:val>
                                        </p:tav>
                                        <p:tav tm="100000">
                                          <p:val>
                                            <p:strVal val="#ppt_y"/>
                                          </p:val>
                                        </p:tav>
                                      </p:tavLst>
                                    </p:anim>
                                  </p:childTnLst>
                                </p:cTn>
                              </p:par>
                            </p:childTnLst>
                          </p:cTn>
                        </p:par>
                        <p:par>
                          <p:cTn id="96" fill="hold">
                            <p:stCondLst>
                              <p:cond delay="500"/>
                            </p:stCondLst>
                            <p:childTnLst>
                              <p:par>
                                <p:cTn id="97" presetID="30" presetClass="entr" presetSubtype="0" fill="hold" nodeType="afterEffect">
                                  <p:stCondLst>
                                    <p:cond delay="0"/>
                                  </p:stCondLst>
                                  <p:childTnLst>
                                    <p:set>
                                      <p:cBhvr>
                                        <p:cTn id="98" dur="1" fill="hold">
                                          <p:stCondLst>
                                            <p:cond delay="0"/>
                                          </p:stCondLst>
                                        </p:cTn>
                                        <p:tgtEl>
                                          <p:spTgt spid="53"/>
                                        </p:tgtEl>
                                        <p:attrNameLst>
                                          <p:attrName>style.visibility</p:attrName>
                                        </p:attrNameLst>
                                      </p:cBhvr>
                                      <p:to>
                                        <p:strVal val="visible"/>
                                      </p:to>
                                    </p:set>
                                    <p:animEffect transition="in" filter="fade">
                                      <p:cBhvr>
                                        <p:cTn id="99" dur="200" decel="100000"/>
                                        <p:tgtEl>
                                          <p:spTgt spid="53"/>
                                        </p:tgtEl>
                                      </p:cBhvr>
                                    </p:animEffect>
                                    <p:anim calcmode="lin" valueType="num">
                                      <p:cBhvr>
                                        <p:cTn id="100" dur="200" decel="100000" fill="hold"/>
                                        <p:tgtEl>
                                          <p:spTgt spid="53"/>
                                        </p:tgtEl>
                                        <p:attrNameLst>
                                          <p:attrName>style.rotation</p:attrName>
                                        </p:attrNameLst>
                                      </p:cBhvr>
                                      <p:tavLst>
                                        <p:tav tm="0">
                                          <p:val>
                                            <p:fltVal val="-90"/>
                                          </p:val>
                                        </p:tav>
                                        <p:tav tm="100000">
                                          <p:val>
                                            <p:fltVal val="0"/>
                                          </p:val>
                                        </p:tav>
                                      </p:tavLst>
                                    </p:anim>
                                    <p:anim calcmode="lin" valueType="num">
                                      <p:cBhvr>
                                        <p:cTn id="101" dur="200" decel="100000" fill="hold"/>
                                        <p:tgtEl>
                                          <p:spTgt spid="53"/>
                                        </p:tgtEl>
                                        <p:attrNameLst>
                                          <p:attrName>ppt_x</p:attrName>
                                        </p:attrNameLst>
                                      </p:cBhvr>
                                      <p:tavLst>
                                        <p:tav tm="0">
                                          <p:val>
                                            <p:strVal val="#ppt_x+0.4"/>
                                          </p:val>
                                        </p:tav>
                                        <p:tav tm="100000">
                                          <p:val>
                                            <p:strVal val="#ppt_x-0.05"/>
                                          </p:val>
                                        </p:tav>
                                      </p:tavLst>
                                    </p:anim>
                                    <p:anim calcmode="lin" valueType="num">
                                      <p:cBhvr>
                                        <p:cTn id="102" dur="200" decel="100000" fill="hold"/>
                                        <p:tgtEl>
                                          <p:spTgt spid="53"/>
                                        </p:tgtEl>
                                        <p:attrNameLst>
                                          <p:attrName>ppt_y</p:attrName>
                                        </p:attrNameLst>
                                      </p:cBhvr>
                                      <p:tavLst>
                                        <p:tav tm="0">
                                          <p:val>
                                            <p:strVal val="#ppt_y-0.4"/>
                                          </p:val>
                                        </p:tav>
                                        <p:tav tm="100000">
                                          <p:val>
                                            <p:strVal val="#ppt_y+0.1"/>
                                          </p:val>
                                        </p:tav>
                                      </p:tavLst>
                                    </p:anim>
                                    <p:anim calcmode="lin" valueType="num">
                                      <p:cBhvr>
                                        <p:cTn id="103" dur="50" accel="100000" fill="hold">
                                          <p:stCondLst>
                                            <p:cond delay="200"/>
                                          </p:stCondLst>
                                        </p:cTn>
                                        <p:tgtEl>
                                          <p:spTgt spid="53"/>
                                        </p:tgtEl>
                                        <p:attrNameLst>
                                          <p:attrName>ppt_x</p:attrName>
                                        </p:attrNameLst>
                                      </p:cBhvr>
                                      <p:tavLst>
                                        <p:tav tm="0">
                                          <p:val>
                                            <p:strVal val="#ppt_x-0.05"/>
                                          </p:val>
                                        </p:tav>
                                        <p:tav tm="100000">
                                          <p:val>
                                            <p:strVal val="#ppt_x"/>
                                          </p:val>
                                        </p:tav>
                                      </p:tavLst>
                                    </p:anim>
                                    <p:anim calcmode="lin" valueType="num">
                                      <p:cBhvr>
                                        <p:cTn id="104" dur="50" accel="100000" fill="hold">
                                          <p:stCondLst>
                                            <p:cond delay="200"/>
                                          </p:stCondLst>
                                        </p:cTn>
                                        <p:tgtEl>
                                          <p:spTgt spid="53"/>
                                        </p:tgtEl>
                                        <p:attrNameLst>
                                          <p:attrName>ppt_y</p:attrName>
                                        </p:attrNameLst>
                                      </p:cBhvr>
                                      <p:tavLst>
                                        <p:tav tm="0">
                                          <p:val>
                                            <p:strVal val="#ppt_y+0.1"/>
                                          </p:val>
                                        </p:tav>
                                        <p:tav tm="100000">
                                          <p:val>
                                            <p:strVal val="#ppt_y"/>
                                          </p:val>
                                        </p:tav>
                                      </p:tavLst>
                                    </p:anim>
                                  </p:childTnLst>
                                </p:cTn>
                              </p:par>
                            </p:childTnLst>
                          </p:cTn>
                        </p:par>
                        <p:par>
                          <p:cTn id="105" fill="hold">
                            <p:stCondLst>
                              <p:cond delay="750"/>
                            </p:stCondLst>
                            <p:childTnLst>
                              <p:par>
                                <p:cTn id="106" presetID="30" presetClass="entr" presetSubtype="0" fill="hold" nodeType="afterEffect">
                                  <p:stCondLst>
                                    <p:cond delay="0"/>
                                  </p:stCondLst>
                                  <p:childTnLst>
                                    <p:set>
                                      <p:cBhvr>
                                        <p:cTn id="107" dur="1" fill="hold">
                                          <p:stCondLst>
                                            <p:cond delay="0"/>
                                          </p:stCondLst>
                                        </p:cTn>
                                        <p:tgtEl>
                                          <p:spTgt spid="54"/>
                                        </p:tgtEl>
                                        <p:attrNameLst>
                                          <p:attrName>style.visibility</p:attrName>
                                        </p:attrNameLst>
                                      </p:cBhvr>
                                      <p:to>
                                        <p:strVal val="visible"/>
                                      </p:to>
                                    </p:set>
                                    <p:animEffect transition="in" filter="fade">
                                      <p:cBhvr>
                                        <p:cTn id="108" dur="200" decel="100000"/>
                                        <p:tgtEl>
                                          <p:spTgt spid="54"/>
                                        </p:tgtEl>
                                      </p:cBhvr>
                                    </p:animEffect>
                                    <p:anim calcmode="lin" valueType="num">
                                      <p:cBhvr>
                                        <p:cTn id="109" dur="200" decel="100000" fill="hold"/>
                                        <p:tgtEl>
                                          <p:spTgt spid="54"/>
                                        </p:tgtEl>
                                        <p:attrNameLst>
                                          <p:attrName>style.rotation</p:attrName>
                                        </p:attrNameLst>
                                      </p:cBhvr>
                                      <p:tavLst>
                                        <p:tav tm="0">
                                          <p:val>
                                            <p:fltVal val="-90"/>
                                          </p:val>
                                        </p:tav>
                                        <p:tav tm="100000">
                                          <p:val>
                                            <p:fltVal val="0"/>
                                          </p:val>
                                        </p:tav>
                                      </p:tavLst>
                                    </p:anim>
                                    <p:anim calcmode="lin" valueType="num">
                                      <p:cBhvr>
                                        <p:cTn id="110" dur="200" decel="100000" fill="hold"/>
                                        <p:tgtEl>
                                          <p:spTgt spid="54"/>
                                        </p:tgtEl>
                                        <p:attrNameLst>
                                          <p:attrName>ppt_x</p:attrName>
                                        </p:attrNameLst>
                                      </p:cBhvr>
                                      <p:tavLst>
                                        <p:tav tm="0">
                                          <p:val>
                                            <p:strVal val="#ppt_x+0.4"/>
                                          </p:val>
                                        </p:tav>
                                        <p:tav tm="100000">
                                          <p:val>
                                            <p:strVal val="#ppt_x-0.05"/>
                                          </p:val>
                                        </p:tav>
                                      </p:tavLst>
                                    </p:anim>
                                    <p:anim calcmode="lin" valueType="num">
                                      <p:cBhvr>
                                        <p:cTn id="111" dur="200" decel="100000" fill="hold"/>
                                        <p:tgtEl>
                                          <p:spTgt spid="54"/>
                                        </p:tgtEl>
                                        <p:attrNameLst>
                                          <p:attrName>ppt_y</p:attrName>
                                        </p:attrNameLst>
                                      </p:cBhvr>
                                      <p:tavLst>
                                        <p:tav tm="0">
                                          <p:val>
                                            <p:strVal val="#ppt_y-0.4"/>
                                          </p:val>
                                        </p:tav>
                                        <p:tav tm="100000">
                                          <p:val>
                                            <p:strVal val="#ppt_y+0.1"/>
                                          </p:val>
                                        </p:tav>
                                      </p:tavLst>
                                    </p:anim>
                                    <p:anim calcmode="lin" valueType="num">
                                      <p:cBhvr>
                                        <p:cTn id="112" dur="50" accel="100000" fill="hold">
                                          <p:stCondLst>
                                            <p:cond delay="200"/>
                                          </p:stCondLst>
                                        </p:cTn>
                                        <p:tgtEl>
                                          <p:spTgt spid="54"/>
                                        </p:tgtEl>
                                        <p:attrNameLst>
                                          <p:attrName>ppt_x</p:attrName>
                                        </p:attrNameLst>
                                      </p:cBhvr>
                                      <p:tavLst>
                                        <p:tav tm="0">
                                          <p:val>
                                            <p:strVal val="#ppt_x-0.05"/>
                                          </p:val>
                                        </p:tav>
                                        <p:tav tm="100000">
                                          <p:val>
                                            <p:strVal val="#ppt_x"/>
                                          </p:val>
                                        </p:tav>
                                      </p:tavLst>
                                    </p:anim>
                                    <p:anim calcmode="lin" valueType="num">
                                      <p:cBhvr>
                                        <p:cTn id="113" dur="50" accel="100000" fill="hold">
                                          <p:stCondLst>
                                            <p:cond delay="200"/>
                                          </p:stCondLst>
                                        </p:cTn>
                                        <p:tgtEl>
                                          <p:spTgt spid="54"/>
                                        </p:tgtEl>
                                        <p:attrNameLst>
                                          <p:attrName>ppt_y</p:attrName>
                                        </p:attrNameLst>
                                      </p:cBhvr>
                                      <p:tavLst>
                                        <p:tav tm="0">
                                          <p:val>
                                            <p:strVal val="#ppt_y+0.1"/>
                                          </p:val>
                                        </p:tav>
                                        <p:tav tm="100000">
                                          <p:val>
                                            <p:strVal val="#ppt_y"/>
                                          </p:val>
                                        </p:tav>
                                      </p:tavLst>
                                    </p:anim>
                                  </p:childTnLst>
                                </p:cTn>
                              </p:par>
                            </p:childTnLst>
                          </p:cTn>
                        </p:par>
                        <p:par>
                          <p:cTn id="114" fill="hold">
                            <p:stCondLst>
                              <p:cond delay="1000"/>
                            </p:stCondLst>
                            <p:childTnLst>
                              <p:par>
                                <p:cTn id="115" presetID="30" presetClass="entr" presetSubtype="0" fill="hold" nodeType="afterEffect">
                                  <p:stCondLst>
                                    <p:cond delay="0"/>
                                  </p:stCondLst>
                                  <p:childTnLst>
                                    <p:set>
                                      <p:cBhvr>
                                        <p:cTn id="116" dur="1" fill="hold">
                                          <p:stCondLst>
                                            <p:cond delay="0"/>
                                          </p:stCondLst>
                                        </p:cTn>
                                        <p:tgtEl>
                                          <p:spTgt spid="55"/>
                                        </p:tgtEl>
                                        <p:attrNameLst>
                                          <p:attrName>style.visibility</p:attrName>
                                        </p:attrNameLst>
                                      </p:cBhvr>
                                      <p:to>
                                        <p:strVal val="visible"/>
                                      </p:to>
                                    </p:set>
                                    <p:animEffect transition="in" filter="fade">
                                      <p:cBhvr>
                                        <p:cTn id="117" dur="200" decel="100000"/>
                                        <p:tgtEl>
                                          <p:spTgt spid="55"/>
                                        </p:tgtEl>
                                      </p:cBhvr>
                                    </p:animEffect>
                                    <p:anim calcmode="lin" valueType="num">
                                      <p:cBhvr>
                                        <p:cTn id="118" dur="200" decel="100000" fill="hold"/>
                                        <p:tgtEl>
                                          <p:spTgt spid="55"/>
                                        </p:tgtEl>
                                        <p:attrNameLst>
                                          <p:attrName>style.rotation</p:attrName>
                                        </p:attrNameLst>
                                      </p:cBhvr>
                                      <p:tavLst>
                                        <p:tav tm="0">
                                          <p:val>
                                            <p:fltVal val="-90"/>
                                          </p:val>
                                        </p:tav>
                                        <p:tav tm="100000">
                                          <p:val>
                                            <p:fltVal val="0"/>
                                          </p:val>
                                        </p:tav>
                                      </p:tavLst>
                                    </p:anim>
                                    <p:anim calcmode="lin" valueType="num">
                                      <p:cBhvr>
                                        <p:cTn id="119" dur="200" decel="100000" fill="hold"/>
                                        <p:tgtEl>
                                          <p:spTgt spid="55"/>
                                        </p:tgtEl>
                                        <p:attrNameLst>
                                          <p:attrName>ppt_x</p:attrName>
                                        </p:attrNameLst>
                                      </p:cBhvr>
                                      <p:tavLst>
                                        <p:tav tm="0">
                                          <p:val>
                                            <p:strVal val="#ppt_x+0.4"/>
                                          </p:val>
                                        </p:tav>
                                        <p:tav tm="100000">
                                          <p:val>
                                            <p:strVal val="#ppt_x-0.05"/>
                                          </p:val>
                                        </p:tav>
                                      </p:tavLst>
                                    </p:anim>
                                    <p:anim calcmode="lin" valueType="num">
                                      <p:cBhvr>
                                        <p:cTn id="120" dur="200" decel="100000" fill="hold"/>
                                        <p:tgtEl>
                                          <p:spTgt spid="55"/>
                                        </p:tgtEl>
                                        <p:attrNameLst>
                                          <p:attrName>ppt_y</p:attrName>
                                        </p:attrNameLst>
                                      </p:cBhvr>
                                      <p:tavLst>
                                        <p:tav tm="0">
                                          <p:val>
                                            <p:strVal val="#ppt_y-0.4"/>
                                          </p:val>
                                        </p:tav>
                                        <p:tav tm="100000">
                                          <p:val>
                                            <p:strVal val="#ppt_y+0.1"/>
                                          </p:val>
                                        </p:tav>
                                      </p:tavLst>
                                    </p:anim>
                                    <p:anim calcmode="lin" valueType="num">
                                      <p:cBhvr>
                                        <p:cTn id="121" dur="50" accel="100000" fill="hold">
                                          <p:stCondLst>
                                            <p:cond delay="200"/>
                                          </p:stCondLst>
                                        </p:cTn>
                                        <p:tgtEl>
                                          <p:spTgt spid="55"/>
                                        </p:tgtEl>
                                        <p:attrNameLst>
                                          <p:attrName>ppt_x</p:attrName>
                                        </p:attrNameLst>
                                      </p:cBhvr>
                                      <p:tavLst>
                                        <p:tav tm="0">
                                          <p:val>
                                            <p:strVal val="#ppt_x-0.05"/>
                                          </p:val>
                                        </p:tav>
                                        <p:tav tm="100000">
                                          <p:val>
                                            <p:strVal val="#ppt_x"/>
                                          </p:val>
                                        </p:tav>
                                      </p:tavLst>
                                    </p:anim>
                                    <p:anim calcmode="lin" valueType="num">
                                      <p:cBhvr>
                                        <p:cTn id="122" dur="50" accel="100000" fill="hold">
                                          <p:stCondLst>
                                            <p:cond delay="200"/>
                                          </p:stCondLst>
                                        </p:cTn>
                                        <p:tgtEl>
                                          <p:spTgt spid="55"/>
                                        </p:tgtEl>
                                        <p:attrNameLst>
                                          <p:attrName>ppt_y</p:attrName>
                                        </p:attrNameLst>
                                      </p:cBhvr>
                                      <p:tavLst>
                                        <p:tav tm="0">
                                          <p:val>
                                            <p:strVal val="#ppt_y+0.1"/>
                                          </p:val>
                                        </p:tav>
                                        <p:tav tm="100000">
                                          <p:val>
                                            <p:strVal val="#ppt_y"/>
                                          </p:val>
                                        </p:tav>
                                      </p:tavLst>
                                    </p:anim>
                                  </p:childTnLst>
                                </p:cTn>
                              </p:par>
                            </p:childTnLst>
                          </p:cTn>
                        </p:par>
                        <p:par>
                          <p:cTn id="123" fill="hold">
                            <p:stCondLst>
                              <p:cond delay="1250"/>
                            </p:stCondLst>
                            <p:childTnLst>
                              <p:par>
                                <p:cTn id="124" presetID="30" presetClass="entr" presetSubtype="0" fill="hold" nodeType="afterEffect">
                                  <p:stCondLst>
                                    <p:cond delay="0"/>
                                  </p:stCondLst>
                                  <p:childTnLst>
                                    <p:set>
                                      <p:cBhvr>
                                        <p:cTn id="125" dur="1" fill="hold">
                                          <p:stCondLst>
                                            <p:cond delay="0"/>
                                          </p:stCondLst>
                                        </p:cTn>
                                        <p:tgtEl>
                                          <p:spTgt spid="56"/>
                                        </p:tgtEl>
                                        <p:attrNameLst>
                                          <p:attrName>style.visibility</p:attrName>
                                        </p:attrNameLst>
                                      </p:cBhvr>
                                      <p:to>
                                        <p:strVal val="visible"/>
                                      </p:to>
                                    </p:set>
                                    <p:animEffect transition="in" filter="fade">
                                      <p:cBhvr>
                                        <p:cTn id="126" dur="200" decel="100000"/>
                                        <p:tgtEl>
                                          <p:spTgt spid="56"/>
                                        </p:tgtEl>
                                      </p:cBhvr>
                                    </p:animEffect>
                                    <p:anim calcmode="lin" valueType="num">
                                      <p:cBhvr>
                                        <p:cTn id="127" dur="200" decel="100000" fill="hold"/>
                                        <p:tgtEl>
                                          <p:spTgt spid="56"/>
                                        </p:tgtEl>
                                        <p:attrNameLst>
                                          <p:attrName>style.rotation</p:attrName>
                                        </p:attrNameLst>
                                      </p:cBhvr>
                                      <p:tavLst>
                                        <p:tav tm="0">
                                          <p:val>
                                            <p:fltVal val="-90"/>
                                          </p:val>
                                        </p:tav>
                                        <p:tav tm="100000">
                                          <p:val>
                                            <p:fltVal val="0"/>
                                          </p:val>
                                        </p:tav>
                                      </p:tavLst>
                                    </p:anim>
                                    <p:anim calcmode="lin" valueType="num">
                                      <p:cBhvr>
                                        <p:cTn id="128" dur="200" decel="100000" fill="hold"/>
                                        <p:tgtEl>
                                          <p:spTgt spid="56"/>
                                        </p:tgtEl>
                                        <p:attrNameLst>
                                          <p:attrName>ppt_x</p:attrName>
                                        </p:attrNameLst>
                                      </p:cBhvr>
                                      <p:tavLst>
                                        <p:tav tm="0">
                                          <p:val>
                                            <p:strVal val="#ppt_x+0.4"/>
                                          </p:val>
                                        </p:tav>
                                        <p:tav tm="100000">
                                          <p:val>
                                            <p:strVal val="#ppt_x-0.05"/>
                                          </p:val>
                                        </p:tav>
                                      </p:tavLst>
                                    </p:anim>
                                    <p:anim calcmode="lin" valueType="num">
                                      <p:cBhvr>
                                        <p:cTn id="129" dur="200" decel="100000" fill="hold"/>
                                        <p:tgtEl>
                                          <p:spTgt spid="56"/>
                                        </p:tgtEl>
                                        <p:attrNameLst>
                                          <p:attrName>ppt_y</p:attrName>
                                        </p:attrNameLst>
                                      </p:cBhvr>
                                      <p:tavLst>
                                        <p:tav tm="0">
                                          <p:val>
                                            <p:strVal val="#ppt_y-0.4"/>
                                          </p:val>
                                        </p:tav>
                                        <p:tav tm="100000">
                                          <p:val>
                                            <p:strVal val="#ppt_y+0.1"/>
                                          </p:val>
                                        </p:tav>
                                      </p:tavLst>
                                    </p:anim>
                                    <p:anim calcmode="lin" valueType="num">
                                      <p:cBhvr>
                                        <p:cTn id="130" dur="50" accel="100000" fill="hold">
                                          <p:stCondLst>
                                            <p:cond delay="200"/>
                                          </p:stCondLst>
                                        </p:cTn>
                                        <p:tgtEl>
                                          <p:spTgt spid="56"/>
                                        </p:tgtEl>
                                        <p:attrNameLst>
                                          <p:attrName>ppt_x</p:attrName>
                                        </p:attrNameLst>
                                      </p:cBhvr>
                                      <p:tavLst>
                                        <p:tav tm="0">
                                          <p:val>
                                            <p:strVal val="#ppt_x-0.05"/>
                                          </p:val>
                                        </p:tav>
                                        <p:tav tm="100000">
                                          <p:val>
                                            <p:strVal val="#ppt_x"/>
                                          </p:val>
                                        </p:tav>
                                      </p:tavLst>
                                    </p:anim>
                                    <p:anim calcmode="lin" valueType="num">
                                      <p:cBhvr>
                                        <p:cTn id="131" dur="50" accel="100000" fill="hold">
                                          <p:stCondLst>
                                            <p:cond delay="200"/>
                                          </p:stCondLst>
                                        </p:cTn>
                                        <p:tgtEl>
                                          <p:spTgt spid="56"/>
                                        </p:tgtEl>
                                        <p:attrNameLst>
                                          <p:attrName>ppt_y</p:attrName>
                                        </p:attrNameLst>
                                      </p:cBhvr>
                                      <p:tavLst>
                                        <p:tav tm="0">
                                          <p:val>
                                            <p:strVal val="#ppt_y+0.1"/>
                                          </p:val>
                                        </p:tav>
                                        <p:tav tm="100000">
                                          <p:val>
                                            <p:strVal val="#ppt_y"/>
                                          </p:val>
                                        </p:tav>
                                      </p:tavLst>
                                    </p:anim>
                                  </p:childTnLst>
                                </p:cTn>
                              </p:par>
                            </p:childTnLst>
                          </p:cTn>
                        </p:par>
                        <p:par>
                          <p:cTn id="132" fill="hold">
                            <p:stCondLst>
                              <p:cond delay="1500"/>
                            </p:stCondLst>
                            <p:childTnLst>
                              <p:par>
                                <p:cTn id="133" presetID="30" presetClass="entr" presetSubtype="0" fill="hold" nodeType="afterEffect">
                                  <p:stCondLst>
                                    <p:cond delay="0"/>
                                  </p:stCondLst>
                                  <p:childTnLst>
                                    <p:set>
                                      <p:cBhvr>
                                        <p:cTn id="134" dur="1" fill="hold">
                                          <p:stCondLst>
                                            <p:cond delay="0"/>
                                          </p:stCondLst>
                                        </p:cTn>
                                        <p:tgtEl>
                                          <p:spTgt spid="57"/>
                                        </p:tgtEl>
                                        <p:attrNameLst>
                                          <p:attrName>style.visibility</p:attrName>
                                        </p:attrNameLst>
                                      </p:cBhvr>
                                      <p:to>
                                        <p:strVal val="visible"/>
                                      </p:to>
                                    </p:set>
                                    <p:animEffect transition="in" filter="fade">
                                      <p:cBhvr>
                                        <p:cTn id="135" dur="200" decel="100000"/>
                                        <p:tgtEl>
                                          <p:spTgt spid="57"/>
                                        </p:tgtEl>
                                      </p:cBhvr>
                                    </p:animEffect>
                                    <p:anim calcmode="lin" valueType="num">
                                      <p:cBhvr>
                                        <p:cTn id="136" dur="200" decel="100000" fill="hold"/>
                                        <p:tgtEl>
                                          <p:spTgt spid="57"/>
                                        </p:tgtEl>
                                        <p:attrNameLst>
                                          <p:attrName>style.rotation</p:attrName>
                                        </p:attrNameLst>
                                      </p:cBhvr>
                                      <p:tavLst>
                                        <p:tav tm="0">
                                          <p:val>
                                            <p:fltVal val="-90"/>
                                          </p:val>
                                        </p:tav>
                                        <p:tav tm="100000">
                                          <p:val>
                                            <p:fltVal val="0"/>
                                          </p:val>
                                        </p:tav>
                                      </p:tavLst>
                                    </p:anim>
                                    <p:anim calcmode="lin" valueType="num">
                                      <p:cBhvr>
                                        <p:cTn id="137" dur="200" decel="100000" fill="hold"/>
                                        <p:tgtEl>
                                          <p:spTgt spid="57"/>
                                        </p:tgtEl>
                                        <p:attrNameLst>
                                          <p:attrName>ppt_x</p:attrName>
                                        </p:attrNameLst>
                                      </p:cBhvr>
                                      <p:tavLst>
                                        <p:tav tm="0">
                                          <p:val>
                                            <p:strVal val="#ppt_x+0.4"/>
                                          </p:val>
                                        </p:tav>
                                        <p:tav tm="100000">
                                          <p:val>
                                            <p:strVal val="#ppt_x-0.05"/>
                                          </p:val>
                                        </p:tav>
                                      </p:tavLst>
                                    </p:anim>
                                    <p:anim calcmode="lin" valueType="num">
                                      <p:cBhvr>
                                        <p:cTn id="138" dur="200" decel="100000" fill="hold"/>
                                        <p:tgtEl>
                                          <p:spTgt spid="57"/>
                                        </p:tgtEl>
                                        <p:attrNameLst>
                                          <p:attrName>ppt_y</p:attrName>
                                        </p:attrNameLst>
                                      </p:cBhvr>
                                      <p:tavLst>
                                        <p:tav tm="0">
                                          <p:val>
                                            <p:strVal val="#ppt_y-0.4"/>
                                          </p:val>
                                        </p:tav>
                                        <p:tav tm="100000">
                                          <p:val>
                                            <p:strVal val="#ppt_y+0.1"/>
                                          </p:val>
                                        </p:tav>
                                      </p:tavLst>
                                    </p:anim>
                                    <p:anim calcmode="lin" valueType="num">
                                      <p:cBhvr>
                                        <p:cTn id="139" dur="50" accel="100000" fill="hold">
                                          <p:stCondLst>
                                            <p:cond delay="200"/>
                                          </p:stCondLst>
                                        </p:cTn>
                                        <p:tgtEl>
                                          <p:spTgt spid="57"/>
                                        </p:tgtEl>
                                        <p:attrNameLst>
                                          <p:attrName>ppt_x</p:attrName>
                                        </p:attrNameLst>
                                      </p:cBhvr>
                                      <p:tavLst>
                                        <p:tav tm="0">
                                          <p:val>
                                            <p:strVal val="#ppt_x-0.05"/>
                                          </p:val>
                                        </p:tav>
                                        <p:tav tm="100000">
                                          <p:val>
                                            <p:strVal val="#ppt_x"/>
                                          </p:val>
                                        </p:tav>
                                      </p:tavLst>
                                    </p:anim>
                                    <p:anim calcmode="lin" valueType="num">
                                      <p:cBhvr>
                                        <p:cTn id="140" dur="50" accel="100000" fill="hold">
                                          <p:stCondLst>
                                            <p:cond delay="200"/>
                                          </p:stCondLst>
                                        </p:cTn>
                                        <p:tgtEl>
                                          <p:spTgt spid="57"/>
                                        </p:tgtEl>
                                        <p:attrNameLst>
                                          <p:attrName>ppt_y</p:attrName>
                                        </p:attrNameLst>
                                      </p:cBhvr>
                                      <p:tavLst>
                                        <p:tav tm="0">
                                          <p:val>
                                            <p:strVal val="#ppt_y+0.1"/>
                                          </p:val>
                                        </p:tav>
                                        <p:tav tm="100000">
                                          <p:val>
                                            <p:strVal val="#ppt_y"/>
                                          </p:val>
                                        </p:tav>
                                      </p:tavLst>
                                    </p:anim>
                                  </p:childTnLst>
                                </p:cTn>
                              </p:par>
                            </p:childTnLst>
                          </p:cTn>
                        </p:par>
                        <p:par>
                          <p:cTn id="141" fill="hold">
                            <p:stCondLst>
                              <p:cond delay="1750"/>
                            </p:stCondLst>
                            <p:childTnLst>
                              <p:par>
                                <p:cTn id="142" presetID="30" presetClass="entr" presetSubtype="0" fill="hold" nodeType="afterEffect">
                                  <p:stCondLst>
                                    <p:cond delay="0"/>
                                  </p:stCondLst>
                                  <p:childTnLst>
                                    <p:set>
                                      <p:cBhvr>
                                        <p:cTn id="143" dur="1" fill="hold">
                                          <p:stCondLst>
                                            <p:cond delay="0"/>
                                          </p:stCondLst>
                                        </p:cTn>
                                        <p:tgtEl>
                                          <p:spTgt spid="58"/>
                                        </p:tgtEl>
                                        <p:attrNameLst>
                                          <p:attrName>style.visibility</p:attrName>
                                        </p:attrNameLst>
                                      </p:cBhvr>
                                      <p:to>
                                        <p:strVal val="visible"/>
                                      </p:to>
                                    </p:set>
                                    <p:animEffect transition="in" filter="fade">
                                      <p:cBhvr>
                                        <p:cTn id="144" dur="200" decel="100000"/>
                                        <p:tgtEl>
                                          <p:spTgt spid="58"/>
                                        </p:tgtEl>
                                      </p:cBhvr>
                                    </p:animEffect>
                                    <p:anim calcmode="lin" valueType="num">
                                      <p:cBhvr>
                                        <p:cTn id="145" dur="200" decel="100000" fill="hold"/>
                                        <p:tgtEl>
                                          <p:spTgt spid="58"/>
                                        </p:tgtEl>
                                        <p:attrNameLst>
                                          <p:attrName>style.rotation</p:attrName>
                                        </p:attrNameLst>
                                      </p:cBhvr>
                                      <p:tavLst>
                                        <p:tav tm="0">
                                          <p:val>
                                            <p:fltVal val="-90"/>
                                          </p:val>
                                        </p:tav>
                                        <p:tav tm="100000">
                                          <p:val>
                                            <p:fltVal val="0"/>
                                          </p:val>
                                        </p:tav>
                                      </p:tavLst>
                                    </p:anim>
                                    <p:anim calcmode="lin" valueType="num">
                                      <p:cBhvr>
                                        <p:cTn id="146" dur="200" decel="100000" fill="hold"/>
                                        <p:tgtEl>
                                          <p:spTgt spid="58"/>
                                        </p:tgtEl>
                                        <p:attrNameLst>
                                          <p:attrName>ppt_x</p:attrName>
                                        </p:attrNameLst>
                                      </p:cBhvr>
                                      <p:tavLst>
                                        <p:tav tm="0">
                                          <p:val>
                                            <p:strVal val="#ppt_x+0.4"/>
                                          </p:val>
                                        </p:tav>
                                        <p:tav tm="100000">
                                          <p:val>
                                            <p:strVal val="#ppt_x-0.05"/>
                                          </p:val>
                                        </p:tav>
                                      </p:tavLst>
                                    </p:anim>
                                    <p:anim calcmode="lin" valueType="num">
                                      <p:cBhvr>
                                        <p:cTn id="147" dur="200" decel="100000" fill="hold"/>
                                        <p:tgtEl>
                                          <p:spTgt spid="58"/>
                                        </p:tgtEl>
                                        <p:attrNameLst>
                                          <p:attrName>ppt_y</p:attrName>
                                        </p:attrNameLst>
                                      </p:cBhvr>
                                      <p:tavLst>
                                        <p:tav tm="0">
                                          <p:val>
                                            <p:strVal val="#ppt_y-0.4"/>
                                          </p:val>
                                        </p:tav>
                                        <p:tav tm="100000">
                                          <p:val>
                                            <p:strVal val="#ppt_y+0.1"/>
                                          </p:val>
                                        </p:tav>
                                      </p:tavLst>
                                    </p:anim>
                                    <p:anim calcmode="lin" valueType="num">
                                      <p:cBhvr>
                                        <p:cTn id="148" dur="50" accel="100000" fill="hold">
                                          <p:stCondLst>
                                            <p:cond delay="200"/>
                                          </p:stCondLst>
                                        </p:cTn>
                                        <p:tgtEl>
                                          <p:spTgt spid="58"/>
                                        </p:tgtEl>
                                        <p:attrNameLst>
                                          <p:attrName>ppt_x</p:attrName>
                                        </p:attrNameLst>
                                      </p:cBhvr>
                                      <p:tavLst>
                                        <p:tav tm="0">
                                          <p:val>
                                            <p:strVal val="#ppt_x-0.05"/>
                                          </p:val>
                                        </p:tav>
                                        <p:tav tm="100000">
                                          <p:val>
                                            <p:strVal val="#ppt_x"/>
                                          </p:val>
                                        </p:tav>
                                      </p:tavLst>
                                    </p:anim>
                                    <p:anim calcmode="lin" valueType="num">
                                      <p:cBhvr>
                                        <p:cTn id="149" dur="50" accel="100000" fill="hold">
                                          <p:stCondLst>
                                            <p:cond delay="200"/>
                                          </p:stCondLst>
                                        </p:cTn>
                                        <p:tgtEl>
                                          <p:spTgt spid="58"/>
                                        </p:tgtEl>
                                        <p:attrNameLst>
                                          <p:attrName>ppt_y</p:attrName>
                                        </p:attrNameLst>
                                      </p:cBhvr>
                                      <p:tavLst>
                                        <p:tav tm="0">
                                          <p:val>
                                            <p:strVal val="#ppt_y+0.1"/>
                                          </p:val>
                                        </p:tav>
                                        <p:tav tm="100000">
                                          <p:val>
                                            <p:strVal val="#ppt_y"/>
                                          </p:val>
                                        </p:tav>
                                      </p:tavLst>
                                    </p:anim>
                                  </p:childTnLst>
                                </p:cTn>
                              </p:par>
                            </p:childTnLst>
                          </p:cTn>
                        </p:par>
                      </p:childTnLst>
                    </p:cTn>
                  </p:par>
                  <p:par>
                    <p:cTn id="150" fill="hold">
                      <p:stCondLst>
                        <p:cond delay="indefinite"/>
                      </p:stCondLst>
                      <p:childTnLst>
                        <p:par>
                          <p:cTn id="151" fill="hold">
                            <p:stCondLst>
                              <p:cond delay="0"/>
                            </p:stCondLst>
                            <p:childTnLst>
                              <p:par>
                                <p:cTn id="152" presetID="30" presetClass="entr" presetSubtype="0" fill="hold" nodeType="clickEffect">
                                  <p:stCondLst>
                                    <p:cond delay="0"/>
                                  </p:stCondLst>
                                  <p:childTnLst>
                                    <p:set>
                                      <p:cBhvr>
                                        <p:cTn id="153" dur="1" fill="hold">
                                          <p:stCondLst>
                                            <p:cond delay="0"/>
                                          </p:stCondLst>
                                        </p:cTn>
                                        <p:tgtEl>
                                          <p:spTgt spid="59"/>
                                        </p:tgtEl>
                                        <p:attrNameLst>
                                          <p:attrName>style.visibility</p:attrName>
                                        </p:attrNameLst>
                                      </p:cBhvr>
                                      <p:to>
                                        <p:strVal val="visible"/>
                                      </p:to>
                                    </p:set>
                                    <p:animEffect transition="in" filter="fade">
                                      <p:cBhvr>
                                        <p:cTn id="154" dur="200" decel="100000"/>
                                        <p:tgtEl>
                                          <p:spTgt spid="59"/>
                                        </p:tgtEl>
                                      </p:cBhvr>
                                    </p:animEffect>
                                    <p:anim calcmode="lin" valueType="num">
                                      <p:cBhvr>
                                        <p:cTn id="155" dur="200" decel="100000" fill="hold"/>
                                        <p:tgtEl>
                                          <p:spTgt spid="59"/>
                                        </p:tgtEl>
                                        <p:attrNameLst>
                                          <p:attrName>style.rotation</p:attrName>
                                        </p:attrNameLst>
                                      </p:cBhvr>
                                      <p:tavLst>
                                        <p:tav tm="0">
                                          <p:val>
                                            <p:fltVal val="-90"/>
                                          </p:val>
                                        </p:tav>
                                        <p:tav tm="100000">
                                          <p:val>
                                            <p:fltVal val="0"/>
                                          </p:val>
                                        </p:tav>
                                      </p:tavLst>
                                    </p:anim>
                                    <p:anim calcmode="lin" valueType="num">
                                      <p:cBhvr>
                                        <p:cTn id="156" dur="200" decel="100000" fill="hold"/>
                                        <p:tgtEl>
                                          <p:spTgt spid="59"/>
                                        </p:tgtEl>
                                        <p:attrNameLst>
                                          <p:attrName>ppt_x</p:attrName>
                                        </p:attrNameLst>
                                      </p:cBhvr>
                                      <p:tavLst>
                                        <p:tav tm="0">
                                          <p:val>
                                            <p:strVal val="#ppt_x+0.4"/>
                                          </p:val>
                                        </p:tav>
                                        <p:tav tm="100000">
                                          <p:val>
                                            <p:strVal val="#ppt_x-0.05"/>
                                          </p:val>
                                        </p:tav>
                                      </p:tavLst>
                                    </p:anim>
                                    <p:anim calcmode="lin" valueType="num">
                                      <p:cBhvr>
                                        <p:cTn id="157" dur="200" decel="100000" fill="hold"/>
                                        <p:tgtEl>
                                          <p:spTgt spid="59"/>
                                        </p:tgtEl>
                                        <p:attrNameLst>
                                          <p:attrName>ppt_y</p:attrName>
                                        </p:attrNameLst>
                                      </p:cBhvr>
                                      <p:tavLst>
                                        <p:tav tm="0">
                                          <p:val>
                                            <p:strVal val="#ppt_y-0.4"/>
                                          </p:val>
                                        </p:tav>
                                        <p:tav tm="100000">
                                          <p:val>
                                            <p:strVal val="#ppt_y+0.1"/>
                                          </p:val>
                                        </p:tav>
                                      </p:tavLst>
                                    </p:anim>
                                    <p:anim calcmode="lin" valueType="num">
                                      <p:cBhvr>
                                        <p:cTn id="158" dur="50" accel="100000" fill="hold">
                                          <p:stCondLst>
                                            <p:cond delay="200"/>
                                          </p:stCondLst>
                                        </p:cTn>
                                        <p:tgtEl>
                                          <p:spTgt spid="59"/>
                                        </p:tgtEl>
                                        <p:attrNameLst>
                                          <p:attrName>ppt_x</p:attrName>
                                        </p:attrNameLst>
                                      </p:cBhvr>
                                      <p:tavLst>
                                        <p:tav tm="0">
                                          <p:val>
                                            <p:strVal val="#ppt_x-0.05"/>
                                          </p:val>
                                        </p:tav>
                                        <p:tav tm="100000">
                                          <p:val>
                                            <p:strVal val="#ppt_x"/>
                                          </p:val>
                                        </p:tav>
                                      </p:tavLst>
                                    </p:anim>
                                    <p:anim calcmode="lin" valueType="num">
                                      <p:cBhvr>
                                        <p:cTn id="159" dur="50" accel="100000" fill="hold">
                                          <p:stCondLst>
                                            <p:cond delay="200"/>
                                          </p:stCondLst>
                                        </p:cTn>
                                        <p:tgtEl>
                                          <p:spTgt spid="59"/>
                                        </p:tgtEl>
                                        <p:attrNameLst>
                                          <p:attrName>ppt_y</p:attrName>
                                        </p:attrNameLst>
                                      </p:cBhvr>
                                      <p:tavLst>
                                        <p:tav tm="0">
                                          <p:val>
                                            <p:strVal val="#ppt_y+0.1"/>
                                          </p:val>
                                        </p:tav>
                                        <p:tav tm="100000">
                                          <p:val>
                                            <p:strVal val="#ppt_y"/>
                                          </p:val>
                                        </p:tav>
                                      </p:tavLst>
                                    </p:anim>
                                  </p:childTnLst>
                                </p:cTn>
                              </p:par>
                            </p:childTnLst>
                          </p:cTn>
                        </p:par>
                        <p:par>
                          <p:cTn id="160" fill="hold">
                            <p:stCondLst>
                              <p:cond delay="250"/>
                            </p:stCondLst>
                            <p:childTnLst>
                              <p:par>
                                <p:cTn id="161" presetID="30" presetClass="entr" presetSubtype="0" fill="hold" nodeType="afterEffect">
                                  <p:stCondLst>
                                    <p:cond delay="0"/>
                                  </p:stCondLst>
                                  <p:childTnLst>
                                    <p:set>
                                      <p:cBhvr>
                                        <p:cTn id="162" dur="1" fill="hold">
                                          <p:stCondLst>
                                            <p:cond delay="0"/>
                                          </p:stCondLst>
                                        </p:cTn>
                                        <p:tgtEl>
                                          <p:spTgt spid="60"/>
                                        </p:tgtEl>
                                        <p:attrNameLst>
                                          <p:attrName>style.visibility</p:attrName>
                                        </p:attrNameLst>
                                      </p:cBhvr>
                                      <p:to>
                                        <p:strVal val="visible"/>
                                      </p:to>
                                    </p:set>
                                    <p:animEffect transition="in" filter="fade">
                                      <p:cBhvr>
                                        <p:cTn id="163" dur="200" decel="100000"/>
                                        <p:tgtEl>
                                          <p:spTgt spid="60"/>
                                        </p:tgtEl>
                                      </p:cBhvr>
                                    </p:animEffect>
                                    <p:anim calcmode="lin" valueType="num">
                                      <p:cBhvr>
                                        <p:cTn id="164" dur="200" decel="100000" fill="hold"/>
                                        <p:tgtEl>
                                          <p:spTgt spid="60"/>
                                        </p:tgtEl>
                                        <p:attrNameLst>
                                          <p:attrName>style.rotation</p:attrName>
                                        </p:attrNameLst>
                                      </p:cBhvr>
                                      <p:tavLst>
                                        <p:tav tm="0">
                                          <p:val>
                                            <p:fltVal val="-90"/>
                                          </p:val>
                                        </p:tav>
                                        <p:tav tm="100000">
                                          <p:val>
                                            <p:fltVal val="0"/>
                                          </p:val>
                                        </p:tav>
                                      </p:tavLst>
                                    </p:anim>
                                    <p:anim calcmode="lin" valueType="num">
                                      <p:cBhvr>
                                        <p:cTn id="165" dur="200" decel="100000" fill="hold"/>
                                        <p:tgtEl>
                                          <p:spTgt spid="60"/>
                                        </p:tgtEl>
                                        <p:attrNameLst>
                                          <p:attrName>ppt_x</p:attrName>
                                        </p:attrNameLst>
                                      </p:cBhvr>
                                      <p:tavLst>
                                        <p:tav tm="0">
                                          <p:val>
                                            <p:strVal val="#ppt_x+0.4"/>
                                          </p:val>
                                        </p:tav>
                                        <p:tav tm="100000">
                                          <p:val>
                                            <p:strVal val="#ppt_x-0.05"/>
                                          </p:val>
                                        </p:tav>
                                      </p:tavLst>
                                    </p:anim>
                                    <p:anim calcmode="lin" valueType="num">
                                      <p:cBhvr>
                                        <p:cTn id="166" dur="200" decel="100000" fill="hold"/>
                                        <p:tgtEl>
                                          <p:spTgt spid="60"/>
                                        </p:tgtEl>
                                        <p:attrNameLst>
                                          <p:attrName>ppt_y</p:attrName>
                                        </p:attrNameLst>
                                      </p:cBhvr>
                                      <p:tavLst>
                                        <p:tav tm="0">
                                          <p:val>
                                            <p:strVal val="#ppt_y-0.4"/>
                                          </p:val>
                                        </p:tav>
                                        <p:tav tm="100000">
                                          <p:val>
                                            <p:strVal val="#ppt_y+0.1"/>
                                          </p:val>
                                        </p:tav>
                                      </p:tavLst>
                                    </p:anim>
                                    <p:anim calcmode="lin" valueType="num">
                                      <p:cBhvr>
                                        <p:cTn id="167" dur="50" accel="100000" fill="hold">
                                          <p:stCondLst>
                                            <p:cond delay="200"/>
                                          </p:stCondLst>
                                        </p:cTn>
                                        <p:tgtEl>
                                          <p:spTgt spid="60"/>
                                        </p:tgtEl>
                                        <p:attrNameLst>
                                          <p:attrName>ppt_x</p:attrName>
                                        </p:attrNameLst>
                                      </p:cBhvr>
                                      <p:tavLst>
                                        <p:tav tm="0">
                                          <p:val>
                                            <p:strVal val="#ppt_x-0.05"/>
                                          </p:val>
                                        </p:tav>
                                        <p:tav tm="100000">
                                          <p:val>
                                            <p:strVal val="#ppt_x"/>
                                          </p:val>
                                        </p:tav>
                                      </p:tavLst>
                                    </p:anim>
                                    <p:anim calcmode="lin" valueType="num">
                                      <p:cBhvr>
                                        <p:cTn id="168" dur="50" accel="100000" fill="hold">
                                          <p:stCondLst>
                                            <p:cond delay="200"/>
                                          </p:stCondLst>
                                        </p:cTn>
                                        <p:tgtEl>
                                          <p:spTgt spid="60"/>
                                        </p:tgtEl>
                                        <p:attrNameLst>
                                          <p:attrName>ppt_y</p:attrName>
                                        </p:attrNameLst>
                                      </p:cBhvr>
                                      <p:tavLst>
                                        <p:tav tm="0">
                                          <p:val>
                                            <p:strVal val="#ppt_y+0.1"/>
                                          </p:val>
                                        </p:tav>
                                        <p:tav tm="100000">
                                          <p:val>
                                            <p:strVal val="#ppt_y"/>
                                          </p:val>
                                        </p:tav>
                                      </p:tavLst>
                                    </p:anim>
                                  </p:childTnLst>
                                </p:cTn>
                              </p:par>
                            </p:childTnLst>
                          </p:cTn>
                        </p:par>
                      </p:childTnLst>
                    </p:cTn>
                  </p:par>
                  <p:par>
                    <p:cTn id="169" fill="hold">
                      <p:stCondLst>
                        <p:cond delay="indefinite"/>
                      </p:stCondLst>
                      <p:childTnLst>
                        <p:par>
                          <p:cTn id="170" fill="hold">
                            <p:stCondLst>
                              <p:cond delay="0"/>
                            </p:stCondLst>
                            <p:childTnLst>
                              <p:par>
                                <p:cTn id="171" presetID="53" presetClass="entr" presetSubtype="16" fill="hold" nodeType="clickEffect">
                                  <p:stCondLst>
                                    <p:cond delay="0"/>
                                  </p:stCondLst>
                                  <p:childTnLst>
                                    <p:set>
                                      <p:cBhvr>
                                        <p:cTn id="172" dur="1" fill="hold">
                                          <p:stCondLst>
                                            <p:cond delay="0"/>
                                          </p:stCondLst>
                                        </p:cTn>
                                        <p:tgtEl>
                                          <p:spTgt spid="3"/>
                                        </p:tgtEl>
                                        <p:attrNameLst>
                                          <p:attrName>style.visibility</p:attrName>
                                        </p:attrNameLst>
                                      </p:cBhvr>
                                      <p:to>
                                        <p:strVal val="visible"/>
                                      </p:to>
                                    </p:set>
                                    <p:anim calcmode="lin" valueType="num">
                                      <p:cBhvr>
                                        <p:cTn id="173" dur="500" fill="hold"/>
                                        <p:tgtEl>
                                          <p:spTgt spid="3"/>
                                        </p:tgtEl>
                                        <p:attrNameLst>
                                          <p:attrName>ppt_w</p:attrName>
                                        </p:attrNameLst>
                                      </p:cBhvr>
                                      <p:tavLst>
                                        <p:tav tm="0">
                                          <p:val>
                                            <p:fltVal val="0"/>
                                          </p:val>
                                        </p:tav>
                                        <p:tav tm="100000">
                                          <p:val>
                                            <p:strVal val="#ppt_w"/>
                                          </p:val>
                                        </p:tav>
                                      </p:tavLst>
                                    </p:anim>
                                    <p:anim calcmode="lin" valueType="num">
                                      <p:cBhvr>
                                        <p:cTn id="174" dur="500" fill="hold"/>
                                        <p:tgtEl>
                                          <p:spTgt spid="3"/>
                                        </p:tgtEl>
                                        <p:attrNameLst>
                                          <p:attrName>ppt_h</p:attrName>
                                        </p:attrNameLst>
                                      </p:cBhvr>
                                      <p:tavLst>
                                        <p:tav tm="0">
                                          <p:val>
                                            <p:fltVal val="0"/>
                                          </p:val>
                                        </p:tav>
                                        <p:tav tm="100000">
                                          <p:val>
                                            <p:strVal val="#ppt_h"/>
                                          </p:val>
                                        </p:tav>
                                      </p:tavLst>
                                    </p:anim>
                                    <p:animEffect transition="in" filter="fade">
                                      <p:cBhvr>
                                        <p:cTn id="17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Virtual Machine Sizes</a:t>
            </a:r>
          </a:p>
        </p:txBody>
      </p:sp>
      <p:sp>
        <p:nvSpPr>
          <p:cNvPr id="4" name="Content Placeholder 3"/>
          <p:cNvSpPr>
            <a:spLocks noGrp="1"/>
          </p:cNvSpPr>
          <p:nvPr>
            <p:ph sz="quarter" idx="10"/>
          </p:nvPr>
        </p:nvSpPr>
        <p:spPr/>
        <p:txBody>
          <a:bodyPr anchor="ctr"/>
          <a:lstStyle/>
          <a:p>
            <a:pPr marL="571500" indent="-571500">
              <a:lnSpc>
                <a:spcPct val="100000"/>
              </a:lnSpc>
              <a:buSzPct val="80000"/>
              <a:buFont typeface="Arial" panose="020B0604020202020204" pitchFamily="34" charset="0"/>
              <a:buChar char="•"/>
            </a:pPr>
            <a:r>
              <a:rPr lang="en-US" sz="3200" dirty="0"/>
              <a:t>General Purpose compute: </a:t>
            </a:r>
            <a:r>
              <a:rPr lang="en-US" sz="3200" b="1" dirty="0"/>
              <a:t>Basic</a:t>
            </a:r>
          </a:p>
          <a:p>
            <a:pPr marL="571500" indent="-571500">
              <a:lnSpc>
                <a:spcPct val="100000"/>
              </a:lnSpc>
              <a:buSzPct val="80000"/>
              <a:buFont typeface="Arial" panose="020B0604020202020204" pitchFamily="34" charset="0"/>
              <a:buChar char="•"/>
            </a:pPr>
            <a:r>
              <a:rPr lang="en-US" sz="3200" dirty="0"/>
              <a:t>General Purpose compute: </a:t>
            </a:r>
            <a:r>
              <a:rPr lang="en-US" sz="3200" b="1" dirty="0"/>
              <a:t>Standard</a:t>
            </a:r>
          </a:p>
          <a:p>
            <a:pPr marL="571500" indent="-571500">
              <a:lnSpc>
                <a:spcPct val="100000"/>
              </a:lnSpc>
              <a:buSzPct val="80000"/>
              <a:buFont typeface="Arial" panose="020B0604020202020204" pitchFamily="34" charset="0"/>
              <a:buChar char="•"/>
            </a:pPr>
            <a:r>
              <a:rPr lang="en-US" sz="3200" dirty="0"/>
              <a:t>Optimized Compute</a:t>
            </a:r>
          </a:p>
          <a:p>
            <a:pPr marL="571500" indent="-571500">
              <a:lnSpc>
                <a:spcPct val="100000"/>
              </a:lnSpc>
              <a:buSzPct val="80000"/>
              <a:buFont typeface="Arial" panose="020B0604020202020204" pitchFamily="34" charset="0"/>
              <a:buChar char="•"/>
            </a:pPr>
            <a:r>
              <a:rPr lang="en-US" sz="3200" dirty="0"/>
              <a:t>Performance Optimized</a:t>
            </a:r>
          </a:p>
          <a:p>
            <a:pPr marL="571500" indent="-571500">
              <a:lnSpc>
                <a:spcPct val="100000"/>
              </a:lnSpc>
              <a:buSzPct val="80000"/>
              <a:buFont typeface="Arial" panose="020B0604020202020204" pitchFamily="34" charset="0"/>
              <a:buChar char="•"/>
            </a:pPr>
            <a:r>
              <a:rPr lang="en-US" sz="3200" dirty="0"/>
              <a:t>Network </a:t>
            </a:r>
            <a:r>
              <a:rPr lang="en-US" sz="3200" dirty="0" smtClean="0"/>
              <a:t>Optimized</a:t>
            </a:r>
            <a:endParaRPr lang="en-US" sz="3200" dirty="0"/>
          </a:p>
        </p:txBody>
      </p:sp>
    </p:spTree>
    <p:extLst>
      <p:ext uri="{BB962C8B-B14F-4D97-AF65-F5344CB8AC3E}">
        <p14:creationId xmlns:p14="http://schemas.microsoft.com/office/powerpoint/2010/main" val="3935166736"/>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Purpose Compute</a:t>
            </a:r>
            <a:endParaRPr lang="en-US" dirty="0"/>
          </a:p>
        </p:txBody>
      </p:sp>
      <p:sp>
        <p:nvSpPr>
          <p:cNvPr id="6" name="Text Placeholder 5"/>
          <p:cNvSpPr>
            <a:spLocks noGrp="1"/>
          </p:cNvSpPr>
          <p:nvPr>
            <p:ph type="body" sz="quarter" idx="11"/>
          </p:nvPr>
        </p:nvSpPr>
        <p:spPr>
          <a:xfrm>
            <a:off x="274459" y="1069723"/>
            <a:ext cx="9875837" cy="642018"/>
          </a:xfrm>
        </p:spPr>
        <p:txBody>
          <a:bodyPr/>
          <a:lstStyle/>
          <a:p>
            <a:r>
              <a:rPr lang="en-US" dirty="0" smtClean="0"/>
              <a:t>Multiple Tiers</a:t>
            </a:r>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3819797553"/>
              </p:ext>
            </p:extLst>
          </p:nvPr>
        </p:nvGraphicFramePr>
        <p:xfrm>
          <a:off x="274459" y="2204282"/>
          <a:ext cx="11697582" cy="4569177"/>
        </p:xfrm>
        <a:graphic>
          <a:graphicData uri="http://schemas.openxmlformats.org/drawingml/2006/table">
            <a:tbl>
              <a:tblPr/>
              <a:tblGrid>
                <a:gridCol w="2551532">
                  <a:extLst>
                    <a:ext uri="{9D8B030D-6E8A-4147-A177-3AD203B41FA5}">
                      <a16:colId xmlns:a16="http://schemas.microsoft.com/office/drawing/2014/main" val="4265993712"/>
                    </a:ext>
                  </a:extLst>
                </a:gridCol>
                <a:gridCol w="1418028">
                  <a:extLst>
                    <a:ext uri="{9D8B030D-6E8A-4147-A177-3AD203B41FA5}">
                      <a16:colId xmlns:a16="http://schemas.microsoft.com/office/drawing/2014/main" val="1984847167"/>
                    </a:ext>
                  </a:extLst>
                </a:gridCol>
                <a:gridCol w="881104">
                  <a:extLst>
                    <a:ext uri="{9D8B030D-6E8A-4147-A177-3AD203B41FA5}">
                      <a16:colId xmlns:a16="http://schemas.microsoft.com/office/drawing/2014/main" val="1827866419"/>
                    </a:ext>
                  </a:extLst>
                </a:gridCol>
                <a:gridCol w="881104">
                  <a:extLst>
                    <a:ext uri="{9D8B030D-6E8A-4147-A177-3AD203B41FA5}">
                      <a16:colId xmlns:a16="http://schemas.microsoft.com/office/drawing/2014/main" val="4226236709"/>
                    </a:ext>
                  </a:extLst>
                </a:gridCol>
                <a:gridCol w="1101382">
                  <a:extLst>
                    <a:ext uri="{9D8B030D-6E8A-4147-A177-3AD203B41FA5}">
                      <a16:colId xmlns:a16="http://schemas.microsoft.com/office/drawing/2014/main" val="3807465452"/>
                    </a:ext>
                  </a:extLst>
                </a:gridCol>
                <a:gridCol w="4864432">
                  <a:extLst>
                    <a:ext uri="{9D8B030D-6E8A-4147-A177-3AD203B41FA5}">
                      <a16:colId xmlns:a16="http://schemas.microsoft.com/office/drawing/2014/main" val="898718696"/>
                    </a:ext>
                  </a:extLst>
                </a:gridCol>
              </a:tblGrid>
              <a:tr h="382764">
                <a:tc>
                  <a:txBody>
                    <a:bodyPr/>
                    <a:lstStyle/>
                    <a:p>
                      <a:pPr algn="l" fontAlgn="b"/>
                      <a:r>
                        <a:rPr lang="en-US" sz="2000" b="1" i="0" u="none" strike="noStrike">
                          <a:solidFill>
                            <a:srgbClr val="FFFFFF"/>
                          </a:solidFill>
                          <a:effectLst/>
                          <a:latin typeface="Calibri" panose="020F0502020204030204" pitchFamily="34" charset="0"/>
                        </a:rPr>
                        <a:t>Tier</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C65911"/>
                    </a:solidFill>
                  </a:tcPr>
                </a:tc>
                <a:tc>
                  <a:txBody>
                    <a:bodyPr/>
                    <a:lstStyle/>
                    <a:p>
                      <a:pPr algn="l" fontAlgn="b"/>
                      <a:r>
                        <a:rPr lang="en-US" sz="2000" b="1" i="0" u="none" strike="noStrike">
                          <a:solidFill>
                            <a:srgbClr val="FFFFFF"/>
                          </a:solidFill>
                          <a:effectLst/>
                          <a:latin typeface="Calibri" panose="020F0502020204030204" pitchFamily="34" charset="0"/>
                        </a:rPr>
                        <a:t>Instance</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C65911"/>
                    </a:solidFill>
                  </a:tcPr>
                </a:tc>
                <a:tc>
                  <a:txBody>
                    <a:bodyPr/>
                    <a:lstStyle/>
                    <a:p>
                      <a:pPr algn="l" fontAlgn="b"/>
                      <a:r>
                        <a:rPr lang="en-US" sz="2000" b="1" i="0" u="none" strike="noStrike">
                          <a:solidFill>
                            <a:srgbClr val="FFFFFF"/>
                          </a:solidFill>
                          <a:effectLst/>
                          <a:latin typeface="Calibri" panose="020F0502020204030204" pitchFamily="34" charset="0"/>
                        </a:rPr>
                        <a:t>Cores</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C65911"/>
                    </a:solidFill>
                  </a:tcPr>
                </a:tc>
                <a:tc>
                  <a:txBody>
                    <a:bodyPr/>
                    <a:lstStyle/>
                    <a:p>
                      <a:pPr algn="l" fontAlgn="b"/>
                      <a:r>
                        <a:rPr lang="en-US" sz="2000" b="1" i="0" u="none" strike="noStrike">
                          <a:solidFill>
                            <a:srgbClr val="FFFFFF"/>
                          </a:solidFill>
                          <a:effectLst/>
                          <a:latin typeface="Calibri" panose="020F0502020204030204" pitchFamily="34" charset="0"/>
                        </a:rPr>
                        <a:t>Ram</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C65911"/>
                    </a:solidFill>
                  </a:tcPr>
                </a:tc>
                <a:tc>
                  <a:txBody>
                    <a:bodyPr/>
                    <a:lstStyle/>
                    <a:p>
                      <a:pPr algn="l" fontAlgn="b"/>
                      <a:r>
                        <a:rPr lang="en-US" sz="2000" b="1" i="0" u="none" strike="noStrike">
                          <a:solidFill>
                            <a:srgbClr val="FFFFFF"/>
                          </a:solidFill>
                          <a:effectLst/>
                          <a:latin typeface="Calibri" panose="020F0502020204030204" pitchFamily="34" charset="0"/>
                        </a:rPr>
                        <a:t>Disks</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C65911"/>
                    </a:solidFill>
                  </a:tcPr>
                </a:tc>
                <a:tc>
                  <a:txBody>
                    <a:bodyPr/>
                    <a:lstStyle/>
                    <a:p>
                      <a:pPr algn="l" fontAlgn="b"/>
                      <a:r>
                        <a:rPr lang="en-US" sz="2000" b="1" i="0" u="none" strike="noStrike" dirty="0">
                          <a:solidFill>
                            <a:srgbClr val="FFFFFF"/>
                          </a:solidFill>
                          <a:effectLst/>
                          <a:latin typeface="Calibri" panose="020F0502020204030204" pitchFamily="34" charset="0"/>
                        </a:rPr>
                        <a:t>Features</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C65911"/>
                    </a:solidFill>
                  </a:tcPr>
                </a:tc>
                <a:extLst>
                  <a:ext uri="{0D108BD9-81ED-4DB2-BD59-A6C34878D82A}">
                    <a16:rowId xmlns:a16="http://schemas.microsoft.com/office/drawing/2014/main" val="2302431068"/>
                  </a:ext>
                </a:extLst>
              </a:tr>
              <a:tr h="765528">
                <a:tc>
                  <a:txBody>
                    <a:bodyPr/>
                    <a:lstStyle/>
                    <a:p>
                      <a:pPr algn="l" fontAlgn="b"/>
                      <a:r>
                        <a:rPr lang="en-US" sz="2000" b="0" i="0" u="none" strike="noStrike">
                          <a:solidFill>
                            <a:srgbClr val="000000"/>
                          </a:solidFill>
                          <a:effectLst/>
                          <a:latin typeface="Calibri" panose="020F0502020204030204" pitchFamily="34" charset="0"/>
                        </a:rPr>
                        <a:t>Basic</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A0-A4</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1-8</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0.75 to 14 Gb</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20-40 Gb</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Economy, No Auto Scaling, no Load balancing</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extLst>
                  <a:ext uri="{0D108BD9-81ED-4DB2-BD59-A6C34878D82A}">
                    <a16:rowId xmlns:a16="http://schemas.microsoft.com/office/drawing/2014/main" val="4226805366"/>
                  </a:ext>
                </a:extLst>
              </a:tr>
              <a:tr h="765528">
                <a:tc>
                  <a:txBody>
                    <a:bodyPr/>
                    <a:lstStyle/>
                    <a:p>
                      <a:pPr algn="l" fontAlgn="b"/>
                      <a:r>
                        <a:rPr lang="en-US" sz="2000" b="0" i="0" u="none" strike="noStrike">
                          <a:solidFill>
                            <a:srgbClr val="000000"/>
                          </a:solidFill>
                          <a:effectLst/>
                          <a:latin typeface="Calibri" panose="020F0502020204030204" pitchFamily="34" charset="0"/>
                        </a:rPr>
                        <a:t>Standard</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A0-A3</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1-4</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0.75 to 7 Gb</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20-285 Gb</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All VM features and configurations</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extLst>
                  <a:ext uri="{0D108BD9-81ED-4DB2-BD59-A6C34878D82A}">
                    <a16:rowId xmlns:a16="http://schemas.microsoft.com/office/drawing/2014/main" val="1842981952"/>
                  </a:ext>
                </a:extLst>
              </a:tr>
              <a:tr h="568592">
                <a:tc>
                  <a:txBody>
                    <a:bodyPr/>
                    <a:lstStyle/>
                    <a:p>
                      <a:pPr algn="l" fontAlgn="b"/>
                      <a:r>
                        <a:rPr lang="en-US" sz="2000" b="0" i="0" u="none" strike="noStrike">
                          <a:solidFill>
                            <a:srgbClr val="000000"/>
                          </a:solidFill>
                          <a:effectLst/>
                          <a:latin typeface="Calibri" panose="020F0502020204030204" pitchFamily="34" charset="0"/>
                        </a:rPr>
                        <a:t>Standard</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A4-A7</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2-8</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14-56</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135-605 Gb</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All VM features and configurations</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extLst>
                  <a:ext uri="{0D108BD9-81ED-4DB2-BD59-A6C34878D82A}">
                    <a16:rowId xmlns:a16="http://schemas.microsoft.com/office/drawing/2014/main" val="2426301555"/>
                  </a:ext>
                </a:extLst>
              </a:tr>
              <a:tr h="568592">
                <a:tc>
                  <a:txBody>
                    <a:bodyPr/>
                    <a:lstStyle/>
                    <a:p>
                      <a:pPr algn="l" fontAlgn="b"/>
                      <a:r>
                        <a:rPr lang="en-US" sz="2000" b="0" i="0" u="none" strike="noStrike">
                          <a:solidFill>
                            <a:srgbClr val="000000"/>
                          </a:solidFill>
                          <a:effectLst/>
                          <a:latin typeface="Calibri" panose="020F0502020204030204" pitchFamily="34" charset="0"/>
                        </a:rPr>
                        <a:t>Standard</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A8-A9</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8,16</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r" fontAlgn="b"/>
                      <a:r>
                        <a:rPr lang="en-US" sz="2000" b="0" i="0" u="none" strike="noStrike">
                          <a:solidFill>
                            <a:srgbClr val="000000"/>
                          </a:solidFill>
                          <a:effectLst/>
                          <a:latin typeface="Calibri" panose="020F0502020204030204" pitchFamily="34" charset="0"/>
                        </a:rPr>
                        <a:t>56,112</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382 Gb</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Infiniband, RDMA. Clustering, Video encoding</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extLst>
                  <a:ext uri="{0D108BD9-81ED-4DB2-BD59-A6C34878D82A}">
                    <a16:rowId xmlns:a16="http://schemas.microsoft.com/office/drawing/2014/main" val="3243441724"/>
                  </a:ext>
                </a:extLst>
              </a:tr>
              <a:tr h="568592">
                <a:tc>
                  <a:txBody>
                    <a:bodyPr/>
                    <a:lstStyle/>
                    <a:p>
                      <a:pPr algn="l" fontAlgn="b"/>
                      <a:r>
                        <a:rPr lang="en-US" sz="2000" b="0" i="0" u="none" strike="noStrike">
                          <a:solidFill>
                            <a:srgbClr val="000000"/>
                          </a:solidFill>
                          <a:effectLst/>
                          <a:latin typeface="Calibri" panose="020F0502020204030204" pitchFamily="34" charset="0"/>
                        </a:rPr>
                        <a:t>Optimized Compute (D Tier)</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D1-D4, D11-D14</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1-16</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3.5 - 112</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50-800 Gb</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tc>
                  <a:txBody>
                    <a:bodyPr/>
                    <a:lstStyle/>
                    <a:p>
                      <a:pPr algn="l" fontAlgn="b"/>
                      <a:r>
                        <a:rPr lang="en-US" sz="2000" b="0" i="0" u="none" strike="noStrike">
                          <a:solidFill>
                            <a:srgbClr val="000000"/>
                          </a:solidFill>
                          <a:effectLst/>
                          <a:latin typeface="Calibri" panose="020F0502020204030204" pitchFamily="34" charset="0"/>
                        </a:rPr>
                        <a:t>60% faster CPUs, more memory, and local SSD</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8CBAD"/>
                    </a:solidFill>
                  </a:tcPr>
                </a:tc>
                <a:extLst>
                  <a:ext uri="{0D108BD9-81ED-4DB2-BD59-A6C34878D82A}">
                    <a16:rowId xmlns:a16="http://schemas.microsoft.com/office/drawing/2014/main" val="4069109304"/>
                  </a:ext>
                </a:extLst>
              </a:tr>
              <a:tr h="848515">
                <a:tc>
                  <a:txBody>
                    <a:bodyPr/>
                    <a:lstStyle/>
                    <a:p>
                      <a:pPr algn="l" fontAlgn="b"/>
                      <a:r>
                        <a:rPr lang="en-US" sz="2000" b="0" i="0" u="none" strike="noStrike" dirty="0">
                          <a:solidFill>
                            <a:srgbClr val="000000"/>
                          </a:solidFill>
                          <a:effectLst/>
                          <a:latin typeface="Calibri" panose="020F0502020204030204" pitchFamily="34" charset="0"/>
                        </a:rPr>
                        <a:t>Performance Optimized Compute (G Tier)</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G1-G5</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2-32</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28-448</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a:solidFill>
                            <a:srgbClr val="000000"/>
                          </a:solidFill>
                          <a:effectLst/>
                          <a:latin typeface="Calibri" panose="020F0502020204030204" pitchFamily="34" charset="0"/>
                        </a:rPr>
                        <a:t>384Gb-6.1Tb</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l" fontAlgn="b"/>
                      <a:r>
                        <a:rPr lang="en-US" sz="2000" b="0" i="0" u="none" strike="noStrike" dirty="0">
                          <a:solidFill>
                            <a:srgbClr val="000000"/>
                          </a:solidFill>
                          <a:effectLst/>
                          <a:latin typeface="Calibri" panose="020F0502020204030204" pitchFamily="34" charset="0"/>
                        </a:rPr>
                        <a:t>Unparalleled computational performance with latest CPUs, more memory, and more local SSD</a:t>
                      </a:r>
                    </a:p>
                  </a:txBody>
                  <a:tcPr marL="9525" marR="9525" marT="9525" marB="0" anchor="b">
                    <a:lnL w="6350" cap="flat" cmpd="sng" algn="ctr">
                      <a:solidFill>
                        <a:srgbClr val="F4B084"/>
                      </a:solidFill>
                      <a:prstDash val="solid"/>
                      <a:round/>
                      <a:headEnd type="none" w="med" len="med"/>
                      <a:tailEnd type="none" w="med" len="med"/>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extLst>
                  <a:ext uri="{0D108BD9-81ED-4DB2-BD59-A6C34878D82A}">
                    <a16:rowId xmlns:a16="http://schemas.microsoft.com/office/drawing/2014/main" val="937791179"/>
                  </a:ext>
                </a:extLst>
              </a:tr>
            </a:tbl>
          </a:graphicData>
        </a:graphic>
      </p:graphicFrame>
      <p:sp>
        <p:nvSpPr>
          <p:cNvPr id="10" name="Content Placeholder 9"/>
          <p:cNvSpPr>
            <a:spLocks noGrp="1"/>
          </p:cNvSpPr>
          <p:nvPr>
            <p:ph sz="quarter" idx="10"/>
          </p:nvPr>
        </p:nvSpPr>
        <p:spPr>
          <a:xfrm>
            <a:off x="161270" y="1711741"/>
            <a:ext cx="11614318" cy="4083112"/>
          </a:xfrm>
        </p:spPr>
        <p:txBody>
          <a:bodyPr/>
          <a:lstStyle/>
          <a:p>
            <a:endParaRPr lang="en-US" dirty="0"/>
          </a:p>
        </p:txBody>
      </p:sp>
    </p:spTree>
    <p:extLst>
      <p:ext uri="{BB962C8B-B14F-4D97-AF65-F5344CB8AC3E}">
        <p14:creationId xmlns:p14="http://schemas.microsoft.com/office/powerpoint/2010/main" val="736752454"/>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Demo: </a:t>
            </a:r>
            <a:r>
              <a:rPr lang="en-US" dirty="0"/>
              <a:t>Managing VMs using </a:t>
            </a:r>
            <a:r>
              <a:rPr lang="en-US" dirty="0" smtClean="0"/>
              <a:t>the Azure </a:t>
            </a:r>
            <a:r>
              <a:rPr lang="en-US" dirty="0"/>
              <a:t>portal</a:t>
            </a:r>
          </a:p>
        </p:txBody>
      </p:sp>
    </p:spTree>
    <p:extLst>
      <p:ext uri="{BB962C8B-B14F-4D97-AF65-F5344CB8AC3E}">
        <p14:creationId xmlns:p14="http://schemas.microsoft.com/office/powerpoint/2010/main" val="4077651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11250" y="342900"/>
            <a:ext cx="11080750" cy="957263"/>
          </a:xfrm>
          <a:prstGeom prst="rect">
            <a:avLst/>
          </a:prstGeom>
        </p:spPr>
        <p:txBody>
          <a:bodyPr/>
          <a:lstStyle/>
          <a:p>
            <a:r>
              <a:rPr lang="en-US" dirty="0" smtClean="0"/>
              <a:t>VM Extensions</a:t>
            </a:r>
            <a:endParaRPr lang="en-US" dirty="0"/>
          </a:p>
        </p:txBody>
      </p:sp>
      <p:sp>
        <p:nvSpPr>
          <p:cNvPr id="3" name="Content Placeholder 2"/>
          <p:cNvSpPr>
            <a:spLocks noGrp="1"/>
          </p:cNvSpPr>
          <p:nvPr>
            <p:ph idx="4294967295"/>
          </p:nvPr>
        </p:nvSpPr>
        <p:spPr>
          <a:xfrm>
            <a:off x="1111250" y="1482725"/>
            <a:ext cx="11080750" cy="4419600"/>
          </a:xfrm>
          <a:prstGeom prst="rect">
            <a:avLst/>
          </a:prstGeom>
        </p:spPr>
        <p:txBody>
          <a:bodyPr>
            <a:noAutofit/>
          </a:bodyPr>
          <a:lstStyle/>
          <a:p>
            <a:r>
              <a:rPr lang="en-US" sz="2800" dirty="0" smtClean="0"/>
              <a:t>Installable components to customize VM instances</a:t>
            </a:r>
          </a:p>
          <a:p>
            <a:r>
              <a:rPr lang="en-US" sz="2800" dirty="0" smtClean="0"/>
              <a:t>Enable various </a:t>
            </a:r>
            <a:r>
              <a:rPr lang="en-US" sz="2800" dirty="0" err="1" smtClean="0"/>
              <a:t>DevOps</a:t>
            </a:r>
            <a:r>
              <a:rPr lang="en-US" sz="2800" dirty="0" smtClean="0"/>
              <a:t> scenarios</a:t>
            </a:r>
          </a:p>
          <a:p>
            <a:r>
              <a:rPr lang="en-US" sz="2800" dirty="0" smtClean="0"/>
              <a:t>Can be added, updated, disabled or removed at any time</a:t>
            </a:r>
          </a:p>
          <a:p>
            <a:r>
              <a:rPr lang="en-US" sz="2800" dirty="0" smtClean="0"/>
              <a:t>Managed via portal, Power</a:t>
            </a:r>
            <a:r>
              <a:rPr lang="en-US" altLang="zh-CN" sz="2800" dirty="0" smtClean="0"/>
              <a:t>Shell and Management APIs</a:t>
            </a:r>
            <a:endParaRPr lang="en-US" sz="2800" dirty="0" smtClean="0"/>
          </a:p>
          <a:p>
            <a:endParaRPr lang="en-US" sz="2800" dirty="0" smtClean="0"/>
          </a:p>
          <a:p>
            <a:endParaRPr lang="en-US" sz="2800" dirty="0"/>
          </a:p>
        </p:txBody>
      </p:sp>
      <p:sp>
        <p:nvSpPr>
          <p:cNvPr id="4" name="Slide Number Placeholder 3"/>
          <p:cNvSpPr>
            <a:spLocks noGrp="1"/>
          </p:cNvSpPr>
          <p:nvPr>
            <p:ph type="sldNum" sz="quarter" idx="4294967295"/>
          </p:nvPr>
        </p:nvSpPr>
        <p:spPr>
          <a:xfrm>
            <a:off x="9448800" y="6256338"/>
            <a:ext cx="2743200" cy="365125"/>
          </a:xfrm>
          <a:prstGeom prst="rect">
            <a:avLst/>
          </a:prstGeom>
        </p:spPr>
        <p:txBody>
          <a:bodyPr/>
          <a:lstStyle/>
          <a:p>
            <a:fld id="{0A164282-434E-41D4-9582-783D542A7B68}" type="slidenum">
              <a:rPr lang="en-US" smtClean="0"/>
              <a:pPr/>
              <a:t>15</a:t>
            </a:fld>
            <a:endParaRPr lang="en-US"/>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pic>
        <p:nvPicPr>
          <p:cNvPr id="6" name="Picture 5"/>
          <p:cNvPicPr>
            <a:picLocks noChangeAspect="1"/>
          </p:cNvPicPr>
          <p:nvPr/>
        </p:nvPicPr>
        <p:blipFill>
          <a:blip r:embed="rId3"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4224238" y="3834446"/>
            <a:ext cx="1143519" cy="902236"/>
          </a:xfrm>
          <a:prstGeom prst="rect">
            <a:avLst/>
          </a:prstGeom>
        </p:spPr>
      </p:pic>
      <p:pic>
        <p:nvPicPr>
          <p:cNvPr id="7" name="Picture 6"/>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2730785" y="4728735"/>
            <a:ext cx="2410559" cy="1125354"/>
          </a:xfrm>
          <a:prstGeom prst="rect">
            <a:avLst/>
          </a:prstGeom>
        </p:spPr>
      </p:pic>
      <p:pic>
        <p:nvPicPr>
          <p:cNvPr id="9" name="Picture 8"/>
          <p:cNvPicPr>
            <a:picLocks noChangeAspect="1"/>
          </p:cNvPicPr>
          <p:nvPr/>
        </p:nvPicPr>
        <p:blipFill>
          <a:blip r:embed="rId5"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5466805" y="4702023"/>
            <a:ext cx="1418503" cy="1173811"/>
          </a:xfrm>
          <a:prstGeom prst="rect">
            <a:avLst/>
          </a:prstGeom>
        </p:spPr>
      </p:pic>
      <p:pic>
        <p:nvPicPr>
          <p:cNvPr id="11" name="Picture 10"/>
          <p:cNvPicPr>
            <a:picLocks noChangeAspect="1"/>
          </p:cNvPicPr>
          <p:nvPr/>
        </p:nvPicPr>
        <p:blipFill rotWithShape="1">
          <a:blip r:embed="rId6">
            <a:duotone>
              <a:schemeClr val="accent4">
                <a:shade val="45000"/>
                <a:satMod val="135000"/>
              </a:schemeClr>
              <a:prstClr val="white"/>
            </a:duotone>
            <a:extLst>
              <a:ext uri="{28A0092B-C50C-407E-A947-70E740481C1C}">
                <a14:useLocalDpi xmlns:a14="http://schemas.microsoft.com/office/drawing/2010/main" val="0"/>
              </a:ext>
            </a:extLst>
          </a:blip>
          <a:srcRect r="4849"/>
          <a:stretch/>
        </p:blipFill>
        <p:spPr>
          <a:xfrm>
            <a:off x="5933993" y="3751390"/>
            <a:ext cx="2640040" cy="1020533"/>
          </a:xfrm>
          <a:prstGeom prst="rect">
            <a:avLst/>
          </a:prstGeom>
        </p:spPr>
      </p:pic>
      <p:pic>
        <p:nvPicPr>
          <p:cNvPr id="12" name="Picture 11"/>
          <p:cNvPicPr>
            <a:picLocks noChangeAspect="1"/>
          </p:cNvPicPr>
          <p:nvPr/>
        </p:nvPicPr>
        <p:blipFill>
          <a:blip r:embed="rId7">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7622717" y="4860800"/>
            <a:ext cx="1017771" cy="1017771"/>
          </a:xfrm>
          <a:prstGeom prst="rect">
            <a:avLst/>
          </a:prstGeom>
        </p:spPr>
      </p:pic>
      <p:pic>
        <p:nvPicPr>
          <p:cNvPr id="13" name="Picture 12"/>
          <p:cNvPicPr>
            <a:picLocks noChangeAspect="1"/>
          </p:cNvPicPr>
          <p:nvPr/>
        </p:nvPicPr>
        <p:blipFill>
          <a:blip r:embed="rId8">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2675069" y="3898148"/>
            <a:ext cx="873775" cy="873775"/>
          </a:xfrm>
          <a:prstGeom prst="rect">
            <a:avLst/>
          </a:prstGeom>
        </p:spPr>
      </p:pic>
    </p:spTree>
    <p:extLst>
      <p:ext uri="{BB962C8B-B14F-4D97-AF65-F5344CB8AC3E}">
        <p14:creationId xmlns:p14="http://schemas.microsoft.com/office/powerpoint/2010/main" val="141459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250" fill="hold"/>
                                        <p:tgtEl>
                                          <p:spTgt spid="6"/>
                                        </p:tgtEl>
                                        <p:attrNameLst>
                                          <p:attrName>ppt_w</p:attrName>
                                        </p:attrNameLst>
                                      </p:cBhvr>
                                      <p:tavLst>
                                        <p:tav tm="0">
                                          <p:val>
                                            <p:fltVal val="0"/>
                                          </p:val>
                                        </p:tav>
                                        <p:tav tm="100000">
                                          <p:val>
                                            <p:strVal val="#ppt_w"/>
                                          </p:val>
                                        </p:tav>
                                      </p:tavLst>
                                    </p:anim>
                                    <p:anim calcmode="lin" valueType="num">
                                      <p:cBhvr>
                                        <p:cTn id="8" dur="250" fill="hold"/>
                                        <p:tgtEl>
                                          <p:spTgt spid="6"/>
                                        </p:tgtEl>
                                        <p:attrNameLst>
                                          <p:attrName>ppt_h</p:attrName>
                                        </p:attrNameLst>
                                      </p:cBhvr>
                                      <p:tavLst>
                                        <p:tav tm="0">
                                          <p:val>
                                            <p:fltVal val="0"/>
                                          </p:val>
                                        </p:tav>
                                        <p:tav tm="100000">
                                          <p:val>
                                            <p:strVal val="#ppt_h"/>
                                          </p:val>
                                        </p:tav>
                                      </p:tavLst>
                                    </p:anim>
                                    <p:anim calcmode="lin" valueType="num">
                                      <p:cBhvr>
                                        <p:cTn id="9" dur="250" fill="hold"/>
                                        <p:tgtEl>
                                          <p:spTgt spid="6"/>
                                        </p:tgtEl>
                                        <p:attrNameLst>
                                          <p:attrName>style.rotation</p:attrName>
                                        </p:attrNameLst>
                                      </p:cBhvr>
                                      <p:tavLst>
                                        <p:tav tm="0">
                                          <p:val>
                                            <p:fltVal val="90"/>
                                          </p:val>
                                        </p:tav>
                                        <p:tav tm="100000">
                                          <p:val>
                                            <p:fltVal val="0"/>
                                          </p:val>
                                        </p:tav>
                                      </p:tavLst>
                                    </p:anim>
                                    <p:animEffect transition="in" filter="fade">
                                      <p:cBhvr>
                                        <p:cTn id="10" dur="250"/>
                                        <p:tgtEl>
                                          <p:spTgt spid="6"/>
                                        </p:tgtEl>
                                      </p:cBhvr>
                                    </p:animEffect>
                                  </p:childTnLst>
                                </p:cTn>
                              </p:par>
                              <p:par>
                                <p:cTn id="11" presetID="3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250" fill="hold"/>
                                        <p:tgtEl>
                                          <p:spTgt spid="7"/>
                                        </p:tgtEl>
                                        <p:attrNameLst>
                                          <p:attrName>ppt_w</p:attrName>
                                        </p:attrNameLst>
                                      </p:cBhvr>
                                      <p:tavLst>
                                        <p:tav tm="0">
                                          <p:val>
                                            <p:fltVal val="0"/>
                                          </p:val>
                                        </p:tav>
                                        <p:tav tm="100000">
                                          <p:val>
                                            <p:strVal val="#ppt_w"/>
                                          </p:val>
                                        </p:tav>
                                      </p:tavLst>
                                    </p:anim>
                                    <p:anim calcmode="lin" valueType="num">
                                      <p:cBhvr>
                                        <p:cTn id="14" dur="250" fill="hold"/>
                                        <p:tgtEl>
                                          <p:spTgt spid="7"/>
                                        </p:tgtEl>
                                        <p:attrNameLst>
                                          <p:attrName>ppt_h</p:attrName>
                                        </p:attrNameLst>
                                      </p:cBhvr>
                                      <p:tavLst>
                                        <p:tav tm="0">
                                          <p:val>
                                            <p:fltVal val="0"/>
                                          </p:val>
                                        </p:tav>
                                        <p:tav tm="100000">
                                          <p:val>
                                            <p:strVal val="#ppt_h"/>
                                          </p:val>
                                        </p:tav>
                                      </p:tavLst>
                                    </p:anim>
                                    <p:anim calcmode="lin" valueType="num">
                                      <p:cBhvr>
                                        <p:cTn id="15" dur="250" fill="hold"/>
                                        <p:tgtEl>
                                          <p:spTgt spid="7"/>
                                        </p:tgtEl>
                                        <p:attrNameLst>
                                          <p:attrName>style.rotation</p:attrName>
                                        </p:attrNameLst>
                                      </p:cBhvr>
                                      <p:tavLst>
                                        <p:tav tm="0">
                                          <p:val>
                                            <p:fltVal val="90"/>
                                          </p:val>
                                        </p:tav>
                                        <p:tav tm="100000">
                                          <p:val>
                                            <p:fltVal val="0"/>
                                          </p:val>
                                        </p:tav>
                                      </p:tavLst>
                                    </p:anim>
                                    <p:animEffect transition="in" filter="fade">
                                      <p:cBhvr>
                                        <p:cTn id="16" dur="250"/>
                                        <p:tgtEl>
                                          <p:spTgt spid="7"/>
                                        </p:tgtEl>
                                      </p:cBhvr>
                                    </p:animEffect>
                                  </p:childTnLst>
                                </p:cTn>
                              </p:par>
                              <p:par>
                                <p:cTn id="17" presetID="3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250" fill="hold"/>
                                        <p:tgtEl>
                                          <p:spTgt spid="9"/>
                                        </p:tgtEl>
                                        <p:attrNameLst>
                                          <p:attrName>ppt_w</p:attrName>
                                        </p:attrNameLst>
                                      </p:cBhvr>
                                      <p:tavLst>
                                        <p:tav tm="0">
                                          <p:val>
                                            <p:fltVal val="0"/>
                                          </p:val>
                                        </p:tav>
                                        <p:tav tm="100000">
                                          <p:val>
                                            <p:strVal val="#ppt_w"/>
                                          </p:val>
                                        </p:tav>
                                      </p:tavLst>
                                    </p:anim>
                                    <p:anim calcmode="lin" valueType="num">
                                      <p:cBhvr>
                                        <p:cTn id="20" dur="250" fill="hold"/>
                                        <p:tgtEl>
                                          <p:spTgt spid="9"/>
                                        </p:tgtEl>
                                        <p:attrNameLst>
                                          <p:attrName>ppt_h</p:attrName>
                                        </p:attrNameLst>
                                      </p:cBhvr>
                                      <p:tavLst>
                                        <p:tav tm="0">
                                          <p:val>
                                            <p:fltVal val="0"/>
                                          </p:val>
                                        </p:tav>
                                        <p:tav tm="100000">
                                          <p:val>
                                            <p:strVal val="#ppt_h"/>
                                          </p:val>
                                        </p:tav>
                                      </p:tavLst>
                                    </p:anim>
                                    <p:anim calcmode="lin" valueType="num">
                                      <p:cBhvr>
                                        <p:cTn id="21" dur="250" fill="hold"/>
                                        <p:tgtEl>
                                          <p:spTgt spid="9"/>
                                        </p:tgtEl>
                                        <p:attrNameLst>
                                          <p:attrName>style.rotation</p:attrName>
                                        </p:attrNameLst>
                                      </p:cBhvr>
                                      <p:tavLst>
                                        <p:tav tm="0">
                                          <p:val>
                                            <p:fltVal val="90"/>
                                          </p:val>
                                        </p:tav>
                                        <p:tav tm="100000">
                                          <p:val>
                                            <p:fltVal val="0"/>
                                          </p:val>
                                        </p:tav>
                                      </p:tavLst>
                                    </p:anim>
                                    <p:animEffect transition="in" filter="fade">
                                      <p:cBhvr>
                                        <p:cTn id="22" dur="250"/>
                                        <p:tgtEl>
                                          <p:spTgt spid="9"/>
                                        </p:tgtEl>
                                      </p:cBhvr>
                                    </p:animEffect>
                                  </p:childTnLst>
                                </p:cTn>
                              </p:par>
                              <p:par>
                                <p:cTn id="23" presetID="3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p:cTn id="25" dur="250" fill="hold"/>
                                        <p:tgtEl>
                                          <p:spTgt spid="11"/>
                                        </p:tgtEl>
                                        <p:attrNameLst>
                                          <p:attrName>ppt_w</p:attrName>
                                        </p:attrNameLst>
                                      </p:cBhvr>
                                      <p:tavLst>
                                        <p:tav tm="0">
                                          <p:val>
                                            <p:fltVal val="0"/>
                                          </p:val>
                                        </p:tav>
                                        <p:tav tm="100000">
                                          <p:val>
                                            <p:strVal val="#ppt_w"/>
                                          </p:val>
                                        </p:tav>
                                      </p:tavLst>
                                    </p:anim>
                                    <p:anim calcmode="lin" valueType="num">
                                      <p:cBhvr>
                                        <p:cTn id="26" dur="250" fill="hold"/>
                                        <p:tgtEl>
                                          <p:spTgt spid="11"/>
                                        </p:tgtEl>
                                        <p:attrNameLst>
                                          <p:attrName>ppt_h</p:attrName>
                                        </p:attrNameLst>
                                      </p:cBhvr>
                                      <p:tavLst>
                                        <p:tav tm="0">
                                          <p:val>
                                            <p:fltVal val="0"/>
                                          </p:val>
                                        </p:tav>
                                        <p:tav tm="100000">
                                          <p:val>
                                            <p:strVal val="#ppt_h"/>
                                          </p:val>
                                        </p:tav>
                                      </p:tavLst>
                                    </p:anim>
                                    <p:anim calcmode="lin" valueType="num">
                                      <p:cBhvr>
                                        <p:cTn id="27" dur="250" fill="hold"/>
                                        <p:tgtEl>
                                          <p:spTgt spid="11"/>
                                        </p:tgtEl>
                                        <p:attrNameLst>
                                          <p:attrName>style.rotation</p:attrName>
                                        </p:attrNameLst>
                                      </p:cBhvr>
                                      <p:tavLst>
                                        <p:tav tm="0">
                                          <p:val>
                                            <p:fltVal val="90"/>
                                          </p:val>
                                        </p:tav>
                                        <p:tav tm="100000">
                                          <p:val>
                                            <p:fltVal val="0"/>
                                          </p:val>
                                        </p:tav>
                                      </p:tavLst>
                                    </p:anim>
                                    <p:animEffect transition="in" filter="fade">
                                      <p:cBhvr>
                                        <p:cTn id="28" dur="250"/>
                                        <p:tgtEl>
                                          <p:spTgt spid="11"/>
                                        </p:tgtEl>
                                      </p:cBhvr>
                                    </p:animEffect>
                                  </p:childTnLst>
                                </p:cTn>
                              </p:par>
                              <p:par>
                                <p:cTn id="29" presetID="31"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p:cTn id="31" dur="250" fill="hold"/>
                                        <p:tgtEl>
                                          <p:spTgt spid="12"/>
                                        </p:tgtEl>
                                        <p:attrNameLst>
                                          <p:attrName>ppt_w</p:attrName>
                                        </p:attrNameLst>
                                      </p:cBhvr>
                                      <p:tavLst>
                                        <p:tav tm="0">
                                          <p:val>
                                            <p:fltVal val="0"/>
                                          </p:val>
                                        </p:tav>
                                        <p:tav tm="100000">
                                          <p:val>
                                            <p:strVal val="#ppt_w"/>
                                          </p:val>
                                        </p:tav>
                                      </p:tavLst>
                                    </p:anim>
                                    <p:anim calcmode="lin" valueType="num">
                                      <p:cBhvr>
                                        <p:cTn id="32" dur="250" fill="hold"/>
                                        <p:tgtEl>
                                          <p:spTgt spid="12"/>
                                        </p:tgtEl>
                                        <p:attrNameLst>
                                          <p:attrName>ppt_h</p:attrName>
                                        </p:attrNameLst>
                                      </p:cBhvr>
                                      <p:tavLst>
                                        <p:tav tm="0">
                                          <p:val>
                                            <p:fltVal val="0"/>
                                          </p:val>
                                        </p:tav>
                                        <p:tav tm="100000">
                                          <p:val>
                                            <p:strVal val="#ppt_h"/>
                                          </p:val>
                                        </p:tav>
                                      </p:tavLst>
                                    </p:anim>
                                    <p:anim calcmode="lin" valueType="num">
                                      <p:cBhvr>
                                        <p:cTn id="33" dur="250" fill="hold"/>
                                        <p:tgtEl>
                                          <p:spTgt spid="12"/>
                                        </p:tgtEl>
                                        <p:attrNameLst>
                                          <p:attrName>style.rotation</p:attrName>
                                        </p:attrNameLst>
                                      </p:cBhvr>
                                      <p:tavLst>
                                        <p:tav tm="0">
                                          <p:val>
                                            <p:fltVal val="90"/>
                                          </p:val>
                                        </p:tav>
                                        <p:tav tm="100000">
                                          <p:val>
                                            <p:fltVal val="0"/>
                                          </p:val>
                                        </p:tav>
                                      </p:tavLst>
                                    </p:anim>
                                    <p:animEffect transition="in" filter="fade">
                                      <p:cBhvr>
                                        <p:cTn id="34" dur="250"/>
                                        <p:tgtEl>
                                          <p:spTgt spid="12"/>
                                        </p:tgtEl>
                                      </p:cBhvr>
                                    </p:animEffect>
                                  </p:childTnLst>
                                </p:cTn>
                              </p:par>
                              <p:par>
                                <p:cTn id="35" presetID="31" presetClass="entr" presetSubtype="0"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250" fill="hold"/>
                                        <p:tgtEl>
                                          <p:spTgt spid="13"/>
                                        </p:tgtEl>
                                        <p:attrNameLst>
                                          <p:attrName>ppt_w</p:attrName>
                                        </p:attrNameLst>
                                      </p:cBhvr>
                                      <p:tavLst>
                                        <p:tav tm="0">
                                          <p:val>
                                            <p:fltVal val="0"/>
                                          </p:val>
                                        </p:tav>
                                        <p:tav tm="100000">
                                          <p:val>
                                            <p:strVal val="#ppt_w"/>
                                          </p:val>
                                        </p:tav>
                                      </p:tavLst>
                                    </p:anim>
                                    <p:anim calcmode="lin" valueType="num">
                                      <p:cBhvr>
                                        <p:cTn id="38" dur="250" fill="hold"/>
                                        <p:tgtEl>
                                          <p:spTgt spid="13"/>
                                        </p:tgtEl>
                                        <p:attrNameLst>
                                          <p:attrName>ppt_h</p:attrName>
                                        </p:attrNameLst>
                                      </p:cBhvr>
                                      <p:tavLst>
                                        <p:tav tm="0">
                                          <p:val>
                                            <p:fltVal val="0"/>
                                          </p:val>
                                        </p:tav>
                                        <p:tav tm="100000">
                                          <p:val>
                                            <p:strVal val="#ppt_h"/>
                                          </p:val>
                                        </p:tav>
                                      </p:tavLst>
                                    </p:anim>
                                    <p:anim calcmode="lin" valueType="num">
                                      <p:cBhvr>
                                        <p:cTn id="39" dur="250" fill="hold"/>
                                        <p:tgtEl>
                                          <p:spTgt spid="13"/>
                                        </p:tgtEl>
                                        <p:attrNameLst>
                                          <p:attrName>style.rotation</p:attrName>
                                        </p:attrNameLst>
                                      </p:cBhvr>
                                      <p:tavLst>
                                        <p:tav tm="0">
                                          <p:val>
                                            <p:fltVal val="90"/>
                                          </p:val>
                                        </p:tav>
                                        <p:tav tm="100000">
                                          <p:val>
                                            <p:fltVal val="0"/>
                                          </p:val>
                                        </p:tav>
                                      </p:tavLst>
                                    </p:anim>
                                    <p:animEffect transition="in" filter="fade">
                                      <p:cBhvr>
                                        <p:cTn id="40" dur="2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Demo: </a:t>
            </a:r>
            <a:r>
              <a:rPr lang="en-US" altLang="zh-CN" dirty="0"/>
              <a:t>Add </a:t>
            </a:r>
            <a:r>
              <a:rPr lang="en-US" altLang="zh-CN" dirty="0" smtClean="0"/>
              <a:t>an extension </a:t>
            </a:r>
            <a:r>
              <a:rPr lang="en-US" altLang="zh-CN" dirty="0"/>
              <a:t>to </a:t>
            </a:r>
            <a:r>
              <a:rPr lang="en-US" altLang="zh-CN" dirty="0" smtClean="0"/>
              <a:t>a VM </a:t>
            </a:r>
            <a:r>
              <a:rPr lang="en-US" altLang="zh-CN" dirty="0"/>
              <a:t>instance</a:t>
            </a:r>
            <a:endParaRPr lang="en-US" dirty="0"/>
          </a:p>
        </p:txBody>
      </p:sp>
    </p:spTree>
    <p:extLst>
      <p:ext uri="{BB962C8B-B14F-4D97-AF65-F5344CB8AC3E}">
        <p14:creationId xmlns:p14="http://schemas.microsoft.com/office/powerpoint/2010/main" val="3168233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prstGeom prst="rect">
            <a:avLst/>
          </a:prstGeom>
        </p:spPr>
        <p:txBody>
          <a:bodyPr/>
          <a:lstStyle/>
          <a:p>
            <a:r>
              <a:rPr lang="en-US" dirty="0"/>
              <a:t>Virtual </a:t>
            </a:r>
            <a:r>
              <a:rPr lang="en-US" altLang="zh-CN" dirty="0"/>
              <a:t>Networks</a:t>
            </a:r>
            <a:endParaRPr lang="en-US" dirty="0"/>
          </a:p>
        </p:txBody>
      </p:sp>
    </p:spTree>
    <p:extLst>
      <p:ext uri="{BB962C8B-B14F-4D97-AF65-F5344CB8AC3E}">
        <p14:creationId xmlns:p14="http://schemas.microsoft.com/office/powerpoint/2010/main" val="214037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prstGeom prst="rect">
            <a:avLst/>
          </a:prstGeom>
        </p:spPr>
        <p:txBody>
          <a:bodyPr>
            <a:normAutofit fontScale="90000"/>
          </a:bodyPr>
          <a:lstStyle/>
          <a:p>
            <a:r>
              <a:rPr lang="en-US" dirty="0"/>
              <a:t>Azure </a:t>
            </a:r>
            <a:r>
              <a:rPr lang="en-US" altLang="zh-CN" dirty="0"/>
              <a:t>Virtual Networks</a:t>
            </a:r>
            <a:endParaRPr lang="en-US" dirty="0"/>
          </a:p>
        </p:txBody>
      </p:sp>
      <p:sp>
        <p:nvSpPr>
          <p:cNvPr id="6" name="Subtitle 5"/>
          <p:cNvSpPr>
            <a:spLocks noGrp="1"/>
          </p:cNvSpPr>
          <p:nvPr>
            <p:ph sz="quarter" idx="10"/>
          </p:nvPr>
        </p:nvSpPr>
        <p:spPr>
          <a:prstGeom prst="rect">
            <a:avLst/>
          </a:prstGeom>
        </p:spPr>
        <p:txBody>
          <a:bodyPr anchor="ctr">
            <a:noAutofit/>
          </a:bodyPr>
          <a:lstStyle/>
          <a:p>
            <a:pPr marL="571500" indent="-571500">
              <a:lnSpc>
                <a:spcPct val="250000"/>
              </a:lnSpc>
              <a:buClr>
                <a:srgbClr val="92D050"/>
              </a:buClr>
              <a:buFont typeface="Wingdings" panose="05000000000000000000" pitchFamily="2" charset="2"/>
              <a:buChar char="à"/>
            </a:pPr>
            <a:r>
              <a:rPr lang="en-US" altLang="zh-CN" sz="3200" dirty="0">
                <a:sym typeface="Wingdings" panose="05000000000000000000" pitchFamily="2" charset="2"/>
              </a:rPr>
              <a:t>A protected private virtual network in cloud</a:t>
            </a:r>
            <a:endParaRPr lang="en-US" sz="3200" dirty="0"/>
          </a:p>
          <a:p>
            <a:pPr marL="571500" indent="-571500">
              <a:lnSpc>
                <a:spcPct val="250000"/>
              </a:lnSpc>
              <a:buClr>
                <a:srgbClr val="92D050"/>
              </a:buClr>
              <a:buFont typeface="Wingdings" panose="05000000000000000000" pitchFamily="2" charset="2"/>
              <a:buChar char="à"/>
            </a:pPr>
            <a:r>
              <a:rPr lang="en-US" sz="3200" dirty="0">
                <a:sym typeface="Wingdings" panose="05000000000000000000" pitchFamily="2" charset="2"/>
              </a:rPr>
              <a:t>Extend enterprise networks into Azure</a:t>
            </a:r>
            <a:endParaRPr lang="en-US" sz="3200" dirty="0"/>
          </a:p>
          <a:p>
            <a:pPr marL="571500" indent="-571500">
              <a:lnSpc>
                <a:spcPct val="250000"/>
              </a:lnSpc>
              <a:buClr>
                <a:srgbClr val="92D050"/>
              </a:buClr>
              <a:buFont typeface="Wingdings" panose="05000000000000000000" pitchFamily="2" charset="2"/>
              <a:buChar char="à"/>
            </a:pPr>
            <a:r>
              <a:rPr lang="en-US" sz="3200" dirty="0">
                <a:sym typeface="Wingdings" panose="05000000000000000000" pitchFamily="2" charset="2"/>
              </a:rPr>
              <a:t>Cross-premises connectivity</a:t>
            </a:r>
          </a:p>
        </p:txBody>
      </p:sp>
    </p:spTree>
    <p:extLst>
      <p:ext uri="{BB962C8B-B14F-4D97-AF65-F5344CB8AC3E}">
        <p14:creationId xmlns:p14="http://schemas.microsoft.com/office/powerpoint/2010/main" val="1146355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Virtual Network Scenarios</a:t>
            </a:r>
            <a:endParaRPr lang="en-US" dirty="0"/>
          </a:p>
        </p:txBody>
      </p:sp>
      <p:sp>
        <p:nvSpPr>
          <p:cNvPr id="3" name="Content Placeholder 2"/>
          <p:cNvSpPr>
            <a:spLocks noGrp="1"/>
          </p:cNvSpPr>
          <p:nvPr>
            <p:ph sz="quarter" idx="10"/>
          </p:nvPr>
        </p:nvSpPr>
        <p:spPr>
          <a:prstGeom prst="rect">
            <a:avLst/>
          </a:prstGeom>
        </p:spPr>
        <p:txBody>
          <a:bodyPr>
            <a:noAutofit/>
          </a:bodyPr>
          <a:lstStyle/>
          <a:p>
            <a:r>
              <a:rPr lang="en-US" sz="2800" dirty="0" smtClean="0"/>
              <a:t>Hybrid Public/Private Cloud</a:t>
            </a:r>
          </a:p>
          <a:p>
            <a:pPr marL="457200" lvl="1" indent="0">
              <a:buNone/>
            </a:pPr>
            <a:r>
              <a:rPr lang="en-US" sz="2000" dirty="0" smtClean="0"/>
              <a:t>Enterprise app </a:t>
            </a:r>
            <a:r>
              <a:rPr lang="en-US" sz="2000" smtClean="0"/>
              <a:t>in Microsoft Azure</a:t>
            </a:r>
            <a:r>
              <a:rPr lang="en-US" altLang="zh-CN" sz="2000" smtClean="0"/>
              <a:t> </a:t>
            </a:r>
            <a:r>
              <a:rPr lang="en-US" altLang="zh-CN" sz="2000" dirty="0" smtClean="0"/>
              <a:t>requiring connectivity to </a:t>
            </a:r>
            <a:r>
              <a:rPr lang="en-US" altLang="zh-CN" sz="2000" dirty="0" err="1" smtClean="0"/>
              <a:t>on-premise</a:t>
            </a:r>
            <a:r>
              <a:rPr lang="en-US" altLang="zh-CN" sz="2000" dirty="0" smtClean="0"/>
              <a:t> resources</a:t>
            </a:r>
            <a:endParaRPr lang="en-US" sz="2000" dirty="0" smtClean="0"/>
          </a:p>
          <a:p>
            <a:r>
              <a:rPr lang="en-US" sz="2800" dirty="0" smtClean="0"/>
              <a:t>Enterprise Identity and Access Control</a:t>
            </a:r>
          </a:p>
          <a:p>
            <a:pPr marL="457200" lvl="1" indent="0">
              <a:buNone/>
            </a:pPr>
            <a:r>
              <a:rPr lang="en-US" sz="2000" dirty="0" smtClean="0"/>
              <a:t>Manage identity and access control with </a:t>
            </a:r>
            <a:r>
              <a:rPr lang="en-US" sz="2000" dirty="0" err="1" smtClean="0"/>
              <a:t>on-premise</a:t>
            </a:r>
            <a:r>
              <a:rPr lang="en-US" sz="2000" dirty="0" smtClean="0"/>
              <a:t> resources (on-premises Active Directory)</a:t>
            </a:r>
          </a:p>
          <a:p>
            <a:r>
              <a:rPr lang="en-US" sz="2800" dirty="0" smtClean="0"/>
              <a:t>Monitoring and Management</a:t>
            </a:r>
          </a:p>
          <a:p>
            <a:pPr marL="457200" lvl="1" indent="0">
              <a:buNone/>
            </a:pPr>
            <a:r>
              <a:rPr lang="en-US" sz="2000" dirty="0" smtClean="0"/>
              <a:t>Remote monitoring and trouble-shooting of resources running in Azure</a:t>
            </a:r>
          </a:p>
          <a:p>
            <a:r>
              <a:rPr lang="en-US" sz="2800" dirty="0" smtClean="0"/>
              <a:t>Advanced Connectivity Requirements</a:t>
            </a:r>
          </a:p>
          <a:p>
            <a:pPr marL="457200" lvl="1" indent="0">
              <a:buNone/>
            </a:pPr>
            <a:r>
              <a:rPr lang="en-US" sz="2000" dirty="0" smtClean="0"/>
              <a:t>Cloud deployments requiring IP addresses and direct connectivity across services</a:t>
            </a:r>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spTree>
    <p:extLst>
      <p:ext uri="{BB962C8B-B14F-4D97-AF65-F5344CB8AC3E}">
        <p14:creationId xmlns:p14="http://schemas.microsoft.com/office/powerpoint/2010/main" val="3981223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smtClean="0">
                <a:solidFill>
                  <a:schemeClr val="bg2"/>
                </a:solidFill>
              </a:rPr>
              <a:t>Agenda</a:t>
            </a:r>
            <a:endParaRPr lang="en-US" sz="6600" dirty="0">
              <a:solidFill>
                <a:schemeClr val="bg2"/>
              </a:solidFill>
            </a:endParaRP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pPr marL="571500" indent="-571500">
              <a:buClr>
                <a:srgbClr val="92D050"/>
              </a:buClr>
              <a:buFont typeface="Wingdings" panose="05000000000000000000" pitchFamily="2" charset="2"/>
              <a:buChar char="à"/>
            </a:pPr>
            <a:r>
              <a:rPr lang="en-US" sz="4000" dirty="0" smtClean="0">
                <a:solidFill>
                  <a:schemeClr val="bg1"/>
                </a:solidFill>
                <a:latin typeface="+mj-lt"/>
                <a:sym typeface="Wingdings" panose="05000000000000000000" pitchFamily="2" charset="2"/>
              </a:rPr>
              <a:t>Your services and Azure</a:t>
            </a:r>
          </a:p>
          <a:p>
            <a:pPr marL="571500" indent="-571500">
              <a:buClr>
                <a:srgbClr val="92D050"/>
              </a:buClr>
              <a:buFont typeface="Wingdings" panose="05000000000000000000" pitchFamily="2" charset="2"/>
              <a:buChar char="à"/>
            </a:pPr>
            <a:endParaRPr lang="en-US" sz="4000" dirty="0">
              <a:sym typeface="Wingdings" panose="05000000000000000000" pitchFamily="2" charset="2"/>
            </a:endParaRPr>
          </a:p>
          <a:p>
            <a:pPr marL="571500" indent="-571500">
              <a:buClr>
                <a:srgbClr val="92D050"/>
              </a:buClr>
              <a:buFont typeface="Wingdings" panose="05000000000000000000" pitchFamily="2" charset="2"/>
              <a:buChar char="à"/>
            </a:pPr>
            <a:endParaRPr lang="en-US" sz="4000" dirty="0" smtClean="0">
              <a:sym typeface="Wingdings" panose="05000000000000000000" pitchFamily="2" charset="2"/>
            </a:endParaRPr>
          </a:p>
          <a:p>
            <a:pPr marL="571500" indent="-571500">
              <a:buClr>
                <a:srgbClr val="92D050"/>
              </a:buClr>
              <a:buFont typeface="Wingdings" panose="05000000000000000000" pitchFamily="2" charset="2"/>
              <a:buChar char="à"/>
            </a:pPr>
            <a:endParaRPr lang="en-US" sz="4000" dirty="0">
              <a:sym typeface="Wingdings" panose="05000000000000000000" pitchFamily="2" charset="2"/>
            </a:endParaRPr>
          </a:p>
          <a:p>
            <a:pPr marL="571500" indent="-571500">
              <a:buClr>
                <a:srgbClr val="92D050"/>
              </a:buClr>
              <a:buFont typeface="Wingdings" panose="05000000000000000000" pitchFamily="2" charset="2"/>
              <a:buChar char="à"/>
            </a:pPr>
            <a:endParaRPr lang="en-US" sz="4000" dirty="0" smtClean="0">
              <a:sym typeface="Wingdings" panose="05000000000000000000" pitchFamily="2" charset="2"/>
            </a:endParaRPr>
          </a:p>
          <a:p>
            <a:pPr marL="571500" indent="-571500">
              <a:buClr>
                <a:srgbClr val="92D050"/>
              </a:buClr>
              <a:buFont typeface="Wingdings" panose="05000000000000000000" pitchFamily="2" charset="2"/>
              <a:buChar char="à"/>
            </a:pPr>
            <a:r>
              <a:rPr lang="en-US" sz="4000" dirty="0" smtClean="0">
                <a:sym typeface="Wingdings" panose="05000000000000000000" pitchFamily="2" charset="2"/>
              </a:rPr>
              <a:t>Virtual Machines</a:t>
            </a:r>
          </a:p>
          <a:p>
            <a:pPr marL="571500" indent="-571500">
              <a:buClr>
                <a:srgbClr val="92D050"/>
              </a:buClr>
              <a:buFont typeface="Wingdings" panose="05000000000000000000" pitchFamily="2" charset="2"/>
              <a:buChar char="à"/>
            </a:pPr>
            <a:r>
              <a:rPr lang="en-US" sz="4000" dirty="0" smtClean="0">
                <a:solidFill>
                  <a:schemeClr val="bg1"/>
                </a:solidFill>
                <a:latin typeface="+mj-lt"/>
                <a:sym typeface="Wingdings" panose="05000000000000000000" pitchFamily="2" charset="2"/>
              </a:rPr>
              <a:t>Virtual Networks</a:t>
            </a:r>
          </a:p>
          <a:p>
            <a:pPr marL="571500" indent="-571500">
              <a:buClr>
                <a:srgbClr val="92D050"/>
              </a:buClr>
              <a:buFont typeface="Wingdings" panose="05000000000000000000" pitchFamily="2" charset="2"/>
              <a:buChar char="à"/>
            </a:pPr>
            <a:r>
              <a:rPr lang="en-US" sz="4000" dirty="0" smtClean="0">
                <a:sym typeface="Wingdings" panose="05000000000000000000" pitchFamily="2" charset="2"/>
              </a:rPr>
              <a:t>Azure Resource Manager</a:t>
            </a:r>
            <a:endParaRPr lang="en-US" sz="4000" dirty="0" smtClean="0">
              <a:solidFill>
                <a:schemeClr val="bg1"/>
              </a:solidFill>
              <a:latin typeface="+mj-l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5" end="5"/>
                                            </p:txEl>
                                          </p:spTgt>
                                        </p:tgtEl>
                                        <p:attrNameLst>
                                          <p:attrName>style.visibility</p:attrName>
                                        </p:attrNameLst>
                                      </p:cBhvr>
                                      <p:to>
                                        <p:strVal val="visible"/>
                                      </p:to>
                                    </p:set>
                                    <p:animEffect transition="in" filter="fade">
                                      <p:cBhvr>
                                        <p:cTn id="12" dur="500"/>
                                        <p:tgtEl>
                                          <p:spTgt spid="6">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6" end="6"/>
                                            </p:txEl>
                                          </p:spTgt>
                                        </p:tgtEl>
                                        <p:attrNameLst>
                                          <p:attrName>style.visibility</p:attrName>
                                        </p:attrNameLst>
                                      </p:cBhvr>
                                      <p:to>
                                        <p:strVal val="visible"/>
                                      </p:to>
                                    </p:set>
                                    <p:animEffect transition="in" filter="fade">
                                      <p:cBhvr>
                                        <p:cTn id="17" dur="500"/>
                                        <p:tgtEl>
                                          <p:spTgt spid="6">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7" end="7"/>
                                            </p:txEl>
                                          </p:spTgt>
                                        </p:tgtEl>
                                        <p:attrNameLst>
                                          <p:attrName>style.visibility</p:attrName>
                                        </p:attrNameLst>
                                      </p:cBhvr>
                                      <p:to>
                                        <p:strVal val="visible"/>
                                      </p:to>
                                    </p:set>
                                    <p:animEffect transition="in" filter="fade">
                                      <p:cBhvr>
                                        <p:cTn id="22"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Cross-premises Connectivity</a:t>
            </a:r>
            <a:endParaRPr lang="en-US" dirty="0"/>
          </a:p>
        </p:txBody>
      </p:sp>
      <p:sp>
        <p:nvSpPr>
          <p:cNvPr id="3" name="Content Placeholder 2"/>
          <p:cNvSpPr>
            <a:spLocks noGrp="1"/>
          </p:cNvSpPr>
          <p:nvPr>
            <p:ph sz="quarter" idx="10"/>
          </p:nvPr>
        </p:nvSpPr>
        <p:spPr>
          <a:prstGeom prst="rect">
            <a:avLst/>
          </a:prstGeom>
        </p:spPr>
        <p:txBody>
          <a:bodyPr>
            <a:noAutofit/>
          </a:bodyPr>
          <a:lstStyle/>
          <a:p>
            <a:r>
              <a:rPr lang="en-US" sz="3200" dirty="0" smtClean="0"/>
              <a:t>Site-to</a:t>
            </a:r>
            <a:r>
              <a:rPr lang="en-US" altLang="zh-CN" sz="3200" dirty="0" smtClean="0"/>
              <a:t>-site</a:t>
            </a:r>
          </a:p>
          <a:p>
            <a:pPr marL="457200" lvl="1" indent="0">
              <a:buNone/>
            </a:pPr>
            <a:r>
              <a:rPr lang="en-US" altLang="zh-CN" sz="2000" dirty="0"/>
              <a:t>Create a secure connection between your on-premises site and your virtual network</a:t>
            </a:r>
          </a:p>
          <a:p>
            <a:r>
              <a:rPr lang="en-US" altLang="zh-CN" sz="3200" dirty="0" smtClean="0"/>
              <a:t>Point-to-site</a:t>
            </a:r>
          </a:p>
          <a:p>
            <a:pPr marL="457200" lvl="1" indent="0">
              <a:buNone/>
            </a:pPr>
            <a:r>
              <a:rPr lang="en-US" altLang="zh-CN" sz="2000" dirty="0"/>
              <a:t>Create a secure connection via VPN to your virtual network</a:t>
            </a:r>
            <a:endParaRPr lang="en-US" altLang="zh-CN" sz="2000" dirty="0" smtClean="0"/>
          </a:p>
          <a:p>
            <a:r>
              <a:rPr lang="en-US" altLang="zh-CN" sz="3200" dirty="0" err="1" smtClean="0"/>
              <a:t>ExpressRoute</a:t>
            </a:r>
            <a:r>
              <a:rPr lang="en-US" altLang="zh-CN" sz="3200" baseline="30000" dirty="0" err="1" smtClean="0"/>
              <a:t>TM</a:t>
            </a:r>
            <a:endParaRPr lang="en-US" altLang="zh-CN" sz="3200" baseline="30000" dirty="0" smtClean="0"/>
          </a:p>
          <a:p>
            <a:pPr marL="457200" lvl="1" indent="0">
              <a:buNone/>
            </a:pPr>
            <a:r>
              <a:rPr lang="en-US" altLang="zh-CN" sz="2800" baseline="30000" dirty="0"/>
              <a:t>Create a private connection between Azure data centers and infrastructures on your premises or in a co-location environment.</a:t>
            </a:r>
          </a:p>
          <a:p>
            <a:pPr lvl="2"/>
            <a:r>
              <a:rPr lang="en-US" altLang="zh-CN" sz="2400" baseline="30000" dirty="0"/>
              <a:t>Connect at an </a:t>
            </a:r>
            <a:r>
              <a:rPr lang="en-US" altLang="zh-CN" sz="2400" baseline="30000" dirty="0" err="1"/>
              <a:t>ExpressRoute</a:t>
            </a:r>
            <a:r>
              <a:rPr lang="en-US" altLang="zh-CN" sz="2400" baseline="30000" dirty="0"/>
              <a:t> location (Exchange Provider facility)</a:t>
            </a:r>
          </a:p>
          <a:p>
            <a:pPr lvl="2"/>
            <a:r>
              <a:rPr lang="en-US" altLang="zh-CN" sz="2400" baseline="30000" dirty="0"/>
              <a:t>Direct connect via a Network Service Provider</a:t>
            </a:r>
          </a:p>
          <a:p>
            <a:pPr lvl="1"/>
            <a:endParaRPr lang="en-US" altLang="zh-CN" sz="2400" baseline="30000" dirty="0" smtClean="0"/>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grpSp>
        <p:nvGrpSpPr>
          <p:cNvPr id="6" name="Group 5"/>
          <p:cNvGrpSpPr/>
          <p:nvPr/>
        </p:nvGrpSpPr>
        <p:grpSpPr>
          <a:xfrm>
            <a:off x="6081550" y="4828880"/>
            <a:ext cx="5080678" cy="1571921"/>
            <a:chOff x="6810148" y="4977493"/>
            <a:chExt cx="4214130" cy="1295615"/>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0148" y="4977493"/>
              <a:ext cx="495300" cy="49530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4458" y="5025118"/>
              <a:ext cx="933450" cy="447675"/>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36918" y="5065993"/>
              <a:ext cx="885825" cy="428625"/>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71753" y="5096555"/>
              <a:ext cx="1152525" cy="304800"/>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08168" y="5796858"/>
              <a:ext cx="1428750" cy="476250"/>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09753" y="5796858"/>
              <a:ext cx="762000" cy="419100"/>
            </a:xfrm>
            <a:prstGeom prst="rect">
              <a:avLst/>
            </a:prstGeom>
          </p:spPr>
        </p:pic>
      </p:grpSp>
    </p:spTree>
    <p:extLst>
      <p:ext uri="{BB962C8B-B14F-4D97-AF65-F5344CB8AC3E}">
        <p14:creationId xmlns:p14="http://schemas.microsoft.com/office/powerpoint/2010/main" val="108278670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Scale>
                                      <p:cBhvr>
                                        <p:cTn id="7" dur="5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500" decel="50000" fill="hold">
                                          <p:stCondLst>
                                            <p:cond delay="0"/>
                                          </p:stCondLst>
                                        </p:cTn>
                                        <p:tgtEl>
                                          <p:spTgt spid="6"/>
                                        </p:tgtEl>
                                        <p:attrNameLst>
                                          <p:attrName>ppt_x</p:attrName>
                                          <p:attrName>ppt_y</p:attrName>
                                        </p:attrNameLst>
                                      </p:cBhvr>
                                    </p:animMotion>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a:spLocks noGrp="1"/>
          </p:cNvSpPr>
          <p:nvPr>
            <p:ph type="body" sz="quarter" idx="12"/>
          </p:nvPr>
        </p:nvSpPr>
        <p:spPr>
          <a:xfrm>
            <a:off x="4363134" y="3873501"/>
            <a:ext cx="3465732" cy="1536699"/>
          </a:xfrm>
          <a:prstGeom prst="rect">
            <a:avLst/>
          </a:prstGeom>
        </p:spPr>
        <p:txBody>
          <a:bodyPr anchor="ctr">
            <a:noAutofit/>
          </a:bodyPr>
          <a:lstStyle/>
          <a:p>
            <a:pPr marL="571500" indent="-571500">
              <a:buClr>
                <a:srgbClr val="92D050"/>
              </a:buClr>
              <a:buFont typeface="Wingdings" panose="05000000000000000000" pitchFamily="2" charset="2"/>
              <a:buChar char="à"/>
            </a:pPr>
            <a:r>
              <a:rPr lang="en-US" altLang="zh-CN" dirty="0" smtClean="0">
                <a:solidFill>
                  <a:schemeClr val="tx1"/>
                </a:solidFill>
                <a:latin typeface="+mj-lt"/>
                <a:sym typeface="Wingdings" panose="05000000000000000000" pitchFamily="2" charset="2"/>
              </a:rPr>
              <a:t>Data Disks</a:t>
            </a:r>
            <a:endParaRPr lang="en-US" altLang="zh-CN" dirty="0">
              <a:solidFill>
                <a:schemeClr val="tx1"/>
              </a:solidFill>
              <a:sym typeface="Wingdings" panose="05000000000000000000" pitchFamily="2" charset="2"/>
            </a:endParaRPr>
          </a:p>
          <a:p>
            <a:pPr marL="571500" indent="-571500">
              <a:buClr>
                <a:srgbClr val="92D050"/>
              </a:buClr>
              <a:buFont typeface="Wingdings" panose="05000000000000000000" pitchFamily="2" charset="2"/>
              <a:buChar char="à"/>
            </a:pPr>
            <a:r>
              <a:rPr lang="en-US" dirty="0" smtClean="0">
                <a:solidFill>
                  <a:schemeClr val="tx1"/>
                </a:solidFill>
                <a:latin typeface="+mj-lt"/>
                <a:sym typeface="Wingdings" panose="05000000000000000000" pitchFamily="2" charset="2"/>
              </a:rPr>
              <a:t>Azure </a:t>
            </a:r>
            <a:r>
              <a:rPr lang="en-US" altLang="zh-CN" dirty="0" smtClean="0">
                <a:solidFill>
                  <a:schemeClr val="tx1"/>
                </a:solidFill>
                <a:latin typeface="+mj-lt"/>
                <a:sym typeface="Wingdings" panose="05000000000000000000" pitchFamily="2" charset="2"/>
              </a:rPr>
              <a:t>Files</a:t>
            </a:r>
            <a:endParaRPr lang="en-US" sz="4000" dirty="0" smtClean="0">
              <a:solidFill>
                <a:schemeClr val="bg1"/>
              </a:solidFill>
              <a:latin typeface="+mj-lt"/>
            </a:endParaRPr>
          </a:p>
        </p:txBody>
      </p:sp>
      <p:sp>
        <p:nvSpPr>
          <p:cNvPr id="5" name="Title 4"/>
          <p:cNvSpPr>
            <a:spLocks noGrp="1"/>
          </p:cNvSpPr>
          <p:nvPr>
            <p:ph type="title"/>
          </p:nvPr>
        </p:nvSpPr>
        <p:spPr>
          <a:prstGeom prst="rect">
            <a:avLst/>
          </a:prstGeom>
        </p:spPr>
        <p:txBody>
          <a:bodyPr>
            <a:normAutofit fontScale="90000"/>
          </a:bodyPr>
          <a:lstStyle/>
          <a:p>
            <a:r>
              <a:rPr lang="en-US" altLang="zh-CN" sz="6600" dirty="0" smtClean="0">
                <a:solidFill>
                  <a:schemeClr val="bg2"/>
                </a:solidFill>
              </a:rPr>
              <a:t>Data Persistence</a:t>
            </a:r>
            <a:endParaRPr lang="en-US" sz="6600" dirty="0">
              <a:solidFill>
                <a:schemeClr val="bg2"/>
              </a:solidFill>
            </a:endParaRPr>
          </a:p>
        </p:txBody>
      </p:sp>
    </p:spTree>
    <p:extLst>
      <p:ext uri="{BB962C8B-B14F-4D97-AF65-F5344CB8AC3E}">
        <p14:creationId xmlns:p14="http://schemas.microsoft.com/office/powerpoint/2010/main" val="1118051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Disks and Images</a:t>
            </a:r>
          </a:p>
        </p:txBody>
      </p:sp>
      <p:grpSp>
        <p:nvGrpSpPr>
          <p:cNvPr id="4" name="Group 3"/>
          <p:cNvGrpSpPr/>
          <p:nvPr/>
        </p:nvGrpSpPr>
        <p:grpSpPr>
          <a:xfrm>
            <a:off x="1597778" y="538637"/>
            <a:ext cx="8996445" cy="4627818"/>
            <a:chOff x="1597778" y="584357"/>
            <a:chExt cx="8996445" cy="4627818"/>
          </a:xfrm>
        </p:grpSpPr>
        <p:sp>
          <p:nvSpPr>
            <p:cNvPr id="9" name="Rectangle 8"/>
            <p:cNvSpPr/>
            <p:nvPr/>
          </p:nvSpPr>
          <p:spPr bwMode="auto">
            <a:xfrm>
              <a:off x="3761505" y="584357"/>
              <a:ext cx="6832717" cy="2138899"/>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62" tIns="60931" rIns="121862" bIns="6093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grpSp>
          <p:nvGrpSpPr>
            <p:cNvPr id="6" name="Group 5"/>
            <p:cNvGrpSpPr/>
            <p:nvPr/>
          </p:nvGrpSpPr>
          <p:grpSpPr>
            <a:xfrm>
              <a:off x="1597778" y="584357"/>
              <a:ext cx="2081170" cy="2138899"/>
              <a:chOff x="829782" y="750015"/>
              <a:chExt cx="1758428" cy="1807205"/>
            </a:xfrm>
          </p:grpSpPr>
          <p:sp>
            <p:nvSpPr>
              <p:cNvPr id="27" name="Rectangle 26"/>
              <p:cNvSpPr/>
              <p:nvPr/>
            </p:nvSpPr>
            <p:spPr bwMode="auto">
              <a:xfrm>
                <a:off x="829782" y="750015"/>
                <a:ext cx="1758428" cy="1807205"/>
              </a:xfrm>
              <a:prstGeom prst="rect">
                <a:avLst/>
              </a:prstGeom>
              <a:solidFill>
                <a:schemeClr val="accent2"/>
              </a:solidFill>
              <a:ln w="9525" cap="flat" cmpd="sng" algn="ctr">
                <a:noFill/>
                <a:prstDash val="solid"/>
                <a:headEnd type="none" w="med" len="med"/>
                <a:tailEnd type="none" w="med" len="med"/>
              </a:ln>
              <a:effectLst/>
            </p:spPr>
            <p:txBody>
              <a:bodyPr vert="horz" wrap="square" lIns="121878" tIns="121878" rIns="121878" bIns="121878" numCol="1" rtlCol="0" anchor="t" anchorCtr="0" compatLnSpc="1">
                <a:prstTxWarp prst="textNoShape">
                  <a:avLst/>
                </a:prstTxWarp>
              </a:bodyPr>
              <a:lstStyle/>
              <a:p>
                <a:pPr lvl="0">
                  <a:lnSpc>
                    <a:spcPct val="90000"/>
                  </a:lnSpc>
                  <a:buSzPct val="90000"/>
                  <a:defRPr/>
                </a:pPr>
                <a:r>
                  <a:rPr lang="en-US" sz="2800" b="1" u="sng"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OS Images</a:t>
                </a:r>
              </a:p>
              <a:p>
                <a:pPr marL="380841" indent="-380841">
                  <a:lnSpc>
                    <a:spcPct val="90000"/>
                  </a:lnSpc>
                  <a:buSzPct val="90000"/>
                  <a:buFont typeface="Arial" pitchFamily="34" charset="0"/>
                  <a:buChar char="•"/>
                  <a:defRPr/>
                </a:pPr>
                <a:endParaRPr lang="en-US" sz="1200"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endParaRPr>
              </a:p>
              <a:p>
                <a:pPr marL="380841" indent="-380841">
                  <a:lnSpc>
                    <a:spcPct val="90000"/>
                  </a:lnSpc>
                  <a:buSzPct val="90000"/>
                  <a:buFont typeface="Arial" pitchFamily="34" charset="0"/>
                  <a:buChar char="•"/>
                  <a:defRPr/>
                </a:pPr>
                <a:r>
                  <a:rPr lang="en-US" sz="2000"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Microsoft</a:t>
                </a:r>
              </a:p>
              <a:p>
                <a:pPr marL="380841" indent="-380841">
                  <a:lnSpc>
                    <a:spcPct val="90000"/>
                  </a:lnSpc>
                  <a:buSzPct val="90000"/>
                  <a:buFont typeface="Arial" pitchFamily="34" charset="0"/>
                  <a:buChar char="•"/>
                  <a:defRPr/>
                </a:pPr>
                <a:r>
                  <a:rPr lang="en-US" sz="2000"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Partner </a:t>
                </a:r>
              </a:p>
              <a:p>
                <a:pPr marL="380841" indent="-380841">
                  <a:lnSpc>
                    <a:spcPct val="90000"/>
                  </a:lnSpc>
                  <a:buSzPct val="90000"/>
                  <a:buFont typeface="Arial" pitchFamily="34" charset="0"/>
                  <a:buChar char="•"/>
                  <a:defRPr/>
                </a:pPr>
                <a:r>
                  <a:rPr lang="en-US" sz="2000"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User</a:t>
                </a:r>
              </a:p>
            </p:txBody>
          </p:sp>
          <p:sp>
            <p:nvSpPr>
              <p:cNvPr id="28" name="Freeform 79"/>
              <p:cNvSpPr>
                <a:spLocks noEditPoints="1"/>
              </p:cNvSpPr>
              <p:nvPr/>
            </p:nvSpPr>
            <p:spPr bwMode="black">
              <a:xfrm>
                <a:off x="955079" y="2086919"/>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30" name="Freeform 79"/>
              <p:cNvSpPr>
                <a:spLocks noEditPoints="1"/>
              </p:cNvSpPr>
              <p:nvPr/>
            </p:nvSpPr>
            <p:spPr bwMode="black">
              <a:xfrm>
                <a:off x="1387219" y="2086919"/>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32" name="Freeform 79"/>
              <p:cNvSpPr>
                <a:spLocks noEditPoints="1"/>
              </p:cNvSpPr>
              <p:nvPr/>
            </p:nvSpPr>
            <p:spPr bwMode="black">
              <a:xfrm>
                <a:off x="1801433" y="2094653"/>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38" name="Freeform 79"/>
              <p:cNvSpPr>
                <a:spLocks noEditPoints="1"/>
              </p:cNvSpPr>
              <p:nvPr/>
            </p:nvSpPr>
            <p:spPr bwMode="black">
              <a:xfrm>
                <a:off x="2209019" y="2086919"/>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grpSp>
        <p:grpSp>
          <p:nvGrpSpPr>
            <p:cNvPr id="7" name="Group 6"/>
            <p:cNvGrpSpPr/>
            <p:nvPr/>
          </p:nvGrpSpPr>
          <p:grpSpPr>
            <a:xfrm>
              <a:off x="1597779" y="3073276"/>
              <a:ext cx="2088743" cy="2126266"/>
              <a:chOff x="3055099" y="760689"/>
              <a:chExt cx="1764827" cy="1796531"/>
            </a:xfrm>
          </p:grpSpPr>
          <p:sp>
            <p:nvSpPr>
              <p:cNvPr id="39" name="Rectangle 38"/>
              <p:cNvSpPr/>
              <p:nvPr/>
            </p:nvSpPr>
            <p:spPr bwMode="auto">
              <a:xfrm>
                <a:off x="3055099" y="760689"/>
                <a:ext cx="1764827" cy="1796531"/>
              </a:xfrm>
              <a:prstGeom prst="rect">
                <a:avLst/>
              </a:prstGeom>
              <a:solidFill>
                <a:schemeClr val="accent2"/>
              </a:solidFill>
              <a:ln w="9525" cap="flat" cmpd="sng" algn="ctr">
                <a:noFill/>
                <a:prstDash val="solid"/>
                <a:headEnd type="none" w="med" len="med"/>
                <a:tailEnd type="none" w="med" len="med"/>
              </a:ln>
              <a:effectLst/>
            </p:spPr>
            <p:txBody>
              <a:bodyPr vert="horz" wrap="square" lIns="121878" tIns="121878" rIns="121878" bIns="121878" numCol="1" rtlCol="0" anchor="t" anchorCtr="0" compatLnSpc="1">
                <a:prstTxWarp prst="textNoShape">
                  <a:avLst/>
                </a:prstTxWarp>
              </a:bodyPr>
              <a:lstStyle/>
              <a:p>
                <a:pPr lvl="0">
                  <a:lnSpc>
                    <a:spcPct val="90000"/>
                  </a:lnSpc>
                  <a:buSzPct val="90000"/>
                  <a:defRPr/>
                </a:pPr>
                <a:r>
                  <a:rPr lang="en-US" sz="2800" b="1" u="sng"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Disks</a:t>
                </a:r>
              </a:p>
              <a:p>
                <a:pPr lvl="0">
                  <a:lnSpc>
                    <a:spcPct val="90000"/>
                  </a:lnSpc>
                  <a:buSzPct val="90000"/>
                  <a:defRPr/>
                </a:pPr>
                <a:endParaRPr lang="en-US" sz="1400" b="1" u="sng"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endParaRPr>
              </a:p>
              <a:p>
                <a:pPr marL="380841" indent="-380841">
                  <a:lnSpc>
                    <a:spcPct val="90000"/>
                  </a:lnSpc>
                  <a:buSzPct val="90000"/>
                  <a:buFont typeface="Arial" pitchFamily="34" charset="0"/>
                  <a:buChar char="•"/>
                  <a:defRPr/>
                </a:pPr>
                <a:r>
                  <a:rPr lang="en-US" sz="2000"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OS Disks </a:t>
                </a:r>
              </a:p>
              <a:p>
                <a:pPr marL="380841" indent="-380841">
                  <a:lnSpc>
                    <a:spcPct val="90000"/>
                  </a:lnSpc>
                  <a:buSzPct val="90000"/>
                  <a:buFont typeface="Arial" pitchFamily="34" charset="0"/>
                  <a:buChar char="•"/>
                  <a:defRPr/>
                </a:pPr>
                <a:r>
                  <a:rPr lang="en-US" sz="2000" b="1"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Data Disks</a:t>
                </a:r>
              </a:p>
            </p:txBody>
          </p:sp>
          <p:sp>
            <p:nvSpPr>
              <p:cNvPr id="21" name="Freeform 79"/>
              <p:cNvSpPr>
                <a:spLocks noEditPoints="1"/>
              </p:cNvSpPr>
              <p:nvPr/>
            </p:nvSpPr>
            <p:spPr bwMode="black">
              <a:xfrm>
                <a:off x="3145506" y="2079185"/>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22" name="Freeform 79"/>
              <p:cNvSpPr>
                <a:spLocks noEditPoints="1"/>
              </p:cNvSpPr>
              <p:nvPr/>
            </p:nvSpPr>
            <p:spPr bwMode="black">
              <a:xfrm>
                <a:off x="3577646" y="2079185"/>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23" name="Freeform 79"/>
              <p:cNvSpPr>
                <a:spLocks noEditPoints="1"/>
              </p:cNvSpPr>
              <p:nvPr/>
            </p:nvSpPr>
            <p:spPr bwMode="black">
              <a:xfrm>
                <a:off x="3991860" y="2086919"/>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sp>
            <p:nvSpPr>
              <p:cNvPr id="24" name="Freeform 79"/>
              <p:cNvSpPr>
                <a:spLocks noEditPoints="1"/>
              </p:cNvSpPr>
              <p:nvPr/>
            </p:nvSpPr>
            <p:spPr bwMode="black">
              <a:xfrm>
                <a:off x="4399446" y="2079185"/>
                <a:ext cx="281064" cy="379964"/>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703" tIns="54851" rIns="109703" bIns="54851" numCol="1" anchor="t" anchorCtr="0" compatLnSpc="1">
                <a:prstTxWarp prst="textNoShape">
                  <a:avLst/>
                </a:prstTxWarp>
              </a:bodyPr>
              <a:lstStyle/>
              <a:p>
                <a:endParaRPr lang="en-US" sz="2133" dirty="0"/>
              </a:p>
            </p:txBody>
          </p:sp>
        </p:grpSp>
        <p:sp>
          <p:nvSpPr>
            <p:cNvPr id="8" name="TextBox 7"/>
            <p:cNvSpPr txBox="1"/>
            <p:nvPr/>
          </p:nvSpPr>
          <p:spPr>
            <a:xfrm>
              <a:off x="3888372" y="976268"/>
              <a:ext cx="6594260" cy="1355080"/>
            </a:xfrm>
            <a:prstGeom prst="rect">
              <a:avLst/>
            </a:prstGeom>
            <a:noFill/>
          </p:spPr>
          <p:txBody>
            <a:bodyPr wrap="square" lIns="0" tIns="0" rIns="0" bIns="0" rtlCol="0">
              <a:spAutoFit/>
            </a:bodyPr>
            <a:lstStyle/>
            <a:p>
              <a:pPr>
                <a:lnSpc>
                  <a:spcPct val="90000"/>
                </a:lnSpc>
                <a:spcBef>
                  <a:spcPct val="20000"/>
                </a:spcBef>
                <a:buSzPct val="80000"/>
              </a:pPr>
              <a:r>
                <a:rPr lang="en-US" sz="2800" dirty="0">
                  <a:solidFill>
                    <a:sysClr val="windowText" lastClr="000000"/>
                  </a:solidFill>
                </a:rPr>
                <a:t>Base OS image for new Virtual Machines</a:t>
              </a:r>
            </a:p>
            <a:p>
              <a:pPr>
                <a:lnSpc>
                  <a:spcPct val="90000"/>
                </a:lnSpc>
                <a:spcBef>
                  <a:spcPct val="20000"/>
                </a:spcBef>
                <a:buSzPct val="80000"/>
              </a:pPr>
              <a:r>
                <a:rPr lang="en-US" sz="2800" dirty="0">
                  <a:solidFill>
                    <a:sysClr val="windowText" lastClr="000000"/>
                  </a:solidFill>
                </a:rPr>
                <a:t>Sys-Prepped/Generalized/Read Only </a:t>
              </a:r>
            </a:p>
            <a:p>
              <a:pPr>
                <a:lnSpc>
                  <a:spcPct val="90000"/>
                </a:lnSpc>
                <a:spcBef>
                  <a:spcPct val="20000"/>
                </a:spcBef>
                <a:buSzPct val="80000"/>
              </a:pPr>
              <a:r>
                <a:rPr lang="en-US" sz="2800" dirty="0">
                  <a:solidFill>
                    <a:sysClr val="windowText" lastClr="000000"/>
                  </a:solidFill>
                </a:rPr>
                <a:t>Created by uploading or by capture</a:t>
              </a:r>
            </a:p>
          </p:txBody>
        </p:sp>
        <p:sp>
          <p:nvSpPr>
            <p:cNvPr id="37" name="Rectangle 36"/>
            <p:cNvSpPr/>
            <p:nvPr/>
          </p:nvSpPr>
          <p:spPr bwMode="auto">
            <a:xfrm>
              <a:off x="3776792" y="3073276"/>
              <a:ext cx="6817431" cy="2138899"/>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62" tIns="60931" rIns="121862" bIns="6093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36" name="TextBox 35"/>
            <p:cNvSpPr txBox="1"/>
            <p:nvPr/>
          </p:nvSpPr>
          <p:spPr>
            <a:xfrm>
              <a:off x="3999957" y="3458871"/>
              <a:ext cx="6025631" cy="1249573"/>
            </a:xfrm>
            <a:prstGeom prst="rect">
              <a:avLst/>
            </a:prstGeom>
            <a:noFill/>
          </p:spPr>
          <p:txBody>
            <a:bodyPr wrap="square" lIns="0" tIns="0" rIns="0" bIns="0" rtlCol="0" anchor="ctr">
              <a:spAutoFit/>
            </a:bodyPr>
            <a:lstStyle/>
            <a:p>
              <a:pPr>
                <a:lnSpc>
                  <a:spcPct val="90000"/>
                </a:lnSpc>
                <a:spcBef>
                  <a:spcPct val="20000"/>
                </a:spcBef>
                <a:buSzPct val="80000"/>
              </a:pPr>
              <a:r>
                <a:rPr lang="en-US" sz="2800" dirty="0">
                  <a:solidFill>
                    <a:sysClr val="windowText" lastClr="000000"/>
                  </a:solidFill>
                </a:rPr>
                <a:t>Writable Disks for Virtual Machines</a:t>
              </a:r>
            </a:p>
            <a:p>
              <a:pPr>
                <a:lnSpc>
                  <a:spcPct val="90000"/>
                </a:lnSpc>
                <a:spcBef>
                  <a:spcPct val="20000"/>
                </a:spcBef>
                <a:buSzPct val="80000"/>
              </a:pPr>
              <a:r>
                <a:rPr lang="en-US" sz="2800" dirty="0">
                  <a:solidFill>
                    <a:sysClr val="windowText" lastClr="000000"/>
                  </a:solidFill>
                </a:rPr>
                <a:t>Created during VM creation or during upload of existing VHDs. </a:t>
              </a:r>
              <a:r>
                <a:rPr lang="en-US" sz="2800" dirty="0" smtClean="0">
                  <a:solidFill>
                    <a:sysClr val="windowText" lastClr="000000"/>
                  </a:solidFill>
                </a:rPr>
                <a:t> </a:t>
              </a:r>
              <a:endParaRPr lang="en-US" sz="2800" dirty="0">
                <a:solidFill>
                  <a:sysClr val="windowText" lastClr="000000"/>
                </a:solidFill>
              </a:endParaRPr>
            </a:p>
          </p:txBody>
        </p:sp>
      </p:grpSp>
    </p:spTree>
    <p:extLst>
      <p:ext uri="{BB962C8B-B14F-4D97-AF65-F5344CB8AC3E}">
        <p14:creationId xmlns:p14="http://schemas.microsoft.com/office/powerpoint/2010/main" val="467151320"/>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509458" y="1317541"/>
            <a:ext cx="5421625" cy="516755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62" tIns="60931" rIns="121862" bIns="6093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6" name="Rectangle 5"/>
          <p:cNvSpPr/>
          <p:nvPr/>
        </p:nvSpPr>
        <p:spPr bwMode="auto">
          <a:xfrm>
            <a:off x="6260923" y="1317541"/>
            <a:ext cx="5421625" cy="516755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62" tIns="60931" rIns="121862" bIns="60931" numCol="1" rtlCol="0" anchor="ctr" anchorCtr="0" compatLnSpc="1">
            <a:prstTxWarp prst="textNoShape">
              <a:avLst/>
            </a:prstTxWarp>
          </a:bodyPr>
          <a:lstStyle/>
          <a:p>
            <a:pPr algn="ctr" defTabSz="1218291" fontAlgn="base">
              <a:spcBef>
                <a:spcPct val="0"/>
              </a:spcBef>
              <a:spcAft>
                <a:spcPct val="0"/>
              </a:spcAft>
            </a:pPr>
            <a:endParaRPr lang="en-US" sz="2933" dirty="0">
              <a:solidFill>
                <a:schemeClr val="bg1"/>
              </a:solidFill>
            </a:endParaRPr>
          </a:p>
        </p:txBody>
      </p:sp>
      <p:sp>
        <p:nvSpPr>
          <p:cNvPr id="2" name="Title 1"/>
          <p:cNvSpPr>
            <a:spLocks noGrp="1"/>
          </p:cNvSpPr>
          <p:nvPr>
            <p:ph type="title" idx="4294967295"/>
          </p:nvPr>
        </p:nvSpPr>
        <p:spPr>
          <a:xfrm>
            <a:off x="1111250" y="342900"/>
            <a:ext cx="8855710" cy="957263"/>
          </a:xfrm>
          <a:prstGeom prst="rect">
            <a:avLst/>
          </a:prstGeom>
        </p:spPr>
        <p:txBody>
          <a:bodyPr/>
          <a:lstStyle/>
          <a:p>
            <a:r>
              <a:rPr lang="en-US" dirty="0"/>
              <a:t>Image Mobility</a:t>
            </a:r>
          </a:p>
        </p:txBody>
      </p:sp>
      <p:sp>
        <p:nvSpPr>
          <p:cNvPr id="3" name="Rectangle 2"/>
          <p:cNvSpPr/>
          <p:nvPr/>
        </p:nvSpPr>
        <p:spPr bwMode="auto">
          <a:xfrm>
            <a:off x="510020" y="1317541"/>
            <a:ext cx="5429858" cy="799890"/>
          </a:xfrm>
          <a:prstGeom prst="rect">
            <a:avLst/>
          </a:prstGeom>
          <a:noFill/>
          <a:ln w="9525" cap="flat" cmpd="sng" algn="ctr">
            <a:noFill/>
            <a:prstDash val="solid"/>
            <a:headEnd type="none" w="med" len="med"/>
            <a:tailEnd type="none" w="med" len="med"/>
          </a:ln>
          <a:effectLst/>
        </p:spPr>
        <p:txBody>
          <a:bodyPr vert="horz" wrap="square" lIns="243737" tIns="60933" rIns="121867" bIns="60933" numCol="1" rtlCol="0" anchor="ctr" anchorCtr="0" compatLnSpc="1">
            <a:prstTxWarp prst="textNoShape">
              <a:avLst/>
            </a:prstTxWarp>
          </a:bodyPr>
          <a:lstStyle/>
          <a:p>
            <a:pPr lvl="0">
              <a:lnSpc>
                <a:spcPct val="90000"/>
              </a:lnSpc>
              <a:buSzPct val="90000"/>
              <a:defRPr/>
            </a:pPr>
            <a:r>
              <a:rPr lang="en-US" sz="2933" kern="0" dirty="0">
                <a:solidFill>
                  <a:schemeClr val="bg1">
                    <a:alpha val="99000"/>
                  </a:schemeClr>
                </a:solidFill>
                <a:latin typeface="Segoe UI Light" pitchFamily="34" charset="0"/>
                <a:ea typeface="Segoe UI" pitchFamily="34" charset="0"/>
                <a:cs typeface="Segoe UI" pitchFamily="34" charset="0"/>
              </a:rPr>
              <a:t>On-Premises</a:t>
            </a:r>
          </a:p>
        </p:txBody>
      </p:sp>
      <p:sp>
        <p:nvSpPr>
          <p:cNvPr id="4" name="Rectangle 3"/>
          <p:cNvSpPr/>
          <p:nvPr/>
        </p:nvSpPr>
        <p:spPr bwMode="auto">
          <a:xfrm>
            <a:off x="6252688" y="1317541"/>
            <a:ext cx="5429858" cy="799890"/>
          </a:xfrm>
          <a:prstGeom prst="rect">
            <a:avLst/>
          </a:prstGeom>
          <a:noFill/>
          <a:ln w="9525" cap="flat" cmpd="sng" algn="ctr">
            <a:noFill/>
            <a:prstDash val="solid"/>
            <a:headEnd type="none" w="med" len="med"/>
            <a:tailEnd type="none" w="med" len="med"/>
          </a:ln>
          <a:effectLst/>
        </p:spPr>
        <p:txBody>
          <a:bodyPr vert="horz" wrap="square" lIns="243737" tIns="60933" rIns="121867" bIns="60933" numCol="1" rtlCol="0" anchor="ctr" anchorCtr="0" compatLnSpc="1">
            <a:prstTxWarp prst="textNoShape">
              <a:avLst/>
            </a:prstTxWarp>
          </a:bodyPr>
          <a:lstStyle/>
          <a:p>
            <a:pPr>
              <a:lnSpc>
                <a:spcPct val="90000"/>
              </a:lnSpc>
              <a:buSzPct val="90000"/>
            </a:pPr>
            <a:r>
              <a:rPr lang="en-US" sz="2933" kern="0" dirty="0">
                <a:solidFill>
                  <a:schemeClr val="bg1">
                    <a:alpha val="99000"/>
                  </a:schemeClr>
                </a:solidFill>
                <a:latin typeface="Segoe UI Light" pitchFamily="34" charset="0"/>
                <a:ea typeface="Segoe UI" pitchFamily="34" charset="0"/>
                <a:cs typeface="Segoe UI" pitchFamily="34" charset="0"/>
              </a:rPr>
              <a:t>Cloud</a:t>
            </a:r>
          </a:p>
        </p:txBody>
      </p:sp>
      <p:sp>
        <p:nvSpPr>
          <p:cNvPr id="8" name="Freeform 128"/>
          <p:cNvSpPr>
            <a:spLocks noChangeAspect="1"/>
          </p:cNvSpPr>
          <p:nvPr/>
        </p:nvSpPr>
        <p:spPr bwMode="black">
          <a:xfrm>
            <a:off x="6400722" y="2898497"/>
            <a:ext cx="5078677" cy="2805533"/>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67" tIns="60933" rIns="121867" bIns="60933" numCol="1" anchor="t" anchorCtr="0" compatLnSpc="1">
            <a:prstTxWarp prst="textNoShape">
              <a:avLst/>
            </a:prstTxWarp>
          </a:bodyPr>
          <a:lstStyle/>
          <a:p>
            <a:endParaRPr lang="en-US" sz="3199" dirty="0"/>
          </a:p>
        </p:txBody>
      </p:sp>
      <p:sp>
        <p:nvSpPr>
          <p:cNvPr id="26" name="Right Arrow 25"/>
          <p:cNvSpPr/>
          <p:nvPr/>
        </p:nvSpPr>
        <p:spPr bwMode="auto">
          <a:xfrm>
            <a:off x="8010520" y="4078053"/>
            <a:ext cx="1234260" cy="572238"/>
          </a:xfrm>
          <a:prstGeom prst="rightArrow">
            <a:avLst/>
          </a:prstGeom>
          <a:solidFill>
            <a:schemeClr val="tx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8" tIns="45705" rIns="91408" bIns="45705"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7" name="U-Turn Arrow 6"/>
          <p:cNvSpPr/>
          <p:nvPr/>
        </p:nvSpPr>
        <p:spPr bwMode="auto">
          <a:xfrm>
            <a:off x="4775544" y="2931117"/>
            <a:ext cx="2640912" cy="694907"/>
          </a:xfrm>
          <a:prstGeom prst="uturnArrow">
            <a:avLst>
              <a:gd name="adj1" fmla="val 25000"/>
              <a:gd name="adj2" fmla="val 25000"/>
              <a:gd name="adj3" fmla="val 25000"/>
              <a:gd name="adj4" fmla="val 43750"/>
              <a:gd name="adj5" fmla="val 97879"/>
            </a:avLst>
          </a:prstGeom>
          <a:solidFill>
            <a:schemeClr val="tx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8" tIns="45705" rIns="91408" bIns="45705"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sp>
        <p:nvSpPr>
          <p:cNvPr id="29" name="U-Turn Arrow 28"/>
          <p:cNvSpPr/>
          <p:nvPr/>
        </p:nvSpPr>
        <p:spPr bwMode="auto">
          <a:xfrm rot="10800000">
            <a:off x="4775544" y="4876024"/>
            <a:ext cx="2640912" cy="694907"/>
          </a:xfrm>
          <a:prstGeom prst="uturnArrow">
            <a:avLst/>
          </a:prstGeom>
          <a:solidFill>
            <a:schemeClr val="tx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8" tIns="45705" rIns="91408" bIns="45705"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grpSp>
        <p:nvGrpSpPr>
          <p:cNvPr id="17" name="Group 16"/>
          <p:cNvGrpSpPr/>
          <p:nvPr/>
        </p:nvGrpSpPr>
        <p:grpSpPr>
          <a:xfrm>
            <a:off x="4369251" y="3657287"/>
            <a:ext cx="1117310" cy="1340771"/>
            <a:chOff x="4369251" y="3657287"/>
            <a:chExt cx="1117310" cy="1340771"/>
          </a:xfrm>
        </p:grpSpPr>
        <p:sp>
          <p:nvSpPr>
            <p:cNvPr id="31" name="Folded Corner 30"/>
            <p:cNvSpPr/>
            <p:nvPr/>
          </p:nvSpPr>
          <p:spPr bwMode="auto">
            <a:xfrm flipV="1">
              <a:off x="4369251" y="3657287"/>
              <a:ext cx="1117310" cy="1340771"/>
            </a:xfrm>
            <a:prstGeom prst="foldedCorner">
              <a:avLst>
                <a:gd name="adj" fmla="val 32319"/>
              </a:avLst>
            </a:prstGeom>
            <a:noFill/>
            <a:ln w="190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32" name="TextBox 31"/>
            <p:cNvSpPr txBox="1"/>
            <p:nvPr/>
          </p:nvSpPr>
          <p:spPr>
            <a:xfrm>
              <a:off x="4369251" y="4151114"/>
              <a:ext cx="1117310" cy="35311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1400" dirty="0">
                  <a:solidFill>
                    <a:schemeClr val="bg1">
                      <a:alpha val="99000"/>
                    </a:schemeClr>
                  </a:solidFill>
                  <a:latin typeface="+mn-lt"/>
                </a:rPr>
                <a:t>MyApp.vhd</a:t>
              </a:r>
              <a:endParaRPr lang="en-US" sz="1600" dirty="0">
                <a:solidFill>
                  <a:schemeClr val="bg1">
                    <a:alpha val="99000"/>
                  </a:schemeClr>
                </a:solidFill>
                <a:latin typeface="+mn-lt"/>
              </a:endParaRPr>
            </a:p>
          </p:txBody>
        </p:sp>
      </p:grpSp>
      <p:sp>
        <p:nvSpPr>
          <p:cNvPr id="33" name="Left-Right Arrow 32"/>
          <p:cNvSpPr/>
          <p:nvPr/>
        </p:nvSpPr>
        <p:spPr bwMode="auto">
          <a:xfrm>
            <a:off x="2947220" y="4065932"/>
            <a:ext cx="1234260" cy="572238"/>
          </a:xfrm>
          <a:prstGeom prst="leftRightArrow">
            <a:avLst/>
          </a:prstGeom>
          <a:solidFill>
            <a:schemeClr val="tx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8" tIns="45705" rIns="91408" bIns="45705"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pic>
        <p:nvPicPr>
          <p:cNvPr id="10" name="Picture 9"/>
          <p:cNvPicPr>
            <a:picLocks noChangeAspect="1"/>
          </p:cNvPicPr>
          <p:nvPr/>
        </p:nvPicPr>
        <p:blipFill>
          <a:blip r:embed="rId3">
            <a:lum bright="-40000" contrast="-40000"/>
          </a:blip>
          <a:stretch>
            <a:fillRect/>
          </a:stretch>
        </p:blipFill>
        <p:spPr>
          <a:xfrm>
            <a:off x="6668736" y="3626023"/>
            <a:ext cx="1293750" cy="1575000"/>
          </a:xfrm>
          <a:prstGeom prst="rect">
            <a:avLst/>
          </a:prstGeom>
        </p:spPr>
      </p:pic>
      <p:pic>
        <p:nvPicPr>
          <p:cNvPr id="19" name="Picture 18"/>
          <p:cNvPicPr>
            <a:picLocks noChangeAspect="1"/>
          </p:cNvPicPr>
          <p:nvPr/>
        </p:nvPicPr>
        <p:blipFill>
          <a:blip r:embed="rId4">
            <a:lum bright="-40000" contrast="-40000"/>
          </a:blip>
          <a:stretch>
            <a:fillRect/>
          </a:stretch>
        </p:blipFill>
        <p:spPr>
          <a:xfrm>
            <a:off x="9340850" y="3907981"/>
            <a:ext cx="1123499" cy="1026646"/>
          </a:xfrm>
          <a:prstGeom prst="rect">
            <a:avLst/>
          </a:prstGeom>
        </p:spPr>
      </p:pic>
      <p:grpSp>
        <p:nvGrpSpPr>
          <p:cNvPr id="11" name="Group 4"/>
          <p:cNvGrpSpPr>
            <a:grpSpLocks noChangeAspect="1"/>
          </p:cNvGrpSpPr>
          <p:nvPr/>
        </p:nvGrpSpPr>
        <p:grpSpPr bwMode="auto">
          <a:xfrm>
            <a:off x="1555750" y="3908425"/>
            <a:ext cx="1122363" cy="1025525"/>
            <a:chOff x="980" y="2462"/>
            <a:chExt cx="707" cy="646"/>
          </a:xfrm>
        </p:grpSpPr>
        <p:sp>
          <p:nvSpPr>
            <p:cNvPr id="12" name="AutoShape 3"/>
            <p:cNvSpPr>
              <a:spLocks noChangeAspect="1" noChangeArrowheads="1" noTextEdit="1"/>
            </p:cNvSpPr>
            <p:nvPr/>
          </p:nvSpPr>
          <p:spPr bwMode="auto">
            <a:xfrm>
              <a:off x="980" y="2462"/>
              <a:ext cx="707" cy="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5"/>
            <p:cNvSpPr>
              <a:spLocks/>
            </p:cNvSpPr>
            <p:nvPr/>
          </p:nvSpPr>
          <p:spPr bwMode="auto">
            <a:xfrm>
              <a:off x="1100" y="2967"/>
              <a:ext cx="463" cy="137"/>
            </a:xfrm>
            <a:custGeom>
              <a:avLst/>
              <a:gdLst>
                <a:gd name="T0" fmla="*/ 79 w 112"/>
                <a:gd name="T1" fmla="*/ 0 h 33"/>
                <a:gd name="T2" fmla="*/ 75 w 112"/>
                <a:gd name="T3" fmla="*/ 0 h 33"/>
                <a:gd name="T4" fmla="*/ 35 w 112"/>
                <a:gd name="T5" fmla="*/ 0 h 33"/>
                <a:gd name="T6" fmla="*/ 33 w 112"/>
                <a:gd name="T7" fmla="*/ 0 h 33"/>
                <a:gd name="T8" fmla="*/ 0 w 112"/>
                <a:gd name="T9" fmla="*/ 24 h 33"/>
                <a:gd name="T10" fmla="*/ 0 w 112"/>
                <a:gd name="T11" fmla="*/ 33 h 33"/>
                <a:gd name="T12" fmla="*/ 40 w 112"/>
                <a:gd name="T13" fmla="*/ 33 h 33"/>
                <a:gd name="T14" fmla="*/ 70 w 112"/>
                <a:gd name="T15" fmla="*/ 33 h 33"/>
                <a:gd name="T16" fmla="*/ 112 w 112"/>
                <a:gd name="T17" fmla="*/ 33 h 33"/>
                <a:gd name="T18" fmla="*/ 112 w 112"/>
                <a:gd name="T19" fmla="*/ 24 h 33"/>
                <a:gd name="T20" fmla="*/ 79 w 112"/>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33">
                  <a:moveTo>
                    <a:pt x="79" y="0"/>
                  </a:moveTo>
                  <a:cubicBezTo>
                    <a:pt x="75" y="0"/>
                    <a:pt x="75" y="0"/>
                    <a:pt x="75" y="0"/>
                  </a:cubicBezTo>
                  <a:cubicBezTo>
                    <a:pt x="35" y="0"/>
                    <a:pt x="35" y="0"/>
                    <a:pt x="35" y="0"/>
                  </a:cubicBezTo>
                  <a:cubicBezTo>
                    <a:pt x="33" y="0"/>
                    <a:pt x="33" y="0"/>
                    <a:pt x="33" y="0"/>
                  </a:cubicBezTo>
                  <a:cubicBezTo>
                    <a:pt x="38" y="22"/>
                    <a:pt x="33" y="24"/>
                    <a:pt x="0" y="24"/>
                  </a:cubicBezTo>
                  <a:cubicBezTo>
                    <a:pt x="0" y="33"/>
                    <a:pt x="0" y="33"/>
                    <a:pt x="0" y="33"/>
                  </a:cubicBezTo>
                  <a:cubicBezTo>
                    <a:pt x="40" y="33"/>
                    <a:pt x="40" y="33"/>
                    <a:pt x="40" y="33"/>
                  </a:cubicBezTo>
                  <a:cubicBezTo>
                    <a:pt x="70" y="33"/>
                    <a:pt x="70" y="33"/>
                    <a:pt x="70" y="33"/>
                  </a:cubicBezTo>
                  <a:cubicBezTo>
                    <a:pt x="112" y="33"/>
                    <a:pt x="112" y="33"/>
                    <a:pt x="112" y="33"/>
                  </a:cubicBezTo>
                  <a:cubicBezTo>
                    <a:pt x="112" y="24"/>
                    <a:pt x="112" y="24"/>
                    <a:pt x="112" y="24"/>
                  </a:cubicBezTo>
                  <a:cubicBezTo>
                    <a:pt x="75" y="24"/>
                    <a:pt x="74" y="22"/>
                    <a:pt x="7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6"/>
            <p:cNvSpPr>
              <a:spLocks noEditPoints="1"/>
            </p:cNvSpPr>
            <p:nvPr/>
          </p:nvSpPr>
          <p:spPr bwMode="auto">
            <a:xfrm>
              <a:off x="1216" y="2669"/>
              <a:ext cx="248" cy="199"/>
            </a:xfrm>
            <a:custGeom>
              <a:avLst/>
              <a:gdLst>
                <a:gd name="T0" fmla="*/ 0 w 248"/>
                <a:gd name="T1" fmla="*/ 133 h 199"/>
                <a:gd name="T2" fmla="*/ 115 w 248"/>
                <a:gd name="T3" fmla="*/ 199 h 199"/>
                <a:gd name="T4" fmla="*/ 115 w 248"/>
                <a:gd name="T5" fmla="*/ 66 h 199"/>
                <a:gd name="T6" fmla="*/ 0 w 248"/>
                <a:gd name="T7" fmla="*/ 0 h 199"/>
                <a:gd name="T8" fmla="*/ 0 w 248"/>
                <a:gd name="T9" fmla="*/ 133 h 199"/>
                <a:gd name="T10" fmla="*/ 136 w 248"/>
                <a:gd name="T11" fmla="*/ 66 h 199"/>
                <a:gd name="T12" fmla="*/ 136 w 248"/>
                <a:gd name="T13" fmla="*/ 199 h 199"/>
                <a:gd name="T14" fmla="*/ 248 w 248"/>
                <a:gd name="T15" fmla="*/ 133 h 199"/>
                <a:gd name="T16" fmla="*/ 248 w 248"/>
                <a:gd name="T17" fmla="*/ 4 h 199"/>
                <a:gd name="T18" fmla="*/ 136 w 248"/>
                <a:gd name="T19" fmla="*/ 66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199">
                  <a:moveTo>
                    <a:pt x="0" y="133"/>
                  </a:moveTo>
                  <a:lnTo>
                    <a:pt x="115" y="199"/>
                  </a:lnTo>
                  <a:lnTo>
                    <a:pt x="115" y="66"/>
                  </a:lnTo>
                  <a:lnTo>
                    <a:pt x="0" y="0"/>
                  </a:lnTo>
                  <a:lnTo>
                    <a:pt x="0" y="133"/>
                  </a:lnTo>
                  <a:close/>
                  <a:moveTo>
                    <a:pt x="136" y="66"/>
                  </a:moveTo>
                  <a:lnTo>
                    <a:pt x="136" y="199"/>
                  </a:lnTo>
                  <a:lnTo>
                    <a:pt x="248" y="133"/>
                  </a:lnTo>
                  <a:lnTo>
                    <a:pt x="248" y="4"/>
                  </a:lnTo>
                  <a:lnTo>
                    <a:pt x="136" y="6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p:nvSpPr>
          <p:spPr bwMode="auto">
            <a:xfrm>
              <a:off x="1228" y="2586"/>
              <a:ext cx="227" cy="133"/>
            </a:xfrm>
            <a:custGeom>
              <a:avLst/>
              <a:gdLst>
                <a:gd name="T0" fmla="*/ 112 w 227"/>
                <a:gd name="T1" fmla="*/ 0 h 133"/>
                <a:gd name="T2" fmla="*/ 0 w 227"/>
                <a:gd name="T3" fmla="*/ 66 h 133"/>
                <a:gd name="T4" fmla="*/ 116 w 227"/>
                <a:gd name="T5" fmla="*/ 133 h 133"/>
                <a:gd name="T6" fmla="*/ 227 w 227"/>
                <a:gd name="T7" fmla="*/ 66 h 133"/>
                <a:gd name="T8" fmla="*/ 112 w 227"/>
                <a:gd name="T9" fmla="*/ 0 h 133"/>
              </a:gdLst>
              <a:ahLst/>
              <a:cxnLst>
                <a:cxn ang="0">
                  <a:pos x="T0" y="T1"/>
                </a:cxn>
                <a:cxn ang="0">
                  <a:pos x="T2" y="T3"/>
                </a:cxn>
                <a:cxn ang="0">
                  <a:pos x="T4" y="T5"/>
                </a:cxn>
                <a:cxn ang="0">
                  <a:pos x="T6" y="T7"/>
                </a:cxn>
                <a:cxn ang="0">
                  <a:pos x="T8" y="T9"/>
                </a:cxn>
              </a:cxnLst>
              <a:rect l="0" t="0" r="r" b="b"/>
              <a:pathLst>
                <a:path w="227" h="133">
                  <a:moveTo>
                    <a:pt x="112" y="0"/>
                  </a:moveTo>
                  <a:lnTo>
                    <a:pt x="0" y="66"/>
                  </a:lnTo>
                  <a:lnTo>
                    <a:pt x="116" y="133"/>
                  </a:lnTo>
                  <a:lnTo>
                    <a:pt x="227" y="66"/>
                  </a:lnTo>
                  <a:lnTo>
                    <a:pt x="11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
            <p:cNvSpPr>
              <a:spLocks noEditPoints="1"/>
            </p:cNvSpPr>
            <p:nvPr/>
          </p:nvSpPr>
          <p:spPr bwMode="auto">
            <a:xfrm>
              <a:off x="980" y="2466"/>
              <a:ext cx="703" cy="505"/>
            </a:xfrm>
            <a:custGeom>
              <a:avLst/>
              <a:gdLst>
                <a:gd name="T0" fmla="*/ 160 w 170"/>
                <a:gd name="T1" fmla="*/ 10 h 122"/>
                <a:gd name="T2" fmla="*/ 160 w 170"/>
                <a:gd name="T3" fmla="*/ 111 h 122"/>
                <a:gd name="T4" fmla="*/ 11 w 170"/>
                <a:gd name="T5" fmla="*/ 111 h 122"/>
                <a:gd name="T6" fmla="*/ 11 w 170"/>
                <a:gd name="T7" fmla="*/ 10 h 122"/>
                <a:gd name="T8" fmla="*/ 160 w 170"/>
                <a:gd name="T9" fmla="*/ 10 h 122"/>
                <a:gd name="T10" fmla="*/ 161 w 170"/>
                <a:gd name="T11" fmla="*/ 0 h 122"/>
                <a:gd name="T12" fmla="*/ 9 w 170"/>
                <a:gd name="T13" fmla="*/ 0 h 122"/>
                <a:gd name="T14" fmla="*/ 0 w 170"/>
                <a:gd name="T15" fmla="*/ 9 h 122"/>
                <a:gd name="T16" fmla="*/ 0 w 170"/>
                <a:gd name="T17" fmla="*/ 113 h 122"/>
                <a:gd name="T18" fmla="*/ 9 w 170"/>
                <a:gd name="T19" fmla="*/ 122 h 122"/>
                <a:gd name="T20" fmla="*/ 161 w 170"/>
                <a:gd name="T21" fmla="*/ 122 h 122"/>
                <a:gd name="T22" fmla="*/ 170 w 170"/>
                <a:gd name="T23" fmla="*/ 113 h 122"/>
                <a:gd name="T24" fmla="*/ 170 w 170"/>
                <a:gd name="T25" fmla="*/ 9 h 122"/>
                <a:gd name="T26" fmla="*/ 161 w 170"/>
                <a:gd name="T27"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 h="122">
                  <a:moveTo>
                    <a:pt x="160" y="10"/>
                  </a:moveTo>
                  <a:cubicBezTo>
                    <a:pt x="160" y="111"/>
                    <a:pt x="160" y="111"/>
                    <a:pt x="160" y="111"/>
                  </a:cubicBezTo>
                  <a:cubicBezTo>
                    <a:pt x="11" y="111"/>
                    <a:pt x="11" y="111"/>
                    <a:pt x="11" y="111"/>
                  </a:cubicBezTo>
                  <a:cubicBezTo>
                    <a:pt x="11" y="10"/>
                    <a:pt x="11" y="10"/>
                    <a:pt x="11" y="10"/>
                  </a:cubicBezTo>
                  <a:cubicBezTo>
                    <a:pt x="160" y="10"/>
                    <a:pt x="160" y="10"/>
                    <a:pt x="160" y="10"/>
                  </a:cubicBezTo>
                  <a:moveTo>
                    <a:pt x="161" y="0"/>
                  </a:moveTo>
                  <a:cubicBezTo>
                    <a:pt x="9" y="0"/>
                    <a:pt x="9" y="0"/>
                    <a:pt x="9" y="0"/>
                  </a:cubicBezTo>
                  <a:cubicBezTo>
                    <a:pt x="4" y="0"/>
                    <a:pt x="0" y="4"/>
                    <a:pt x="0" y="9"/>
                  </a:cubicBezTo>
                  <a:cubicBezTo>
                    <a:pt x="0" y="113"/>
                    <a:pt x="0" y="113"/>
                    <a:pt x="0" y="113"/>
                  </a:cubicBezTo>
                  <a:cubicBezTo>
                    <a:pt x="0" y="118"/>
                    <a:pt x="4" y="122"/>
                    <a:pt x="9" y="122"/>
                  </a:cubicBezTo>
                  <a:cubicBezTo>
                    <a:pt x="161" y="122"/>
                    <a:pt x="161" y="122"/>
                    <a:pt x="161" y="122"/>
                  </a:cubicBezTo>
                  <a:cubicBezTo>
                    <a:pt x="166" y="122"/>
                    <a:pt x="170" y="118"/>
                    <a:pt x="170" y="113"/>
                  </a:cubicBezTo>
                  <a:cubicBezTo>
                    <a:pt x="170" y="9"/>
                    <a:pt x="170" y="9"/>
                    <a:pt x="170" y="9"/>
                  </a:cubicBezTo>
                  <a:cubicBezTo>
                    <a:pt x="170" y="4"/>
                    <a:pt x="166" y="0"/>
                    <a:pt x="16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438963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9" grpId="0" animBg="1"/>
    </p:bld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11250" y="342900"/>
            <a:ext cx="11080750" cy="957263"/>
          </a:xfrm>
          <a:prstGeom prst="rect">
            <a:avLst/>
          </a:prstGeom>
        </p:spPr>
        <p:txBody>
          <a:bodyPr/>
          <a:lstStyle/>
          <a:p>
            <a:r>
              <a:rPr lang="en-US" dirty="0"/>
              <a:t>VM disk layout</a:t>
            </a:r>
          </a:p>
        </p:txBody>
      </p:sp>
      <p:pic>
        <p:nvPicPr>
          <p:cNvPr id="3584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113337"/>
            <a:ext cx="9511410" cy="3494764"/>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3" name="Straight Arrow Connector 12"/>
          <p:cNvCxnSpPr>
            <a:stCxn id="7" idx="2"/>
          </p:cNvCxnSpPr>
          <p:nvPr/>
        </p:nvCxnSpPr>
        <p:spPr>
          <a:xfrm>
            <a:off x="3273767" y="2986305"/>
            <a:ext cx="452413" cy="1311375"/>
          </a:xfrm>
          <a:prstGeom prst="straightConnector1">
            <a:avLst/>
          </a:prstGeom>
          <a:ln w="57150">
            <a:solidFill>
              <a:srgbClr val="FFC000"/>
            </a:solidFill>
            <a:tailEnd type="arrow"/>
          </a:ln>
        </p:spPr>
        <p:style>
          <a:lnRef idx="3">
            <a:schemeClr val="accent2"/>
          </a:lnRef>
          <a:fillRef idx="0">
            <a:schemeClr val="accent2"/>
          </a:fillRef>
          <a:effectRef idx="2">
            <a:schemeClr val="accent2"/>
          </a:effectRef>
          <a:fontRef idx="minor">
            <a:schemeClr val="tx1"/>
          </a:fontRef>
        </p:style>
      </p:cxnSp>
      <p:sp>
        <p:nvSpPr>
          <p:cNvPr id="9" name="Rectangle 8"/>
          <p:cNvSpPr/>
          <p:nvPr/>
        </p:nvSpPr>
        <p:spPr bwMode="auto">
          <a:xfrm>
            <a:off x="4457399" y="1321482"/>
            <a:ext cx="3375427" cy="1649896"/>
          </a:xfrm>
          <a:prstGeom prst="rect">
            <a:avLst/>
          </a:prstGeom>
          <a:solidFill>
            <a:schemeClr val="accent1"/>
          </a:soli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defTabSz="913870"/>
            <a:r>
              <a:rPr lang="en-US" sz="2199" b="1" u="sng" dirty="0">
                <a:solidFill>
                  <a:srgbClr val="FFFFFF">
                    <a:alpha val="98824"/>
                  </a:srgbClr>
                </a:solidFill>
                <a:latin typeface="Segoe UI" pitchFamily="34" charset="0"/>
                <a:ea typeface="Segoe UI" pitchFamily="34" charset="0"/>
                <a:cs typeface="Segoe UI" pitchFamily="34" charset="0"/>
              </a:rPr>
              <a:t>Temporary Storage Disk</a:t>
            </a:r>
          </a:p>
          <a:p>
            <a:pPr marL="342814" indent="-342814" defTabSz="913870">
              <a:buFont typeface="Arial" pitchFamily="34" charset="0"/>
              <a:buChar char="•"/>
            </a:pPr>
            <a:r>
              <a:rPr lang="en-US" sz="2199" dirty="0">
                <a:solidFill>
                  <a:srgbClr val="FFFFFF">
                    <a:alpha val="98824"/>
                  </a:srgbClr>
                </a:solidFill>
                <a:latin typeface="Segoe UI" pitchFamily="34" charset="0"/>
                <a:ea typeface="Segoe UI" pitchFamily="34" charset="0"/>
                <a:cs typeface="Segoe UI" pitchFamily="34" charset="0"/>
              </a:rPr>
              <a:t>Local (Not Persistent)</a:t>
            </a:r>
          </a:p>
          <a:p>
            <a:pPr marL="342814" indent="-342814" defTabSz="913870">
              <a:buFont typeface="Arial" pitchFamily="34" charset="0"/>
              <a:buChar char="•"/>
            </a:pPr>
            <a:r>
              <a:rPr lang="en-US" sz="2199" dirty="0">
                <a:solidFill>
                  <a:srgbClr val="FFFFFF">
                    <a:alpha val="98824"/>
                  </a:srgbClr>
                </a:solidFill>
                <a:latin typeface="Segoe UI" pitchFamily="34" charset="0"/>
                <a:ea typeface="Segoe UI" pitchFamily="34" charset="0"/>
                <a:cs typeface="Segoe UI" pitchFamily="34" charset="0"/>
              </a:rPr>
              <a:t>SATA</a:t>
            </a:r>
          </a:p>
          <a:p>
            <a:pPr marL="342814" indent="-342814" defTabSz="913870">
              <a:buFont typeface="Arial" pitchFamily="34" charset="0"/>
              <a:buChar char="•"/>
            </a:pPr>
            <a:r>
              <a:rPr lang="en-US" sz="2199" b="1" dirty="0">
                <a:solidFill>
                  <a:srgbClr val="FFFFFF">
                    <a:alpha val="98824"/>
                  </a:srgbClr>
                </a:solidFill>
                <a:latin typeface="Segoe UI" pitchFamily="34" charset="0"/>
                <a:ea typeface="Segoe UI" pitchFamily="34" charset="0"/>
                <a:cs typeface="Segoe UI" pitchFamily="34" charset="0"/>
              </a:rPr>
              <a:t>Drive D:</a:t>
            </a:r>
          </a:p>
        </p:txBody>
      </p:sp>
      <p:cxnSp>
        <p:nvCxnSpPr>
          <p:cNvPr id="10" name="Straight Arrow Connector 9"/>
          <p:cNvCxnSpPr>
            <a:stCxn id="9" idx="2"/>
          </p:cNvCxnSpPr>
          <p:nvPr/>
        </p:nvCxnSpPr>
        <p:spPr>
          <a:xfrm flipH="1">
            <a:off x="5280660" y="2971378"/>
            <a:ext cx="864453" cy="1326302"/>
          </a:xfrm>
          <a:prstGeom prst="straightConnector1">
            <a:avLst/>
          </a:prstGeom>
          <a:ln w="57150">
            <a:solidFill>
              <a:srgbClr val="FFC000"/>
            </a:solidFill>
            <a:tailEnd type="arrow"/>
          </a:ln>
        </p:spPr>
        <p:style>
          <a:lnRef idx="3">
            <a:schemeClr val="accent2"/>
          </a:lnRef>
          <a:fillRef idx="0">
            <a:schemeClr val="accent2"/>
          </a:fillRef>
          <a:effectRef idx="2">
            <a:schemeClr val="accent2"/>
          </a:effectRef>
          <a:fontRef idx="minor">
            <a:schemeClr val="tx1"/>
          </a:fontRef>
        </p:style>
      </p:cxnSp>
      <p:sp>
        <p:nvSpPr>
          <p:cNvPr id="11" name="Rectangle 10"/>
          <p:cNvSpPr/>
          <p:nvPr/>
        </p:nvSpPr>
        <p:spPr bwMode="auto">
          <a:xfrm>
            <a:off x="8060272" y="1336408"/>
            <a:ext cx="3809008" cy="1634970"/>
          </a:xfrm>
          <a:prstGeom prst="rect">
            <a:avLst/>
          </a:prstGeom>
          <a:solidFill>
            <a:schemeClr val="accent2"/>
          </a:soli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defTabSz="913870"/>
            <a:r>
              <a:rPr lang="en-US" sz="2199" b="1" u="sng" dirty="0">
                <a:solidFill>
                  <a:srgbClr val="FFFFFF">
                    <a:alpha val="98824"/>
                  </a:srgbClr>
                </a:solidFill>
                <a:latin typeface="Segoe UI" pitchFamily="34" charset="0"/>
                <a:ea typeface="Segoe UI" pitchFamily="34" charset="0"/>
                <a:cs typeface="Segoe UI" pitchFamily="34" charset="0"/>
              </a:rPr>
              <a:t>Data Disk(s)</a:t>
            </a:r>
          </a:p>
          <a:p>
            <a:pPr marL="342814" indent="-342814" defTabSz="913870">
              <a:buFont typeface="Arial" pitchFamily="34" charset="0"/>
              <a:buChar char="•"/>
            </a:pPr>
            <a:r>
              <a:rPr lang="en-US" sz="2199" dirty="0">
                <a:solidFill>
                  <a:srgbClr val="FFFFFF">
                    <a:alpha val="98824"/>
                  </a:srgbClr>
                </a:solidFill>
                <a:latin typeface="Segoe UI" pitchFamily="34" charset="0"/>
                <a:ea typeface="Segoe UI" pitchFamily="34" charset="0"/>
                <a:cs typeface="Segoe UI" pitchFamily="34" charset="0"/>
              </a:rPr>
              <a:t>Persistent</a:t>
            </a:r>
          </a:p>
          <a:p>
            <a:pPr marL="342814" indent="-342814" defTabSz="913870">
              <a:buFont typeface="Arial" pitchFamily="34" charset="0"/>
              <a:buChar char="•"/>
            </a:pPr>
            <a:r>
              <a:rPr lang="en-US" sz="2199" dirty="0">
                <a:solidFill>
                  <a:srgbClr val="FFFFFF">
                    <a:alpha val="98824"/>
                  </a:srgbClr>
                </a:solidFill>
                <a:latin typeface="Segoe UI" pitchFamily="34" charset="0"/>
                <a:ea typeface="Segoe UI" pitchFamily="34" charset="0"/>
                <a:cs typeface="Segoe UI" pitchFamily="34" charset="0"/>
              </a:rPr>
              <a:t>SCSI</a:t>
            </a:r>
          </a:p>
          <a:p>
            <a:pPr marL="342814" indent="-342814" defTabSz="913870">
              <a:buFont typeface="Arial" pitchFamily="34" charset="0"/>
              <a:buChar char="•"/>
            </a:pPr>
            <a:r>
              <a:rPr lang="en-US" sz="2199" b="1" dirty="0">
                <a:solidFill>
                  <a:srgbClr val="FFFFFF">
                    <a:alpha val="98824"/>
                  </a:srgbClr>
                </a:solidFill>
                <a:latin typeface="Segoe UI" pitchFamily="34" charset="0"/>
                <a:ea typeface="Segoe UI" pitchFamily="34" charset="0"/>
                <a:cs typeface="Segoe UI" pitchFamily="34" charset="0"/>
              </a:rPr>
              <a:t>Customer Defined Letter</a:t>
            </a:r>
          </a:p>
        </p:txBody>
      </p:sp>
      <p:cxnSp>
        <p:nvCxnSpPr>
          <p:cNvPr id="12" name="Straight Arrow Connector 11"/>
          <p:cNvCxnSpPr>
            <a:stCxn id="11" idx="2"/>
          </p:cNvCxnSpPr>
          <p:nvPr/>
        </p:nvCxnSpPr>
        <p:spPr>
          <a:xfrm flipH="1">
            <a:off x="7406640" y="2971378"/>
            <a:ext cx="2558136" cy="1497752"/>
          </a:xfrm>
          <a:prstGeom prst="straightConnector1">
            <a:avLst/>
          </a:prstGeom>
          <a:ln w="57150">
            <a:solidFill>
              <a:srgbClr val="FFC000"/>
            </a:solidFill>
            <a:tailEnd type="arrow"/>
          </a:ln>
        </p:spPr>
        <p:style>
          <a:lnRef idx="3">
            <a:schemeClr val="accent2"/>
          </a:lnRef>
          <a:fillRef idx="0">
            <a:schemeClr val="accent2"/>
          </a:fillRef>
          <a:effectRef idx="2">
            <a:schemeClr val="accent2"/>
          </a:effectRef>
          <a:fontRef idx="minor">
            <a:schemeClr val="tx1"/>
          </a:fontRef>
        </p:style>
      </p:cxnSp>
      <p:sp>
        <p:nvSpPr>
          <p:cNvPr id="7" name="Rectangle 6"/>
          <p:cNvSpPr/>
          <p:nvPr/>
        </p:nvSpPr>
        <p:spPr bwMode="auto">
          <a:xfrm>
            <a:off x="2365310" y="1336408"/>
            <a:ext cx="1816914" cy="1649897"/>
          </a:xfrm>
          <a:prstGeom prst="rect">
            <a:avLst/>
          </a:prstGeom>
          <a:solidFill>
            <a:schemeClr val="tx2"/>
          </a:soli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defTabSz="913870"/>
            <a:r>
              <a:rPr lang="en-US" sz="2199" b="1" u="sng" dirty="0">
                <a:solidFill>
                  <a:srgbClr val="FFFFFF">
                    <a:alpha val="98824"/>
                  </a:srgbClr>
                </a:solidFill>
                <a:latin typeface="Segoe UI" pitchFamily="34" charset="0"/>
                <a:ea typeface="Segoe UI" pitchFamily="34" charset="0"/>
                <a:cs typeface="Segoe UI" pitchFamily="34" charset="0"/>
              </a:rPr>
              <a:t>OS Disk</a:t>
            </a:r>
          </a:p>
          <a:p>
            <a:pPr marL="342814" indent="-342814" defTabSz="913870">
              <a:buFont typeface="Arial" pitchFamily="34" charset="0"/>
              <a:buChar char="•"/>
            </a:pPr>
            <a:r>
              <a:rPr lang="en-US" sz="2199" dirty="0">
                <a:solidFill>
                  <a:srgbClr val="FFFFFF">
                    <a:alpha val="98824"/>
                  </a:srgbClr>
                </a:solidFill>
                <a:latin typeface="Segoe UI" pitchFamily="34" charset="0"/>
                <a:ea typeface="Segoe UI" pitchFamily="34" charset="0"/>
                <a:cs typeface="Segoe UI" pitchFamily="34" charset="0"/>
              </a:rPr>
              <a:t>Persistent</a:t>
            </a:r>
          </a:p>
          <a:p>
            <a:pPr marL="342814" indent="-342814" defTabSz="913870">
              <a:buFont typeface="Arial" pitchFamily="34" charset="0"/>
              <a:buChar char="•"/>
            </a:pPr>
            <a:r>
              <a:rPr lang="en-US" sz="2199" dirty="0">
                <a:solidFill>
                  <a:srgbClr val="FFFFFF">
                    <a:alpha val="98824"/>
                  </a:srgbClr>
                </a:solidFill>
                <a:latin typeface="Segoe UI" pitchFamily="34" charset="0"/>
                <a:ea typeface="Segoe UI" pitchFamily="34" charset="0"/>
                <a:cs typeface="Segoe UI" pitchFamily="34" charset="0"/>
              </a:rPr>
              <a:t>SATA</a:t>
            </a:r>
          </a:p>
          <a:p>
            <a:pPr marL="342814" indent="-342814" defTabSz="913870">
              <a:buFont typeface="Arial" pitchFamily="34" charset="0"/>
              <a:buChar char="•"/>
            </a:pPr>
            <a:r>
              <a:rPr lang="en-US" sz="2199" b="1" dirty="0">
                <a:solidFill>
                  <a:srgbClr val="FFFFFF">
                    <a:alpha val="98824"/>
                  </a:srgbClr>
                </a:solidFill>
                <a:latin typeface="Segoe UI" pitchFamily="34" charset="0"/>
                <a:ea typeface="Segoe UI" pitchFamily="34" charset="0"/>
                <a:cs typeface="Segoe UI" pitchFamily="34" charset="0"/>
              </a:rPr>
              <a:t>Drive C:</a:t>
            </a:r>
          </a:p>
        </p:txBody>
      </p:sp>
    </p:spTree>
    <p:custDataLst>
      <p:tags r:id="rId1"/>
    </p:custDataLst>
    <p:extLst>
      <p:ext uri="{BB962C8B-B14F-4D97-AF65-F5344CB8AC3E}">
        <p14:creationId xmlns:p14="http://schemas.microsoft.com/office/powerpoint/2010/main" val="2713614987"/>
      </p:ext>
    </p:extLst>
  </p:cSld>
  <p:clrMapOvr>
    <a:masterClrMapping/>
  </p:clrMapOvr>
  <p:transition advTm="1667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5844"/>
                                        </p:tgtEl>
                                        <p:attrNameLst>
                                          <p:attrName>style.visibility</p:attrName>
                                        </p:attrNameLst>
                                      </p:cBhvr>
                                      <p:to>
                                        <p:strVal val="visible"/>
                                      </p:to>
                                    </p:set>
                                    <p:anim calcmode="lin" valueType="num">
                                      <p:cBhvr additive="base">
                                        <p:cTn id="7" dur="500" fill="hold"/>
                                        <p:tgtEl>
                                          <p:spTgt spid="35844"/>
                                        </p:tgtEl>
                                        <p:attrNameLst>
                                          <p:attrName>ppt_x</p:attrName>
                                        </p:attrNameLst>
                                      </p:cBhvr>
                                      <p:tavLst>
                                        <p:tav tm="0">
                                          <p:val>
                                            <p:strVal val="0-#ppt_w/2"/>
                                          </p:val>
                                        </p:tav>
                                        <p:tav tm="100000">
                                          <p:val>
                                            <p:strVal val="#ppt_x"/>
                                          </p:val>
                                        </p:tav>
                                      </p:tavLst>
                                    </p:anim>
                                    <p:anim calcmode="lin" valueType="num">
                                      <p:cBhvr additive="base">
                                        <p:cTn id="8" dur="500" fill="hold"/>
                                        <p:tgtEl>
                                          <p:spTgt spid="3584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par>
                          <p:cTn id="14" fill="hold">
                            <p:stCondLst>
                              <p:cond delay="500"/>
                            </p:stCondLst>
                            <p:childTnLst>
                              <p:par>
                                <p:cTn id="15" presetID="22" presetClass="entr" presetSubtype="1"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up)">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par>
                          <p:cTn id="23" fill="hold">
                            <p:stCondLst>
                              <p:cond delay="500"/>
                            </p:stCondLst>
                            <p:childTnLst>
                              <p:par>
                                <p:cTn id="24" presetID="22" presetClass="entr" presetSubtype="1"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up)">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par>
                          <p:cTn id="32" fill="hold">
                            <p:stCondLst>
                              <p:cond delay="500"/>
                            </p:stCondLst>
                            <p:childTnLst>
                              <p:par>
                                <p:cTn id="33" presetID="22" presetClass="entr" presetSubtype="1"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up)">
                                      <p:cBhvr>
                                        <p:cTn id="3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1111250" y="342900"/>
            <a:ext cx="11080750" cy="957263"/>
          </a:xfrm>
          <a:prstGeom prst="rect">
            <a:avLst/>
          </a:prstGeom>
        </p:spPr>
        <p:txBody>
          <a:bodyPr/>
          <a:lstStyle/>
          <a:p>
            <a:r>
              <a:rPr lang="en-US" dirty="0"/>
              <a:t>Persistent Disks and Highly Durable</a:t>
            </a:r>
          </a:p>
        </p:txBody>
      </p:sp>
      <p:sp>
        <p:nvSpPr>
          <p:cNvPr id="5" name="Rectangle 4"/>
          <p:cNvSpPr/>
          <p:nvPr/>
        </p:nvSpPr>
        <p:spPr bwMode="auto">
          <a:xfrm>
            <a:off x="7028713" y="3217739"/>
            <a:ext cx="4653834" cy="3240858"/>
          </a:xfrm>
          <a:prstGeom prst="rect">
            <a:avLst/>
          </a:prstGeom>
          <a:solidFill>
            <a:schemeClr val="accent3"/>
          </a:solidFill>
          <a:ln w="9525" cap="flat" cmpd="sng" algn="ctr">
            <a:noFill/>
            <a:prstDash val="solid"/>
            <a:headEnd type="none" w="med" len="med"/>
            <a:tailEnd type="none" w="med" len="med"/>
          </a:ln>
          <a:effectLst/>
        </p:spPr>
        <p:txBody>
          <a:bodyPr vert="horz" wrap="square" lIns="121851" tIns="121851" rIns="121851" bIns="121851" numCol="1" rtlCol="0" anchor="b" anchorCtr="0" compatLnSpc="1">
            <a:prstTxWarp prst="textNoShape">
              <a:avLst/>
            </a:prstTxWarp>
          </a:bodyPr>
          <a:lstStyle/>
          <a:p>
            <a:pPr>
              <a:lnSpc>
                <a:spcPct val="90000"/>
              </a:lnSpc>
              <a:buSzPct val="90000"/>
              <a:defRPr/>
            </a:pPr>
            <a:r>
              <a:rPr lang="en-US" sz="2933" kern="0" dirty="0" smtClean="0">
                <a:gradFill>
                  <a:gsLst>
                    <a:gs pos="85000">
                      <a:srgbClr val="FFFFFF"/>
                    </a:gs>
                    <a:gs pos="0">
                      <a:srgbClr val="FFFFFF"/>
                    </a:gs>
                  </a:gsLst>
                  <a:lin ang="5400000" scaled="0"/>
                </a:gradFill>
                <a:latin typeface="Segoe UI Light" pitchFamily="34" charset="0"/>
                <a:ea typeface="Segoe UI" pitchFamily="34" charset="0"/>
                <a:cs typeface="Segoe UI" pitchFamily="34" charset="0"/>
              </a:rPr>
              <a:t>Microsoft Azure </a:t>
            </a:r>
            <a: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Storage</a:t>
            </a:r>
          </a:p>
        </p:txBody>
      </p:sp>
      <p:sp>
        <p:nvSpPr>
          <p:cNvPr id="6" name="Rectangle 5"/>
          <p:cNvSpPr/>
          <p:nvPr/>
        </p:nvSpPr>
        <p:spPr bwMode="auto">
          <a:xfrm>
            <a:off x="509458" y="1278340"/>
            <a:ext cx="3752921" cy="2442016"/>
          </a:xfrm>
          <a:prstGeom prst="rect">
            <a:avLst/>
          </a:prstGeom>
          <a:solidFill>
            <a:schemeClr val="accent2"/>
          </a:solidFill>
          <a:ln w="9525" cap="flat" cmpd="sng" algn="ctr">
            <a:noFill/>
            <a:prstDash val="solid"/>
            <a:headEnd type="none" w="med" len="med"/>
            <a:tailEnd type="none" w="med" len="med"/>
          </a:ln>
          <a:effectLst/>
        </p:spPr>
        <p:txBody>
          <a:bodyPr vert="horz" wrap="square" lIns="121851" tIns="121851" rIns="121851" bIns="121851" numCol="1" rtlCol="0" anchor="b" anchorCtr="0" compatLnSpc="1">
            <a:prstTxWarp prst="textNoShape">
              <a:avLst/>
            </a:prstTxWarp>
          </a:bodyPr>
          <a:lstStyle/>
          <a:p>
            <a:pPr>
              <a:lnSpc>
                <a:spcPct val="90000"/>
              </a:lnSpc>
              <a:buSzPct val="90000"/>
              <a:defRPr/>
            </a:pPr>
            <a:r>
              <a:rPr lang="en-US" sz="2666" kern="0" dirty="0" smtClean="0">
                <a:gradFill>
                  <a:gsLst>
                    <a:gs pos="85000">
                      <a:srgbClr val="FFFFFF"/>
                    </a:gs>
                    <a:gs pos="0">
                      <a:srgbClr val="FFFFFF"/>
                    </a:gs>
                  </a:gsLst>
                  <a:lin ang="5400000" scaled="0"/>
                </a:gradFill>
                <a:latin typeface="Segoe UI Light" pitchFamily="34" charset="0"/>
                <a:ea typeface="Segoe UI" pitchFamily="34" charset="0"/>
                <a:cs typeface="Segoe UI" pitchFamily="34" charset="0"/>
              </a:rPr>
              <a:t>Microsoft Azure </a:t>
            </a:r>
            <a:r>
              <a:rPr lang="en-US" sz="2666"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Storage </a:t>
            </a:r>
            <a:r>
              <a:rPr lang="en-US" sz="3199"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(Disaster Recovery)</a:t>
            </a:r>
          </a:p>
        </p:txBody>
      </p:sp>
      <p:sp>
        <p:nvSpPr>
          <p:cNvPr id="10" name="Freeform 79"/>
          <p:cNvSpPr>
            <a:spLocks noEditPoints="1"/>
          </p:cNvSpPr>
          <p:nvPr/>
        </p:nvSpPr>
        <p:spPr bwMode="black">
          <a:xfrm>
            <a:off x="9015544" y="3646487"/>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2" name="Freeform 79"/>
          <p:cNvSpPr>
            <a:spLocks noEditPoints="1"/>
          </p:cNvSpPr>
          <p:nvPr/>
        </p:nvSpPr>
        <p:spPr bwMode="black">
          <a:xfrm>
            <a:off x="10061311" y="3646487"/>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3" name="Freeform 79"/>
          <p:cNvSpPr>
            <a:spLocks noEditPoints="1"/>
          </p:cNvSpPr>
          <p:nvPr/>
        </p:nvSpPr>
        <p:spPr bwMode="black">
          <a:xfrm>
            <a:off x="10061311" y="4888336"/>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6" name="Freeform 79"/>
          <p:cNvSpPr>
            <a:spLocks noEditPoints="1"/>
          </p:cNvSpPr>
          <p:nvPr/>
        </p:nvSpPr>
        <p:spPr bwMode="black">
          <a:xfrm>
            <a:off x="1622552" y="1494500"/>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7" name="Freeform 79"/>
          <p:cNvSpPr>
            <a:spLocks noEditPoints="1"/>
          </p:cNvSpPr>
          <p:nvPr/>
        </p:nvSpPr>
        <p:spPr bwMode="black">
          <a:xfrm>
            <a:off x="1622552" y="2178546"/>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9" name="Freeform 79"/>
          <p:cNvSpPr>
            <a:spLocks noEditPoints="1"/>
          </p:cNvSpPr>
          <p:nvPr/>
        </p:nvSpPr>
        <p:spPr bwMode="black">
          <a:xfrm>
            <a:off x="2198589" y="2178546"/>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cxnSp>
        <p:nvCxnSpPr>
          <p:cNvPr id="26" name="Straight Connector 25"/>
          <p:cNvCxnSpPr/>
          <p:nvPr/>
        </p:nvCxnSpPr>
        <p:spPr>
          <a:xfrm>
            <a:off x="8309863" y="4565998"/>
            <a:ext cx="1045766" cy="322347"/>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8309861" y="4565990"/>
            <a:ext cx="0" cy="314633"/>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3145381" y="2467475"/>
            <a:ext cx="4824397" cy="1995721"/>
          </a:xfrm>
          <a:prstGeom prst="line">
            <a:avLst/>
          </a:prstGeom>
          <a:ln w="381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H="1">
            <a:off x="2573245" y="1747752"/>
            <a:ext cx="201384" cy="1"/>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2961954" y="2000987"/>
            <a:ext cx="0" cy="177556"/>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33" idx="3"/>
          </p:cNvCxnSpPr>
          <p:nvPr/>
        </p:nvCxnSpPr>
        <p:spPr>
          <a:xfrm flipV="1">
            <a:off x="2326780" y="4531637"/>
            <a:ext cx="5643004" cy="609543"/>
          </a:xfrm>
          <a:prstGeom prst="line">
            <a:avLst/>
          </a:prstGeom>
          <a:ln w="38100"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Freeform 79"/>
          <p:cNvSpPr>
            <a:spLocks noEditPoints="1"/>
          </p:cNvSpPr>
          <p:nvPr/>
        </p:nvSpPr>
        <p:spPr bwMode="black">
          <a:xfrm>
            <a:off x="2774627" y="2178546"/>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8" name="Freeform 79"/>
          <p:cNvSpPr>
            <a:spLocks noEditPoints="1"/>
          </p:cNvSpPr>
          <p:nvPr/>
        </p:nvSpPr>
        <p:spPr bwMode="black">
          <a:xfrm>
            <a:off x="2198589" y="1494500"/>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20" name="Freeform 79"/>
          <p:cNvSpPr>
            <a:spLocks noEditPoints="1"/>
          </p:cNvSpPr>
          <p:nvPr/>
        </p:nvSpPr>
        <p:spPr bwMode="black">
          <a:xfrm>
            <a:off x="2774627" y="1494500"/>
            <a:ext cx="374654" cy="506487"/>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8" name="Freeform 79"/>
          <p:cNvSpPr>
            <a:spLocks noEditPoints="1"/>
          </p:cNvSpPr>
          <p:nvPr/>
        </p:nvSpPr>
        <p:spPr bwMode="black">
          <a:xfrm>
            <a:off x="7969779" y="3646487"/>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9" name="Freeform 79"/>
          <p:cNvSpPr>
            <a:spLocks noEditPoints="1"/>
          </p:cNvSpPr>
          <p:nvPr/>
        </p:nvSpPr>
        <p:spPr bwMode="black">
          <a:xfrm>
            <a:off x="7969779" y="4888336"/>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11" name="Freeform 79"/>
          <p:cNvSpPr>
            <a:spLocks noEditPoints="1"/>
          </p:cNvSpPr>
          <p:nvPr/>
        </p:nvSpPr>
        <p:spPr bwMode="black">
          <a:xfrm>
            <a:off x="9015544" y="4888336"/>
            <a:ext cx="680167" cy="919500"/>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109683" tIns="54838" rIns="109683" bIns="54838" numCol="1" anchor="t" anchorCtr="0" compatLnSpc="1">
            <a:prstTxWarp prst="textNoShape">
              <a:avLst/>
            </a:prstTxWarp>
          </a:bodyPr>
          <a:lstStyle/>
          <a:p>
            <a:endParaRPr lang="en-US" sz="2133" dirty="0">
              <a:solidFill>
                <a:srgbClr val="292929"/>
              </a:solidFill>
            </a:endParaRPr>
          </a:p>
        </p:txBody>
      </p:sp>
      <p:sp>
        <p:nvSpPr>
          <p:cNvPr id="33" name="Rectangle 32"/>
          <p:cNvSpPr/>
          <p:nvPr/>
        </p:nvSpPr>
        <p:spPr bwMode="auto">
          <a:xfrm>
            <a:off x="509457" y="3833928"/>
            <a:ext cx="1817323" cy="2614503"/>
          </a:xfrm>
          <a:prstGeom prst="rect">
            <a:avLst/>
          </a:prstGeom>
          <a:solidFill>
            <a:schemeClr val="accent2"/>
          </a:solidFill>
          <a:ln w="9525" cap="flat" cmpd="sng" algn="ctr">
            <a:noFill/>
            <a:prstDash val="solid"/>
            <a:headEnd type="none" w="med" len="med"/>
            <a:tailEnd type="none" w="med" len="med"/>
          </a:ln>
          <a:effectLst/>
        </p:spPr>
        <p:txBody>
          <a:bodyPr vert="horz" wrap="square" lIns="91428" tIns="91428" rIns="91428" bIns="91428" numCol="1" rtlCol="0" anchor="b" anchorCtr="0" compatLnSpc="1">
            <a:prstTxWarp prst="textNoShape">
              <a:avLst/>
            </a:prstTxWarp>
          </a:bodyPr>
          <a:lstStyle/>
          <a:p>
            <a:pPr>
              <a:lnSpc>
                <a:spcPct val="90000"/>
              </a:lnSpc>
              <a:buSzPct val="90000"/>
            </a:pPr>
            <a:r>
              <a:rPr lang="en-US" altLang="zh-CN" sz="2666" kern="0" dirty="0" smtClean="0">
                <a:gradFill>
                  <a:gsLst>
                    <a:gs pos="85000">
                      <a:srgbClr val="FFFFFF"/>
                    </a:gs>
                    <a:gs pos="0">
                      <a:srgbClr val="FFFFFF"/>
                    </a:gs>
                  </a:gsLst>
                  <a:lin ang="5400000" scaled="0"/>
                </a:gradFill>
                <a:latin typeface="Segoe UI Light" pitchFamily="34" charset="0"/>
                <a:ea typeface="Segoe UI" pitchFamily="34" charset="0"/>
                <a:cs typeface="Segoe UI" pitchFamily="34" charset="0"/>
              </a:rPr>
              <a:t>Virtual</a:t>
            </a:r>
          </a:p>
          <a:p>
            <a:pPr>
              <a:lnSpc>
                <a:spcPct val="90000"/>
              </a:lnSpc>
              <a:buSzPct val="90000"/>
            </a:pPr>
            <a:r>
              <a:rPr lang="en-US" sz="2666" kern="0" dirty="0" smtClean="0">
                <a:gradFill>
                  <a:gsLst>
                    <a:gs pos="85000">
                      <a:srgbClr val="FFFFFF"/>
                    </a:gs>
                    <a:gs pos="0">
                      <a:srgbClr val="FFFFFF"/>
                    </a:gs>
                  </a:gsLst>
                  <a:lin ang="5400000" scaled="0"/>
                </a:gradFill>
                <a:latin typeface="Segoe UI Light" pitchFamily="34" charset="0"/>
                <a:ea typeface="Segoe UI" pitchFamily="34" charset="0"/>
                <a:cs typeface="Segoe UI" pitchFamily="34" charset="0"/>
              </a:rPr>
              <a:t>Machine</a:t>
            </a:r>
            <a:endParaRPr lang="en-US" sz="2666"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endParaRPr>
          </a:p>
        </p:txBody>
      </p:sp>
      <p:sp>
        <p:nvSpPr>
          <p:cNvPr id="35" name="Freeform 128"/>
          <p:cNvSpPr>
            <a:spLocks noChangeAspect="1"/>
          </p:cNvSpPr>
          <p:nvPr/>
        </p:nvSpPr>
        <p:spPr bwMode="black">
          <a:xfrm>
            <a:off x="659389" y="4412557"/>
            <a:ext cx="1509166" cy="833684"/>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88" tIns="60944" rIns="121888" bIns="60944" numCol="1" anchor="t" anchorCtr="0" compatLnSpc="1">
            <a:prstTxWarp prst="textNoShape">
              <a:avLst/>
            </a:prstTxWarp>
          </a:bodyPr>
          <a:lstStyle/>
          <a:p>
            <a:endParaRPr lang="en-US" sz="3199" dirty="0">
              <a:solidFill>
                <a:srgbClr val="292929"/>
              </a:solidFill>
            </a:endParaRPr>
          </a:p>
        </p:txBody>
      </p:sp>
      <p:pic>
        <p:nvPicPr>
          <p:cNvPr id="37"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63515" r="73175"/>
          <a:stretch/>
        </p:blipFill>
        <p:spPr bwMode="auto">
          <a:xfrm>
            <a:off x="1278575" y="4653174"/>
            <a:ext cx="270794" cy="447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8" name="Group 37"/>
          <p:cNvGrpSpPr/>
          <p:nvPr/>
        </p:nvGrpSpPr>
        <p:grpSpPr>
          <a:xfrm>
            <a:off x="2445056" y="3833928"/>
            <a:ext cx="1817323" cy="2614503"/>
            <a:chOff x="2443468" y="3658616"/>
            <a:chExt cx="1817322" cy="2615184"/>
          </a:xfrm>
        </p:grpSpPr>
        <p:sp>
          <p:nvSpPr>
            <p:cNvPr id="40" name="Rectangle 39"/>
            <p:cNvSpPr/>
            <p:nvPr/>
          </p:nvSpPr>
          <p:spPr bwMode="auto">
            <a:xfrm>
              <a:off x="2443468" y="3658616"/>
              <a:ext cx="1817322" cy="2615184"/>
            </a:xfrm>
            <a:prstGeom prst="rect">
              <a:avLst/>
            </a:prstGeom>
            <a:solidFill>
              <a:schemeClr val="accent2"/>
            </a:solidFill>
            <a:ln w="9525" cap="flat" cmpd="sng" algn="ctr">
              <a:noFill/>
              <a:prstDash val="solid"/>
              <a:headEnd type="none" w="med" len="med"/>
              <a:tailEnd type="none" w="med" len="med"/>
            </a:ln>
            <a:effectLst/>
          </p:spPr>
          <p:txBody>
            <a:bodyPr vert="horz" wrap="square" lIns="121888" tIns="121888" rIns="121888" bIns="121888" numCol="1" rtlCol="0" anchor="b" anchorCtr="0" compatLnSpc="1">
              <a:prstTxWarp prst="textNoShape">
                <a:avLst/>
              </a:prstTxWarp>
            </a:bodyPr>
            <a:lstStyle/>
            <a:p>
              <a:pPr>
                <a:lnSpc>
                  <a:spcPct val="90000"/>
                </a:lnSpc>
                <a:buSzPct val="90000"/>
              </a:pPr>
              <a:r>
                <a:rPr lang="en-US" sz="2666"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Virtual Machine</a:t>
              </a:r>
            </a:p>
          </p:txBody>
        </p:sp>
        <p:sp>
          <p:nvSpPr>
            <p:cNvPr id="41" name="Freeform 128"/>
            <p:cNvSpPr>
              <a:spLocks noChangeAspect="1"/>
            </p:cNvSpPr>
            <p:nvPr/>
          </p:nvSpPr>
          <p:spPr bwMode="black">
            <a:xfrm>
              <a:off x="2633167" y="4199680"/>
              <a:ext cx="1509165" cy="833901"/>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88" tIns="60944" rIns="121888" bIns="60944" numCol="1" anchor="t" anchorCtr="0" compatLnSpc="1">
              <a:prstTxWarp prst="textNoShape">
                <a:avLst/>
              </a:prstTxWarp>
            </a:bodyPr>
            <a:lstStyle/>
            <a:p>
              <a:endParaRPr lang="en-US" sz="3199" dirty="0">
                <a:solidFill>
                  <a:srgbClr val="292929"/>
                </a:solidFill>
              </a:endParaRPr>
            </a:p>
          </p:txBody>
        </p:sp>
        <p:pic>
          <p:nvPicPr>
            <p:cNvPr id="42"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63515" r="73175"/>
            <a:stretch/>
          </p:blipFill>
          <p:spPr bwMode="auto">
            <a:xfrm>
              <a:off x="3252353" y="4440360"/>
              <a:ext cx="270794" cy="447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3" name="Multiply 42"/>
          <p:cNvSpPr/>
          <p:nvPr/>
        </p:nvSpPr>
        <p:spPr bwMode="auto">
          <a:xfrm>
            <a:off x="446573" y="3885691"/>
            <a:ext cx="1982392" cy="1982392"/>
          </a:xfrm>
          <a:prstGeom prst="mathMultiply">
            <a:avLst/>
          </a:prstGeom>
          <a:solidFill>
            <a:schemeClr val="bg1"/>
          </a:solidFill>
          <a:ln w="28575">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46" tIns="60923" rIns="121846" bIns="60923" numCol="1" rtlCol="0" anchor="ctr" anchorCtr="0" compatLnSpc="1">
            <a:prstTxWarp prst="textNoShape">
              <a:avLst/>
            </a:prstTxWarp>
          </a:bodyPr>
          <a:lstStyle/>
          <a:p>
            <a:pPr algn="ctr" defTabSz="1218139" fontAlgn="base">
              <a:spcBef>
                <a:spcPct val="0"/>
              </a:spcBef>
              <a:spcAft>
                <a:spcPct val="0"/>
              </a:spcAft>
            </a:pPr>
            <a:endParaRPr lang="en-US" sz="2933" dirty="0">
              <a:gradFill>
                <a:gsLst>
                  <a:gs pos="0">
                    <a:srgbClr val="FFFFFF"/>
                  </a:gs>
                  <a:gs pos="100000">
                    <a:srgbClr val="FFFFFF"/>
                  </a:gs>
                </a:gsLst>
                <a:lin ang="5400000" scaled="0"/>
              </a:gradFill>
            </a:endParaRPr>
          </a:p>
        </p:txBody>
      </p:sp>
      <p:cxnSp>
        <p:nvCxnSpPr>
          <p:cNvPr id="44" name="Straight Connector 43"/>
          <p:cNvCxnSpPr>
            <a:stCxn id="40" idx="3"/>
            <a:endCxn id="8" idx="10"/>
          </p:cNvCxnSpPr>
          <p:nvPr/>
        </p:nvCxnSpPr>
        <p:spPr>
          <a:xfrm flipV="1">
            <a:off x="4262379" y="4525055"/>
            <a:ext cx="3780681" cy="616125"/>
          </a:xfrm>
          <a:prstGeom prst="line">
            <a:avLst/>
          </a:prstGeom>
          <a:ln w="38100" cap="rnd">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53151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10" presetClass="entr" presetSubtype="0" fill="hold" grpId="1"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par>
                          <p:cTn id="30" fill="hold">
                            <p:stCondLst>
                              <p:cond delay="1000"/>
                            </p:stCondLst>
                            <p:childTnLst>
                              <p:par>
                                <p:cTn id="31" presetID="19" presetClass="emph" presetSubtype="0" fill="remove" grpId="1" nodeType="afterEffect">
                                  <p:stCondLst>
                                    <p:cond delay="0"/>
                                  </p:stCondLst>
                                  <p:childTnLst>
                                    <p:animClr clrSpc="rgb" dir="cw">
                                      <p:cBhvr override="childStyle">
                                        <p:cTn id="32" dur="2000" fill="hold"/>
                                        <p:tgtEl>
                                          <p:spTgt spid="8"/>
                                        </p:tgtEl>
                                        <p:attrNameLst>
                                          <p:attrName>style.color</p:attrName>
                                        </p:attrNameLst>
                                      </p:cBhvr>
                                      <p:to>
                                        <a:schemeClr val="accent1"/>
                                      </p:to>
                                    </p:animClr>
                                    <p:animClr clrSpc="rgb" dir="cw">
                                      <p:cBhvr>
                                        <p:cTn id="33" dur="2000" fill="hold"/>
                                        <p:tgtEl>
                                          <p:spTgt spid="8"/>
                                        </p:tgtEl>
                                        <p:attrNameLst>
                                          <p:attrName>fillcolor</p:attrName>
                                        </p:attrNameLst>
                                      </p:cBhvr>
                                      <p:to>
                                        <a:schemeClr val="accent1"/>
                                      </p:to>
                                    </p:animClr>
                                    <p:set>
                                      <p:cBhvr>
                                        <p:cTn id="34" dur="2000" fill="hold"/>
                                        <p:tgtEl>
                                          <p:spTgt spid="8"/>
                                        </p:tgtEl>
                                        <p:attrNameLst>
                                          <p:attrName>fill.type</p:attrName>
                                        </p:attrNameLst>
                                      </p:cBhvr>
                                      <p:to>
                                        <p:strVal val="solid"/>
                                      </p:to>
                                    </p:set>
                                    <p:set>
                                      <p:cBhvr>
                                        <p:cTn id="35" dur="2000" fill="hold"/>
                                        <p:tgtEl>
                                          <p:spTgt spid="8"/>
                                        </p:tgtEl>
                                        <p:attrNameLst>
                                          <p:attrName>fill.on</p:attrName>
                                        </p:attrNameLst>
                                      </p:cBhvr>
                                      <p:to>
                                        <p:strVal val="true"/>
                                      </p:to>
                                    </p:set>
                                  </p:childTnLst>
                                </p:cTn>
                              </p:par>
                            </p:childTnLst>
                          </p:cTn>
                        </p:par>
                        <p:par>
                          <p:cTn id="36" fill="hold">
                            <p:stCondLst>
                              <p:cond delay="3000"/>
                            </p:stCondLst>
                            <p:childTnLst>
                              <p:par>
                                <p:cTn id="37" presetID="22" presetClass="entr" presetSubtype="1" fill="hold" nodeType="after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wipe(up)">
                                      <p:cBhvr>
                                        <p:cTn id="39" dur="500"/>
                                        <p:tgtEl>
                                          <p:spTgt spid="31"/>
                                        </p:tgtEl>
                                      </p:cBhvr>
                                    </p:animEffect>
                                  </p:childTnLst>
                                </p:cTn>
                              </p:par>
                              <p:par>
                                <p:cTn id="40" presetID="22" presetClass="entr" presetSubtype="1" fill="hold"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wipe(up)">
                                      <p:cBhvr>
                                        <p:cTn id="42" dur="500"/>
                                        <p:tgtEl>
                                          <p:spTgt spid="26"/>
                                        </p:tgtEl>
                                      </p:cBhvr>
                                    </p:animEffect>
                                  </p:childTnLst>
                                </p:cTn>
                              </p:par>
                            </p:childTnLst>
                          </p:cTn>
                        </p:par>
                        <p:par>
                          <p:cTn id="43" fill="hold">
                            <p:stCondLst>
                              <p:cond delay="3500"/>
                            </p:stCondLst>
                            <p:childTnLst>
                              <p:par>
                                <p:cTn id="44" presetID="19" presetClass="emph" presetSubtype="0" fill="remove" grpId="0" nodeType="afterEffect">
                                  <p:stCondLst>
                                    <p:cond delay="0"/>
                                  </p:stCondLst>
                                  <p:childTnLst>
                                    <p:animClr clrSpc="rgb" dir="cw">
                                      <p:cBhvr override="childStyle">
                                        <p:cTn id="45" dur="2000" fill="hold"/>
                                        <p:tgtEl>
                                          <p:spTgt spid="9"/>
                                        </p:tgtEl>
                                        <p:attrNameLst>
                                          <p:attrName>style.color</p:attrName>
                                        </p:attrNameLst>
                                      </p:cBhvr>
                                      <p:to>
                                        <a:schemeClr val="accent1"/>
                                      </p:to>
                                    </p:animClr>
                                    <p:animClr clrSpc="rgb" dir="cw">
                                      <p:cBhvr>
                                        <p:cTn id="46" dur="2000" fill="hold"/>
                                        <p:tgtEl>
                                          <p:spTgt spid="9"/>
                                        </p:tgtEl>
                                        <p:attrNameLst>
                                          <p:attrName>fillcolor</p:attrName>
                                        </p:attrNameLst>
                                      </p:cBhvr>
                                      <p:to>
                                        <a:schemeClr val="accent1"/>
                                      </p:to>
                                    </p:animClr>
                                    <p:set>
                                      <p:cBhvr>
                                        <p:cTn id="47" dur="2000" fill="hold"/>
                                        <p:tgtEl>
                                          <p:spTgt spid="9"/>
                                        </p:tgtEl>
                                        <p:attrNameLst>
                                          <p:attrName>fill.type</p:attrName>
                                        </p:attrNameLst>
                                      </p:cBhvr>
                                      <p:to>
                                        <p:strVal val="solid"/>
                                      </p:to>
                                    </p:set>
                                    <p:set>
                                      <p:cBhvr>
                                        <p:cTn id="48" dur="2000" fill="hold"/>
                                        <p:tgtEl>
                                          <p:spTgt spid="9"/>
                                        </p:tgtEl>
                                        <p:attrNameLst>
                                          <p:attrName>fill.on</p:attrName>
                                        </p:attrNameLst>
                                      </p:cBhvr>
                                      <p:to>
                                        <p:strVal val="true"/>
                                      </p:to>
                                    </p:set>
                                  </p:childTnLst>
                                </p:cTn>
                              </p:par>
                              <p:par>
                                <p:cTn id="49" presetID="19" presetClass="emph" presetSubtype="0" fill="remove" grpId="0" nodeType="withEffect">
                                  <p:stCondLst>
                                    <p:cond delay="0"/>
                                  </p:stCondLst>
                                  <p:childTnLst>
                                    <p:animClr clrSpc="rgb" dir="cw">
                                      <p:cBhvr override="childStyle">
                                        <p:cTn id="50" dur="2000" fill="hold"/>
                                        <p:tgtEl>
                                          <p:spTgt spid="11"/>
                                        </p:tgtEl>
                                        <p:attrNameLst>
                                          <p:attrName>style.color</p:attrName>
                                        </p:attrNameLst>
                                      </p:cBhvr>
                                      <p:to>
                                        <a:schemeClr val="accent1"/>
                                      </p:to>
                                    </p:animClr>
                                    <p:animClr clrSpc="rgb" dir="cw">
                                      <p:cBhvr>
                                        <p:cTn id="51" dur="2000" fill="hold"/>
                                        <p:tgtEl>
                                          <p:spTgt spid="11"/>
                                        </p:tgtEl>
                                        <p:attrNameLst>
                                          <p:attrName>fillcolor</p:attrName>
                                        </p:attrNameLst>
                                      </p:cBhvr>
                                      <p:to>
                                        <a:schemeClr val="accent1"/>
                                      </p:to>
                                    </p:animClr>
                                    <p:set>
                                      <p:cBhvr>
                                        <p:cTn id="52" dur="2000" fill="hold"/>
                                        <p:tgtEl>
                                          <p:spTgt spid="11"/>
                                        </p:tgtEl>
                                        <p:attrNameLst>
                                          <p:attrName>fill.type</p:attrName>
                                        </p:attrNameLst>
                                      </p:cBhvr>
                                      <p:to>
                                        <p:strVal val="solid"/>
                                      </p:to>
                                    </p:set>
                                    <p:set>
                                      <p:cBhvr>
                                        <p:cTn id="53" dur="2000" fill="hold"/>
                                        <p:tgtEl>
                                          <p:spTgt spid="11"/>
                                        </p:tgtEl>
                                        <p:attrNameLst>
                                          <p:attrName>fill.on</p:attrName>
                                        </p:attrNameLst>
                                      </p:cBhvr>
                                      <p:to>
                                        <p:strVal val="true"/>
                                      </p:to>
                                    </p:set>
                                  </p:childTnLst>
                                </p:cTn>
                              </p:par>
                            </p:childTnLst>
                          </p:cTn>
                        </p:par>
                      </p:childTnLst>
                    </p:cTn>
                  </p:par>
                  <p:par>
                    <p:cTn id="54" fill="hold">
                      <p:stCondLst>
                        <p:cond delay="indefinite"/>
                      </p:stCondLst>
                      <p:childTnLst>
                        <p:par>
                          <p:cTn id="55" fill="hold">
                            <p:stCondLst>
                              <p:cond delay="0"/>
                            </p:stCondLst>
                            <p:childTnLst>
                              <p:par>
                                <p:cTn id="56" presetID="22" presetClass="entr" presetSubtype="2" fill="hold" nodeType="clickEffect">
                                  <p:stCondLst>
                                    <p:cond delay="0"/>
                                  </p:stCondLst>
                                  <p:childTnLst>
                                    <p:set>
                                      <p:cBhvr>
                                        <p:cTn id="57" dur="1" fill="hold">
                                          <p:stCondLst>
                                            <p:cond delay="0"/>
                                          </p:stCondLst>
                                        </p:cTn>
                                        <p:tgtEl>
                                          <p:spTgt spid="34"/>
                                        </p:tgtEl>
                                        <p:attrNameLst>
                                          <p:attrName>style.visibility</p:attrName>
                                        </p:attrNameLst>
                                      </p:cBhvr>
                                      <p:to>
                                        <p:strVal val="visible"/>
                                      </p:to>
                                    </p:set>
                                    <p:animEffect transition="in" filter="wipe(right)">
                                      <p:cBhvr>
                                        <p:cTn id="58" dur="1000"/>
                                        <p:tgtEl>
                                          <p:spTgt spid="3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500"/>
                                        <p:tgtEl>
                                          <p:spTgt spid="19"/>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fade">
                                      <p:cBhvr>
                                        <p:cTn id="64" dur="500"/>
                                        <p:tgtEl>
                                          <p:spTgt spid="1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fade">
                                      <p:cBhvr>
                                        <p:cTn id="67" dur="500"/>
                                        <p:tgtEl>
                                          <p:spTgt spid="16"/>
                                        </p:tgtEl>
                                      </p:cBhvr>
                                    </p:animEffect>
                                  </p:childTnLst>
                                </p:cTn>
                              </p:par>
                              <p:par>
                                <p:cTn id="68" presetID="10" presetClass="entr" presetSubtype="0" fill="hold" grpId="1" nodeType="withEffect">
                                  <p:stCondLst>
                                    <p:cond delay="0"/>
                                  </p:stCondLst>
                                  <p:childTnLst>
                                    <p:set>
                                      <p:cBhvr>
                                        <p:cTn id="69" dur="1" fill="hold">
                                          <p:stCondLst>
                                            <p:cond delay="0"/>
                                          </p:stCondLst>
                                        </p:cTn>
                                        <p:tgtEl>
                                          <p:spTgt spid="20"/>
                                        </p:tgtEl>
                                        <p:attrNameLst>
                                          <p:attrName>style.visibility</p:attrName>
                                        </p:attrNameLst>
                                      </p:cBhvr>
                                      <p:to>
                                        <p:strVal val="visible"/>
                                      </p:to>
                                    </p:set>
                                    <p:animEffect transition="in" filter="fade">
                                      <p:cBhvr>
                                        <p:cTn id="70" dur="500"/>
                                        <p:tgtEl>
                                          <p:spTgt spid="20"/>
                                        </p:tgtEl>
                                      </p:cBhvr>
                                    </p:animEffect>
                                  </p:childTnLst>
                                </p:cTn>
                              </p:par>
                              <p:par>
                                <p:cTn id="71" presetID="10" presetClass="entr" presetSubtype="0" fill="hold" grpId="1" nodeType="withEffect">
                                  <p:stCondLst>
                                    <p:cond delay="0"/>
                                  </p:stCondLst>
                                  <p:childTnLst>
                                    <p:set>
                                      <p:cBhvr>
                                        <p:cTn id="72" dur="1" fill="hold">
                                          <p:stCondLst>
                                            <p:cond delay="0"/>
                                          </p:stCondLst>
                                        </p:cTn>
                                        <p:tgtEl>
                                          <p:spTgt spid="18"/>
                                        </p:tgtEl>
                                        <p:attrNameLst>
                                          <p:attrName>style.visibility</p:attrName>
                                        </p:attrNameLst>
                                      </p:cBhvr>
                                      <p:to>
                                        <p:strVal val="visible"/>
                                      </p:to>
                                    </p:set>
                                    <p:animEffect transition="in" filter="fade">
                                      <p:cBhvr>
                                        <p:cTn id="73" dur="500"/>
                                        <p:tgtEl>
                                          <p:spTgt spid="18"/>
                                        </p:tgtEl>
                                      </p:cBhvr>
                                    </p:animEffect>
                                  </p:childTnLst>
                                </p:cTn>
                              </p:par>
                              <p:par>
                                <p:cTn id="74" presetID="10" presetClass="entr" presetSubtype="0" fill="hold" grpId="1" nodeType="withEffect">
                                  <p:stCondLst>
                                    <p:cond delay="0"/>
                                  </p:stCondLst>
                                  <p:childTnLst>
                                    <p:set>
                                      <p:cBhvr>
                                        <p:cTn id="75" dur="1" fill="hold">
                                          <p:stCondLst>
                                            <p:cond delay="0"/>
                                          </p:stCondLst>
                                        </p:cTn>
                                        <p:tgtEl>
                                          <p:spTgt spid="21"/>
                                        </p:tgtEl>
                                        <p:attrNameLst>
                                          <p:attrName>style.visibility</p:attrName>
                                        </p:attrNameLst>
                                      </p:cBhvr>
                                      <p:to>
                                        <p:strVal val="visible"/>
                                      </p:to>
                                    </p:set>
                                    <p:animEffect transition="in" filter="fade">
                                      <p:cBhvr>
                                        <p:cTn id="76" dur="500"/>
                                        <p:tgtEl>
                                          <p:spTgt spid="21"/>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
                                        </p:tgtEl>
                                        <p:attrNameLst>
                                          <p:attrName>style.visibility</p:attrName>
                                        </p:attrNameLst>
                                      </p:cBhvr>
                                      <p:to>
                                        <p:strVal val="visible"/>
                                      </p:to>
                                    </p:set>
                                    <p:animEffect transition="in" filter="fade">
                                      <p:cBhvr>
                                        <p:cTn id="79" dur="500"/>
                                        <p:tgtEl>
                                          <p:spTgt spid="6"/>
                                        </p:tgtEl>
                                      </p:cBhvr>
                                    </p:animEffect>
                                  </p:childTnLst>
                                </p:cTn>
                              </p:par>
                            </p:childTnLst>
                          </p:cTn>
                        </p:par>
                        <p:par>
                          <p:cTn id="80" fill="hold">
                            <p:stCondLst>
                              <p:cond delay="1000"/>
                            </p:stCondLst>
                            <p:childTnLst>
                              <p:par>
                                <p:cTn id="81" presetID="22" presetClass="entr" presetSubtype="1" fill="hold" nodeType="afterEffect">
                                  <p:stCondLst>
                                    <p:cond delay="0"/>
                                  </p:stCondLst>
                                  <p:childTnLst>
                                    <p:set>
                                      <p:cBhvr>
                                        <p:cTn id="82" dur="1" fill="hold">
                                          <p:stCondLst>
                                            <p:cond delay="0"/>
                                          </p:stCondLst>
                                        </p:cTn>
                                        <p:tgtEl>
                                          <p:spTgt spid="39"/>
                                        </p:tgtEl>
                                        <p:attrNameLst>
                                          <p:attrName>style.visibility</p:attrName>
                                        </p:attrNameLst>
                                      </p:cBhvr>
                                      <p:to>
                                        <p:strVal val="visible"/>
                                      </p:to>
                                    </p:set>
                                    <p:animEffect transition="in" filter="wipe(up)">
                                      <p:cBhvr>
                                        <p:cTn id="83" dur="500"/>
                                        <p:tgtEl>
                                          <p:spTgt spid="39"/>
                                        </p:tgtEl>
                                      </p:cBhvr>
                                    </p:animEffect>
                                  </p:childTnLst>
                                </p:cTn>
                              </p:par>
                              <p:par>
                                <p:cTn id="84" presetID="22" presetClass="entr" presetSubtype="1" fill="hold" nodeType="withEffect">
                                  <p:stCondLst>
                                    <p:cond delay="0"/>
                                  </p:stCondLst>
                                  <p:childTnLst>
                                    <p:set>
                                      <p:cBhvr>
                                        <p:cTn id="85" dur="1" fill="hold">
                                          <p:stCondLst>
                                            <p:cond delay="0"/>
                                          </p:stCondLst>
                                        </p:cTn>
                                        <p:tgtEl>
                                          <p:spTgt spid="36"/>
                                        </p:tgtEl>
                                        <p:attrNameLst>
                                          <p:attrName>style.visibility</p:attrName>
                                        </p:attrNameLst>
                                      </p:cBhvr>
                                      <p:to>
                                        <p:strVal val="visible"/>
                                      </p:to>
                                    </p:set>
                                    <p:animEffect transition="in" filter="wipe(up)">
                                      <p:cBhvr>
                                        <p:cTn id="86" dur="500"/>
                                        <p:tgtEl>
                                          <p:spTgt spid="36"/>
                                        </p:tgtEl>
                                      </p:cBhvr>
                                    </p:animEffect>
                                  </p:childTnLst>
                                </p:cTn>
                              </p:par>
                            </p:childTnLst>
                          </p:cTn>
                        </p:par>
                        <p:par>
                          <p:cTn id="87" fill="hold">
                            <p:stCondLst>
                              <p:cond delay="1500"/>
                            </p:stCondLst>
                            <p:childTnLst>
                              <p:par>
                                <p:cTn id="88" presetID="19" presetClass="emph" presetSubtype="0" fill="remove" grpId="0" nodeType="afterEffect">
                                  <p:stCondLst>
                                    <p:cond delay="0"/>
                                  </p:stCondLst>
                                  <p:childTnLst>
                                    <p:animClr clrSpc="rgb" dir="cw">
                                      <p:cBhvr override="childStyle">
                                        <p:cTn id="89" dur="2000" fill="hold"/>
                                        <p:tgtEl>
                                          <p:spTgt spid="20"/>
                                        </p:tgtEl>
                                        <p:attrNameLst>
                                          <p:attrName>style.color</p:attrName>
                                        </p:attrNameLst>
                                      </p:cBhvr>
                                      <p:to>
                                        <a:schemeClr val="accent1"/>
                                      </p:to>
                                    </p:animClr>
                                    <p:animClr clrSpc="rgb" dir="cw">
                                      <p:cBhvr>
                                        <p:cTn id="90" dur="2000" fill="hold"/>
                                        <p:tgtEl>
                                          <p:spTgt spid="20"/>
                                        </p:tgtEl>
                                        <p:attrNameLst>
                                          <p:attrName>fillcolor</p:attrName>
                                        </p:attrNameLst>
                                      </p:cBhvr>
                                      <p:to>
                                        <a:schemeClr val="accent1"/>
                                      </p:to>
                                    </p:animClr>
                                    <p:set>
                                      <p:cBhvr>
                                        <p:cTn id="91" dur="2000" fill="hold"/>
                                        <p:tgtEl>
                                          <p:spTgt spid="20"/>
                                        </p:tgtEl>
                                        <p:attrNameLst>
                                          <p:attrName>fill.type</p:attrName>
                                        </p:attrNameLst>
                                      </p:cBhvr>
                                      <p:to>
                                        <p:strVal val="solid"/>
                                      </p:to>
                                    </p:set>
                                    <p:set>
                                      <p:cBhvr>
                                        <p:cTn id="92" dur="2000" fill="hold"/>
                                        <p:tgtEl>
                                          <p:spTgt spid="20"/>
                                        </p:tgtEl>
                                        <p:attrNameLst>
                                          <p:attrName>fill.on</p:attrName>
                                        </p:attrNameLst>
                                      </p:cBhvr>
                                      <p:to>
                                        <p:strVal val="true"/>
                                      </p:to>
                                    </p:set>
                                  </p:childTnLst>
                                </p:cTn>
                              </p:par>
                              <p:par>
                                <p:cTn id="93" presetID="19" presetClass="emph" presetSubtype="0" fill="remove" grpId="0" nodeType="withEffect">
                                  <p:stCondLst>
                                    <p:cond delay="0"/>
                                  </p:stCondLst>
                                  <p:childTnLst>
                                    <p:animClr clrSpc="rgb" dir="cw">
                                      <p:cBhvr override="childStyle">
                                        <p:cTn id="94" dur="2000" fill="hold"/>
                                        <p:tgtEl>
                                          <p:spTgt spid="18"/>
                                        </p:tgtEl>
                                        <p:attrNameLst>
                                          <p:attrName>style.color</p:attrName>
                                        </p:attrNameLst>
                                      </p:cBhvr>
                                      <p:to>
                                        <a:schemeClr val="accent1"/>
                                      </p:to>
                                    </p:animClr>
                                    <p:animClr clrSpc="rgb" dir="cw">
                                      <p:cBhvr>
                                        <p:cTn id="95" dur="2000" fill="hold"/>
                                        <p:tgtEl>
                                          <p:spTgt spid="18"/>
                                        </p:tgtEl>
                                        <p:attrNameLst>
                                          <p:attrName>fillcolor</p:attrName>
                                        </p:attrNameLst>
                                      </p:cBhvr>
                                      <p:to>
                                        <a:schemeClr val="accent1"/>
                                      </p:to>
                                    </p:animClr>
                                    <p:set>
                                      <p:cBhvr>
                                        <p:cTn id="96" dur="2000" fill="hold"/>
                                        <p:tgtEl>
                                          <p:spTgt spid="18"/>
                                        </p:tgtEl>
                                        <p:attrNameLst>
                                          <p:attrName>fill.type</p:attrName>
                                        </p:attrNameLst>
                                      </p:cBhvr>
                                      <p:to>
                                        <p:strVal val="solid"/>
                                      </p:to>
                                    </p:set>
                                    <p:set>
                                      <p:cBhvr>
                                        <p:cTn id="97" dur="2000" fill="hold"/>
                                        <p:tgtEl>
                                          <p:spTgt spid="18"/>
                                        </p:tgtEl>
                                        <p:attrNameLst>
                                          <p:attrName>fill.on</p:attrName>
                                        </p:attrNameLst>
                                      </p:cBhvr>
                                      <p:to>
                                        <p:strVal val="true"/>
                                      </p:to>
                                    </p:set>
                                  </p:childTnLst>
                                </p:cTn>
                              </p:par>
                              <p:par>
                                <p:cTn id="98" presetID="19" presetClass="emph" presetSubtype="0" fill="remove" grpId="0" nodeType="withEffect">
                                  <p:stCondLst>
                                    <p:cond delay="0"/>
                                  </p:stCondLst>
                                  <p:childTnLst>
                                    <p:animClr clrSpc="rgb" dir="cw">
                                      <p:cBhvr override="childStyle">
                                        <p:cTn id="99" dur="2000" fill="hold"/>
                                        <p:tgtEl>
                                          <p:spTgt spid="21"/>
                                        </p:tgtEl>
                                        <p:attrNameLst>
                                          <p:attrName>style.color</p:attrName>
                                        </p:attrNameLst>
                                      </p:cBhvr>
                                      <p:to>
                                        <a:schemeClr val="accent1"/>
                                      </p:to>
                                    </p:animClr>
                                    <p:animClr clrSpc="rgb" dir="cw">
                                      <p:cBhvr>
                                        <p:cTn id="100" dur="2000" fill="hold"/>
                                        <p:tgtEl>
                                          <p:spTgt spid="21"/>
                                        </p:tgtEl>
                                        <p:attrNameLst>
                                          <p:attrName>fillcolor</p:attrName>
                                        </p:attrNameLst>
                                      </p:cBhvr>
                                      <p:to>
                                        <a:schemeClr val="accent1"/>
                                      </p:to>
                                    </p:animClr>
                                    <p:set>
                                      <p:cBhvr>
                                        <p:cTn id="101" dur="2000" fill="hold"/>
                                        <p:tgtEl>
                                          <p:spTgt spid="21"/>
                                        </p:tgtEl>
                                        <p:attrNameLst>
                                          <p:attrName>fill.type</p:attrName>
                                        </p:attrNameLst>
                                      </p:cBhvr>
                                      <p:to>
                                        <p:strVal val="solid"/>
                                      </p:to>
                                    </p:set>
                                    <p:set>
                                      <p:cBhvr>
                                        <p:cTn id="102" dur="2000" fill="hold"/>
                                        <p:tgtEl>
                                          <p:spTgt spid="21"/>
                                        </p:tgtEl>
                                        <p:attrNameLst>
                                          <p:attrName>fill.on</p:attrName>
                                        </p:attrNameLst>
                                      </p:cBhvr>
                                      <p:to>
                                        <p:strVal val="true"/>
                                      </p:to>
                                    </p:set>
                                  </p:childTnLst>
                                </p:cTn>
                              </p:par>
                            </p:childTnLst>
                          </p:cTn>
                        </p:par>
                      </p:childTnLst>
                    </p:cTn>
                  </p:par>
                  <p:par>
                    <p:cTn id="103" fill="hold">
                      <p:stCondLst>
                        <p:cond delay="indefinite"/>
                      </p:stCondLst>
                      <p:childTnLst>
                        <p:par>
                          <p:cTn id="104" fill="hold">
                            <p:stCondLst>
                              <p:cond delay="0"/>
                            </p:stCondLst>
                            <p:childTnLst>
                              <p:par>
                                <p:cTn id="105" presetID="19" presetClass="emph" presetSubtype="0" fill="hold" grpId="0" nodeType="clickEffect">
                                  <p:stCondLst>
                                    <p:cond delay="0"/>
                                  </p:stCondLst>
                                  <p:childTnLst>
                                    <p:animClr clrSpc="rgb" dir="cw">
                                      <p:cBhvr override="childStyle">
                                        <p:cTn id="106" dur="2000" fill="hold"/>
                                        <p:tgtEl>
                                          <p:spTgt spid="33"/>
                                        </p:tgtEl>
                                        <p:attrNameLst>
                                          <p:attrName>style.color</p:attrName>
                                        </p:attrNameLst>
                                      </p:cBhvr>
                                      <p:to>
                                        <a:srgbClr val="FF0000"/>
                                      </p:to>
                                    </p:animClr>
                                    <p:animClr clrSpc="rgb" dir="cw">
                                      <p:cBhvr>
                                        <p:cTn id="107" dur="2000" fill="hold"/>
                                        <p:tgtEl>
                                          <p:spTgt spid="33"/>
                                        </p:tgtEl>
                                        <p:attrNameLst>
                                          <p:attrName>fillcolor</p:attrName>
                                        </p:attrNameLst>
                                      </p:cBhvr>
                                      <p:to>
                                        <a:srgbClr val="FF0000"/>
                                      </p:to>
                                    </p:animClr>
                                    <p:set>
                                      <p:cBhvr>
                                        <p:cTn id="108" dur="2000" fill="hold"/>
                                        <p:tgtEl>
                                          <p:spTgt spid="33"/>
                                        </p:tgtEl>
                                        <p:attrNameLst>
                                          <p:attrName>fill.type</p:attrName>
                                        </p:attrNameLst>
                                      </p:cBhvr>
                                      <p:to>
                                        <p:strVal val="solid"/>
                                      </p:to>
                                    </p:set>
                                    <p:set>
                                      <p:cBhvr>
                                        <p:cTn id="109" dur="2000" fill="hold"/>
                                        <p:tgtEl>
                                          <p:spTgt spid="33"/>
                                        </p:tgtEl>
                                        <p:attrNameLst>
                                          <p:attrName>fill.on</p:attrName>
                                        </p:attrNameLst>
                                      </p:cBhvr>
                                      <p:to>
                                        <p:strVal val="true"/>
                                      </p:to>
                                    </p:set>
                                  </p:childTnLst>
                                </p:cTn>
                              </p:par>
                              <p:par>
                                <p:cTn id="110" presetID="10" presetClass="entr" presetSubtype="0" fill="hold" grpId="1" nodeType="withEffect">
                                  <p:stCondLst>
                                    <p:cond delay="0"/>
                                  </p:stCondLst>
                                  <p:childTnLst>
                                    <p:set>
                                      <p:cBhvr>
                                        <p:cTn id="111" dur="1" fill="hold">
                                          <p:stCondLst>
                                            <p:cond delay="0"/>
                                          </p:stCondLst>
                                        </p:cTn>
                                        <p:tgtEl>
                                          <p:spTgt spid="43"/>
                                        </p:tgtEl>
                                        <p:attrNameLst>
                                          <p:attrName>style.visibility</p:attrName>
                                        </p:attrNameLst>
                                      </p:cBhvr>
                                      <p:to>
                                        <p:strVal val="visible"/>
                                      </p:to>
                                    </p:set>
                                    <p:animEffect transition="in" filter="fade">
                                      <p:cBhvr>
                                        <p:cTn id="112" dur="500"/>
                                        <p:tgtEl>
                                          <p:spTgt spid="43"/>
                                        </p:tgtEl>
                                      </p:cBhvr>
                                    </p:animEffect>
                                  </p:childTnLst>
                                </p:cTn>
                              </p:par>
                            </p:childTnLst>
                          </p:cTn>
                        </p:par>
                        <p:par>
                          <p:cTn id="113" fill="hold">
                            <p:stCondLst>
                              <p:cond delay="2000"/>
                            </p:stCondLst>
                            <p:childTnLst>
                              <p:par>
                                <p:cTn id="114" presetID="10" presetClass="exit" presetSubtype="0" fill="hold" grpId="1" nodeType="afterEffect">
                                  <p:stCondLst>
                                    <p:cond delay="0"/>
                                  </p:stCondLst>
                                  <p:childTnLst>
                                    <p:animEffect transition="out" filter="fade">
                                      <p:cBhvr>
                                        <p:cTn id="115" dur="500"/>
                                        <p:tgtEl>
                                          <p:spTgt spid="33"/>
                                        </p:tgtEl>
                                      </p:cBhvr>
                                    </p:animEffect>
                                    <p:set>
                                      <p:cBhvr>
                                        <p:cTn id="116" dur="1" fill="hold">
                                          <p:stCondLst>
                                            <p:cond delay="499"/>
                                          </p:stCondLst>
                                        </p:cTn>
                                        <p:tgtEl>
                                          <p:spTgt spid="33"/>
                                        </p:tgtEl>
                                        <p:attrNameLst>
                                          <p:attrName>style.visibility</p:attrName>
                                        </p:attrNameLst>
                                      </p:cBhvr>
                                      <p:to>
                                        <p:strVal val="hidden"/>
                                      </p:to>
                                    </p:set>
                                  </p:childTnLst>
                                </p:cTn>
                              </p:par>
                              <p:par>
                                <p:cTn id="117" presetID="10" presetClass="exit" presetSubtype="0" fill="hold" grpId="0" nodeType="withEffect">
                                  <p:stCondLst>
                                    <p:cond delay="0"/>
                                  </p:stCondLst>
                                  <p:childTnLst>
                                    <p:animEffect transition="out" filter="fade">
                                      <p:cBhvr>
                                        <p:cTn id="118" dur="500"/>
                                        <p:tgtEl>
                                          <p:spTgt spid="43"/>
                                        </p:tgtEl>
                                      </p:cBhvr>
                                    </p:animEffect>
                                    <p:set>
                                      <p:cBhvr>
                                        <p:cTn id="119" dur="1" fill="hold">
                                          <p:stCondLst>
                                            <p:cond delay="499"/>
                                          </p:stCondLst>
                                        </p:cTn>
                                        <p:tgtEl>
                                          <p:spTgt spid="43"/>
                                        </p:tgtEl>
                                        <p:attrNameLst>
                                          <p:attrName>style.visibility</p:attrName>
                                        </p:attrNameLst>
                                      </p:cBhvr>
                                      <p:to>
                                        <p:strVal val="hidden"/>
                                      </p:to>
                                    </p:set>
                                  </p:childTnLst>
                                </p:cTn>
                              </p:par>
                              <p:par>
                                <p:cTn id="120" presetID="10" presetClass="exit" presetSubtype="0" fill="hold" nodeType="withEffect">
                                  <p:stCondLst>
                                    <p:cond delay="0"/>
                                  </p:stCondLst>
                                  <p:childTnLst>
                                    <p:animEffect transition="out" filter="fade">
                                      <p:cBhvr>
                                        <p:cTn id="121" dur="500"/>
                                        <p:tgtEl>
                                          <p:spTgt spid="49"/>
                                        </p:tgtEl>
                                      </p:cBhvr>
                                    </p:animEffect>
                                    <p:set>
                                      <p:cBhvr>
                                        <p:cTn id="122" dur="1" fill="hold">
                                          <p:stCondLst>
                                            <p:cond delay="499"/>
                                          </p:stCondLst>
                                        </p:cTn>
                                        <p:tgtEl>
                                          <p:spTgt spid="49"/>
                                        </p:tgtEl>
                                        <p:attrNameLst>
                                          <p:attrName>style.visibility</p:attrName>
                                        </p:attrNameLst>
                                      </p:cBhvr>
                                      <p:to>
                                        <p:strVal val="hidden"/>
                                      </p:to>
                                    </p:set>
                                  </p:childTnLst>
                                </p:cTn>
                              </p:par>
                              <p:par>
                                <p:cTn id="123" presetID="10" presetClass="exit" presetSubtype="0" fill="hold" grpId="0" nodeType="withEffect">
                                  <p:stCondLst>
                                    <p:cond delay="0"/>
                                  </p:stCondLst>
                                  <p:childTnLst>
                                    <p:animEffect transition="out" filter="fade">
                                      <p:cBhvr>
                                        <p:cTn id="124" dur="500"/>
                                        <p:tgtEl>
                                          <p:spTgt spid="35"/>
                                        </p:tgtEl>
                                      </p:cBhvr>
                                    </p:animEffect>
                                    <p:set>
                                      <p:cBhvr>
                                        <p:cTn id="125" dur="1" fill="hold">
                                          <p:stCondLst>
                                            <p:cond delay="499"/>
                                          </p:stCondLst>
                                        </p:cTn>
                                        <p:tgtEl>
                                          <p:spTgt spid="35"/>
                                        </p:tgtEl>
                                        <p:attrNameLst>
                                          <p:attrName>style.visibility</p:attrName>
                                        </p:attrNameLst>
                                      </p:cBhvr>
                                      <p:to>
                                        <p:strVal val="hidden"/>
                                      </p:to>
                                    </p:set>
                                  </p:childTnLst>
                                </p:cTn>
                              </p:par>
                              <p:par>
                                <p:cTn id="126" presetID="10" presetClass="exit" presetSubtype="0" fill="hold" nodeType="withEffect">
                                  <p:stCondLst>
                                    <p:cond delay="0"/>
                                  </p:stCondLst>
                                  <p:childTnLst>
                                    <p:animEffect transition="out" filter="fade">
                                      <p:cBhvr>
                                        <p:cTn id="127" dur="500"/>
                                        <p:tgtEl>
                                          <p:spTgt spid="37"/>
                                        </p:tgtEl>
                                      </p:cBhvr>
                                    </p:animEffect>
                                    <p:set>
                                      <p:cBhvr>
                                        <p:cTn id="128" dur="1" fill="hold">
                                          <p:stCondLst>
                                            <p:cond delay="499"/>
                                          </p:stCondLst>
                                        </p:cTn>
                                        <p:tgtEl>
                                          <p:spTgt spid="37"/>
                                        </p:tgtEl>
                                        <p:attrNameLst>
                                          <p:attrName>style.visibility</p:attrName>
                                        </p:attrNameLst>
                                      </p:cBhvr>
                                      <p:to>
                                        <p:strVal val="hidden"/>
                                      </p:to>
                                    </p:set>
                                  </p:childTnLst>
                                </p:cTn>
                              </p:par>
                            </p:childTnLst>
                          </p:cTn>
                        </p:par>
                        <p:par>
                          <p:cTn id="129" fill="hold">
                            <p:stCondLst>
                              <p:cond delay="2500"/>
                            </p:stCondLst>
                            <p:childTnLst>
                              <p:par>
                                <p:cTn id="130" presetID="10" presetClass="entr" presetSubtype="0" fill="hold" nodeType="afterEffect">
                                  <p:stCondLst>
                                    <p:cond delay="0"/>
                                  </p:stCondLst>
                                  <p:childTnLst>
                                    <p:set>
                                      <p:cBhvr>
                                        <p:cTn id="131" dur="1" fill="hold">
                                          <p:stCondLst>
                                            <p:cond delay="0"/>
                                          </p:stCondLst>
                                        </p:cTn>
                                        <p:tgtEl>
                                          <p:spTgt spid="38"/>
                                        </p:tgtEl>
                                        <p:attrNameLst>
                                          <p:attrName>style.visibility</p:attrName>
                                        </p:attrNameLst>
                                      </p:cBhvr>
                                      <p:to>
                                        <p:strVal val="visible"/>
                                      </p:to>
                                    </p:set>
                                    <p:animEffect transition="in" filter="fade">
                                      <p:cBhvr>
                                        <p:cTn id="132" dur="500"/>
                                        <p:tgtEl>
                                          <p:spTgt spid="38"/>
                                        </p:tgtEl>
                                      </p:cBhvr>
                                    </p:animEffect>
                                  </p:childTnLst>
                                </p:cTn>
                              </p:par>
                            </p:childTnLst>
                          </p:cTn>
                        </p:par>
                        <p:par>
                          <p:cTn id="133" fill="hold">
                            <p:stCondLst>
                              <p:cond delay="3000"/>
                            </p:stCondLst>
                            <p:childTnLst>
                              <p:par>
                                <p:cTn id="134" presetID="22" presetClass="entr" presetSubtype="8" fill="hold" nodeType="afterEffect">
                                  <p:stCondLst>
                                    <p:cond delay="0"/>
                                  </p:stCondLst>
                                  <p:childTnLst>
                                    <p:set>
                                      <p:cBhvr>
                                        <p:cTn id="135" dur="1" fill="hold">
                                          <p:stCondLst>
                                            <p:cond delay="0"/>
                                          </p:stCondLst>
                                        </p:cTn>
                                        <p:tgtEl>
                                          <p:spTgt spid="44"/>
                                        </p:tgtEl>
                                        <p:attrNameLst>
                                          <p:attrName>style.visibility</p:attrName>
                                        </p:attrNameLst>
                                      </p:cBhvr>
                                      <p:to>
                                        <p:strVal val="visible"/>
                                      </p:to>
                                    </p:set>
                                    <p:animEffect transition="in" filter="wipe(left)">
                                      <p:cBhvr>
                                        <p:cTn id="136"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0" grpId="0" animBg="1"/>
      <p:bldP spid="12" grpId="0" animBg="1"/>
      <p:bldP spid="13" grpId="0" animBg="1"/>
      <p:bldP spid="16" grpId="0" animBg="1"/>
      <p:bldP spid="17" grpId="0" animBg="1"/>
      <p:bldP spid="19" grpId="0" animBg="1"/>
      <p:bldP spid="21" grpId="0" animBg="1"/>
      <p:bldP spid="21" grpId="1" animBg="1"/>
      <p:bldP spid="18" grpId="0" animBg="1"/>
      <p:bldP spid="18" grpId="1" animBg="1"/>
      <p:bldP spid="20" grpId="0" animBg="1"/>
      <p:bldP spid="20" grpId="1" animBg="1"/>
      <p:bldP spid="8" grpId="0" animBg="1"/>
      <p:bldP spid="8" grpId="1" animBg="1"/>
      <p:bldP spid="9" grpId="0" animBg="1"/>
      <p:bldP spid="9" grpId="1" animBg="1"/>
      <p:bldP spid="11" grpId="0" animBg="1"/>
      <p:bldP spid="11" grpId="1" animBg="1"/>
      <p:bldP spid="33" grpId="0" animBg="1"/>
      <p:bldP spid="33" grpId="1" animBg="1"/>
      <p:bldP spid="35" grpId="0" animBg="1"/>
      <p:bldP spid="43" grpId="0" animBg="1"/>
      <p:bldP spid="43"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solidFill>
                  <a:srgbClr val="000000"/>
                </a:solidFill>
              </a:rPr>
              <a:t>Azure Files</a:t>
            </a:r>
            <a:endParaRPr lang="en-US" sz="1765" dirty="0">
              <a:solidFill>
                <a:srgbClr val="000000"/>
              </a:solidFill>
            </a:endParaRPr>
          </a:p>
        </p:txBody>
      </p:sp>
      <p:sp>
        <p:nvSpPr>
          <p:cNvPr id="3" name="Content Placeholder 2"/>
          <p:cNvSpPr>
            <a:spLocks noGrp="1"/>
          </p:cNvSpPr>
          <p:nvPr>
            <p:ph sz="quarter" idx="10"/>
          </p:nvPr>
        </p:nvSpPr>
        <p:spPr>
          <a:xfrm>
            <a:off x="274712" y="2193928"/>
            <a:ext cx="6946796" cy="2719388"/>
          </a:xfrm>
        </p:spPr>
        <p:txBody>
          <a:bodyPr/>
          <a:lstStyle/>
          <a:p>
            <a:r>
              <a:rPr lang="en-US" sz="2800" dirty="0"/>
              <a:t>Shared Network File Storage for Azure</a:t>
            </a:r>
          </a:p>
          <a:p>
            <a:r>
              <a:rPr lang="en-US" sz="2800" dirty="0"/>
              <a:t>Availability, durability, scalability are managed automatically</a:t>
            </a:r>
          </a:p>
          <a:p>
            <a:r>
              <a:rPr lang="en-US" sz="2800" dirty="0"/>
              <a:t>Supports two interfaces: SMB and REST</a:t>
            </a:r>
          </a:p>
          <a:p>
            <a:endParaRPr lang="en-US" sz="2800" dirty="0"/>
          </a:p>
        </p:txBody>
      </p:sp>
      <p:grpSp>
        <p:nvGrpSpPr>
          <p:cNvPr id="6" name="Group 5"/>
          <p:cNvGrpSpPr/>
          <p:nvPr/>
        </p:nvGrpSpPr>
        <p:grpSpPr>
          <a:xfrm>
            <a:off x="7221508" y="2193928"/>
            <a:ext cx="4733929" cy="2161316"/>
            <a:chOff x="3729036" y="4359555"/>
            <a:chExt cx="4733929" cy="2161316"/>
          </a:xfrm>
        </p:grpSpPr>
        <p:grpSp>
          <p:nvGrpSpPr>
            <p:cNvPr id="24" name="Group 23"/>
            <p:cNvGrpSpPr/>
            <p:nvPr/>
          </p:nvGrpSpPr>
          <p:grpSpPr>
            <a:xfrm>
              <a:off x="3729036" y="4359555"/>
              <a:ext cx="4733929" cy="710904"/>
              <a:chOff x="3666828" y="3592945"/>
              <a:chExt cx="4733929" cy="710904"/>
            </a:xfrm>
          </p:grpSpPr>
          <p:sp>
            <p:nvSpPr>
              <p:cNvPr id="5" name="Flowchart: Process 4"/>
              <p:cNvSpPr/>
              <p:nvPr/>
            </p:nvSpPr>
            <p:spPr bwMode="auto">
              <a:xfrm>
                <a:off x="3666828"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7" name="Flowchart: Process 6"/>
              <p:cNvSpPr/>
              <p:nvPr/>
            </p:nvSpPr>
            <p:spPr bwMode="auto">
              <a:xfrm>
                <a:off x="4908285"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smtClean="0">
                    <a:gradFill>
                      <a:gsLst>
                        <a:gs pos="0">
                          <a:srgbClr val="FFFFFF"/>
                        </a:gs>
                        <a:gs pos="100000">
                          <a:srgbClr val="FFFFFF"/>
                        </a:gs>
                      </a:gsLst>
                      <a:lin ang="5400000" scaled="0"/>
                    </a:gradFill>
                    <a:latin typeface="+mj-lt"/>
                    <a:ea typeface="Segoe UI" pitchFamily="34" charset="0"/>
                    <a:cs typeface="Segoe UI" pitchFamily="34" charset="0"/>
                  </a:rPr>
                  <a:t>IaaS </a:t>
                </a:r>
                <a:r>
                  <a:rPr lang="en-US" sz="2353" dirty="0">
                    <a:gradFill>
                      <a:gsLst>
                        <a:gs pos="0">
                          <a:srgbClr val="FFFFFF"/>
                        </a:gs>
                        <a:gs pos="100000">
                          <a:srgbClr val="FFFFFF"/>
                        </a:gs>
                      </a:gsLst>
                      <a:lin ang="5400000" scaled="0"/>
                    </a:gradFill>
                    <a:latin typeface="+mj-lt"/>
                    <a:ea typeface="Segoe UI" pitchFamily="34" charset="0"/>
                    <a:cs typeface="Segoe UI" pitchFamily="34" charset="0"/>
                  </a:rPr>
                  <a:t>VM</a:t>
                </a:r>
              </a:p>
            </p:txBody>
          </p:sp>
          <p:sp>
            <p:nvSpPr>
              <p:cNvPr id="8" name="Flowchart: Process 7"/>
              <p:cNvSpPr/>
              <p:nvPr/>
            </p:nvSpPr>
            <p:spPr bwMode="auto">
              <a:xfrm>
                <a:off x="6149742"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9" name="Flowchart: Process 8"/>
              <p:cNvSpPr/>
              <p:nvPr/>
            </p:nvSpPr>
            <p:spPr bwMode="auto">
              <a:xfrm>
                <a:off x="7391199"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grpSp>
        <p:sp>
          <p:nvSpPr>
            <p:cNvPr id="10" name="Cloud 9"/>
            <p:cNvSpPr/>
            <p:nvPr/>
          </p:nvSpPr>
          <p:spPr bwMode="auto">
            <a:xfrm>
              <a:off x="3989723" y="5325894"/>
              <a:ext cx="4212554" cy="1194977"/>
            </a:xfrm>
            <a:prstGeom prst="cloud">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r>
                <a:rPr lang="en-US" sz="2600" dirty="0" smtClean="0">
                  <a:gradFill>
                    <a:gsLst>
                      <a:gs pos="0">
                        <a:srgbClr val="FFFFFF"/>
                      </a:gs>
                      <a:gs pos="100000">
                        <a:srgbClr val="FFFFFF"/>
                      </a:gs>
                    </a:gsLst>
                    <a:lin ang="5400000" scaled="0"/>
                  </a:gradFill>
                  <a:latin typeface="+mj-lt"/>
                  <a:ea typeface="Segoe UI" pitchFamily="34" charset="0"/>
                  <a:cs typeface="Segoe UI" pitchFamily="34" charset="0"/>
                </a:rPr>
                <a:t>Azure </a:t>
              </a:r>
              <a:r>
                <a:rPr lang="en-US" sz="2600" dirty="0">
                  <a:gradFill>
                    <a:gsLst>
                      <a:gs pos="0">
                        <a:srgbClr val="FFFFFF"/>
                      </a:gs>
                      <a:gs pos="100000">
                        <a:srgbClr val="FFFFFF"/>
                      </a:gs>
                    </a:gsLst>
                    <a:lin ang="5400000" scaled="0"/>
                  </a:gradFill>
                  <a:latin typeface="+mj-lt"/>
                  <a:ea typeface="Segoe UI" pitchFamily="34" charset="0"/>
                  <a:cs typeface="Segoe UI" pitchFamily="34" charset="0"/>
                </a:rPr>
                <a:t>File Share</a:t>
              </a:r>
            </a:p>
            <a:p>
              <a:pPr algn="ctr" defTabSz="913927" fontAlgn="base">
                <a:lnSpc>
                  <a:spcPct val="90000"/>
                </a:lnSpc>
                <a:spcBef>
                  <a:spcPct val="0"/>
                </a:spcBef>
                <a:spcAft>
                  <a:spcPct val="0"/>
                </a:spcAft>
              </a:pP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r>
                <a:rPr lang="en-US" sz="2600"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p>
          </p:txBody>
        </p:sp>
        <p:cxnSp>
          <p:nvCxnSpPr>
            <p:cNvPr id="12" name="Straight Arrow Connector 11"/>
            <p:cNvCxnSpPr>
              <a:stCxn id="5" idx="2"/>
              <a:endCxn id="10" idx="3"/>
            </p:cNvCxnSpPr>
            <p:nvPr/>
          </p:nvCxnSpPr>
          <p:spPr>
            <a:xfrm>
              <a:off x="4233815" y="5070459"/>
              <a:ext cx="1862185"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 idx="2"/>
              <a:endCxn id="10" idx="3"/>
            </p:cNvCxnSpPr>
            <p:nvPr/>
          </p:nvCxnSpPr>
          <p:spPr>
            <a:xfrm>
              <a:off x="5475272" y="5070459"/>
              <a:ext cx="620728"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2"/>
              <a:endCxn id="10" idx="3"/>
            </p:cNvCxnSpPr>
            <p:nvPr/>
          </p:nvCxnSpPr>
          <p:spPr>
            <a:xfrm flipH="1">
              <a:off x="6096000" y="5070459"/>
              <a:ext cx="620729"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9" idx="2"/>
              <a:endCxn id="10" idx="3"/>
            </p:cNvCxnSpPr>
            <p:nvPr/>
          </p:nvCxnSpPr>
          <p:spPr>
            <a:xfrm flipH="1">
              <a:off x="6096000" y="5070459"/>
              <a:ext cx="1862186"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22534157"/>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lstStyle/>
          <a:p>
            <a:r>
              <a:rPr lang="en-US" sz="4400" dirty="0" smtClean="0"/>
              <a:t>Azure Files </a:t>
            </a:r>
            <a:r>
              <a:rPr lang="en-US" sz="3600" dirty="0" smtClean="0"/>
              <a:t>Scenarios</a:t>
            </a:r>
            <a:endParaRPr lang="en-US" sz="3600" dirty="0"/>
          </a:p>
        </p:txBody>
      </p:sp>
      <p:sp>
        <p:nvSpPr>
          <p:cNvPr id="2" name="Text Placeholder 1"/>
          <p:cNvSpPr>
            <a:spLocks noGrp="1"/>
          </p:cNvSpPr>
          <p:nvPr>
            <p:ph sz="quarter" idx="10"/>
          </p:nvPr>
        </p:nvSpPr>
        <p:spPr>
          <a:prstGeom prst="rect">
            <a:avLst/>
          </a:prstGeom>
        </p:spPr>
        <p:txBody>
          <a:bodyPr anchor="ctr">
            <a:noAutofit/>
          </a:bodyPr>
          <a:lstStyle/>
          <a:p>
            <a:pPr>
              <a:lnSpc>
                <a:spcPct val="100000"/>
              </a:lnSpc>
              <a:buFont typeface="Arial" panose="020B0604020202020204" pitchFamily="34" charset="0"/>
              <a:buChar char="•"/>
            </a:pPr>
            <a:r>
              <a:rPr lang="en-US" sz="2400" dirty="0" smtClean="0"/>
              <a:t>Share </a:t>
            </a:r>
            <a:r>
              <a:rPr lang="en-US" sz="2400" dirty="0"/>
              <a:t>data </a:t>
            </a:r>
            <a:r>
              <a:rPr lang="en-US" sz="2400" dirty="0" smtClean="0"/>
              <a:t>across VMs and applications</a:t>
            </a:r>
          </a:p>
          <a:p>
            <a:pPr lvl="1">
              <a:lnSpc>
                <a:spcPct val="100000"/>
              </a:lnSpc>
              <a:buFont typeface="Arial" panose="020B0604020202020204" pitchFamily="34" charset="0"/>
              <a:buChar char="•"/>
            </a:pPr>
            <a:r>
              <a:rPr lang="en-US" sz="2400" dirty="0" smtClean="0"/>
              <a:t>Multiple writers, multiple readers using standard file system semantics.</a:t>
            </a:r>
          </a:p>
          <a:p>
            <a:pPr>
              <a:lnSpc>
                <a:spcPct val="100000"/>
              </a:lnSpc>
              <a:buFont typeface="Arial" panose="020B0604020202020204" pitchFamily="34" charset="0"/>
              <a:buChar char="•"/>
            </a:pPr>
            <a:r>
              <a:rPr lang="en-US" sz="2400" dirty="0" smtClean="0"/>
              <a:t>Share settings throughout services</a:t>
            </a:r>
          </a:p>
          <a:p>
            <a:pPr lvl="1">
              <a:lnSpc>
                <a:spcPct val="100000"/>
              </a:lnSpc>
              <a:buFont typeface="Arial" panose="020B0604020202020204" pitchFamily="34" charset="0"/>
              <a:buChar char="•"/>
            </a:pPr>
            <a:r>
              <a:rPr lang="en-US" sz="2400" dirty="0" smtClean="0"/>
              <a:t>VMs can read settings and files from a common, shared location.  These can be updated externally via REST.</a:t>
            </a:r>
          </a:p>
          <a:p>
            <a:pPr>
              <a:lnSpc>
                <a:spcPct val="100000"/>
              </a:lnSpc>
              <a:buFont typeface="Arial" panose="020B0604020202020204" pitchFamily="34" charset="0"/>
              <a:buChar char="•"/>
            </a:pPr>
            <a:r>
              <a:rPr lang="en-US" sz="2400" dirty="0" smtClean="0"/>
              <a:t>Dev/Test/Debug</a:t>
            </a:r>
          </a:p>
          <a:p>
            <a:pPr lvl="1">
              <a:lnSpc>
                <a:spcPct val="100000"/>
              </a:lnSpc>
              <a:buFont typeface="Arial" panose="020B0604020202020204" pitchFamily="34" charset="0"/>
              <a:buChar char="•"/>
            </a:pPr>
            <a:r>
              <a:rPr lang="en-US" sz="2400" dirty="0" smtClean="0"/>
              <a:t>Very useful to have a shared location for installing applications, setting up VMs, running tools, and keeping notes while developing, testing, and debugging cloud services.</a:t>
            </a:r>
          </a:p>
        </p:txBody>
      </p:sp>
    </p:spTree>
    <p:extLst>
      <p:ext uri="{BB962C8B-B14F-4D97-AF65-F5344CB8AC3E}">
        <p14:creationId xmlns:p14="http://schemas.microsoft.com/office/powerpoint/2010/main" val="4079741894"/>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prstGeom prst="rect">
            <a:avLst/>
          </a:prstGeom>
        </p:spPr>
        <p:txBody>
          <a:bodyPr/>
          <a:lstStyle/>
          <a:p>
            <a:r>
              <a:rPr lang="en-US" dirty="0" smtClean="0"/>
              <a:t>Azure Resource Manager</a:t>
            </a:r>
            <a:endParaRPr lang="en-US" dirty="0"/>
          </a:p>
        </p:txBody>
      </p:sp>
    </p:spTree>
    <p:extLst>
      <p:ext uri="{BB962C8B-B14F-4D97-AF65-F5344CB8AC3E}">
        <p14:creationId xmlns:p14="http://schemas.microsoft.com/office/powerpoint/2010/main" val="2262348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Azure Resource Manager Overview</a:t>
            </a:r>
            <a:endParaRPr lang="en-US" dirty="0"/>
          </a:p>
        </p:txBody>
      </p:sp>
      <p:sp>
        <p:nvSpPr>
          <p:cNvPr id="3" name="Content Placeholder 2"/>
          <p:cNvSpPr>
            <a:spLocks noGrp="1"/>
          </p:cNvSpPr>
          <p:nvPr>
            <p:ph sz="quarter" idx="10"/>
          </p:nvPr>
        </p:nvSpPr>
        <p:spPr>
          <a:prstGeom prst="rect">
            <a:avLst/>
          </a:prstGeom>
        </p:spPr>
        <p:txBody>
          <a:bodyPr>
            <a:noAutofit/>
          </a:bodyPr>
          <a:lstStyle/>
          <a:p>
            <a:r>
              <a:rPr lang="en-US" sz="3200" dirty="0" smtClean="0"/>
              <a:t>Application Lifecycle Container</a:t>
            </a:r>
          </a:p>
          <a:p>
            <a:r>
              <a:rPr lang="en-US" sz="3200" dirty="0" smtClean="0"/>
              <a:t>Available </a:t>
            </a:r>
            <a:r>
              <a:rPr lang="en-US" sz="3200" dirty="0"/>
              <a:t>in </a:t>
            </a:r>
            <a:r>
              <a:rPr lang="en-US" sz="3200" dirty="0" smtClean="0"/>
              <a:t>The New Portal</a:t>
            </a:r>
          </a:p>
          <a:p>
            <a:r>
              <a:rPr lang="en-US" sz="3200" dirty="0" smtClean="0"/>
              <a:t>Consistent Management Layer</a:t>
            </a:r>
          </a:p>
          <a:p>
            <a:r>
              <a:rPr lang="en-US" sz="3200" dirty="0"/>
              <a:t>Resources are created </a:t>
            </a:r>
            <a:r>
              <a:rPr lang="en-US" sz="3200" dirty="0" smtClean="0"/>
              <a:t>into a Resource Group </a:t>
            </a:r>
            <a:r>
              <a:rPr lang="en-US" sz="3200" dirty="0"/>
              <a:t>explicitly</a:t>
            </a:r>
          </a:p>
          <a:p>
            <a:pPr lvl="1"/>
            <a:r>
              <a:rPr lang="en-US" sz="2400" dirty="0"/>
              <a:t>ARM Template (JSON)</a:t>
            </a:r>
          </a:p>
          <a:p>
            <a:pPr lvl="1"/>
            <a:r>
              <a:rPr lang="en-US" sz="2400" dirty="0" smtClean="0"/>
              <a:t>PowerShell</a:t>
            </a:r>
            <a:endParaRPr lang="en-US" sz="2400" dirty="0"/>
          </a:p>
          <a:p>
            <a:pPr lvl="1"/>
            <a:r>
              <a:rPr lang="en-US" sz="2400" dirty="0"/>
              <a:t>Azure CLI </a:t>
            </a:r>
            <a:r>
              <a:rPr lang="en-US" sz="2400" dirty="0" smtClean="0"/>
              <a:t>tools</a:t>
            </a:r>
          </a:p>
          <a:p>
            <a:pPr lvl="1"/>
            <a:r>
              <a:rPr lang="en-US" sz="2400" dirty="0" smtClean="0"/>
              <a:t>Portal</a:t>
            </a:r>
            <a:endParaRPr lang="en-US" sz="2400" dirty="0"/>
          </a:p>
          <a:p>
            <a:pPr marL="0" indent="0">
              <a:buNone/>
            </a:pPr>
            <a:endParaRPr lang="en-US" sz="3200" dirty="0" smtClean="0"/>
          </a:p>
          <a:p>
            <a:endParaRPr lang="en-US" sz="3200" dirty="0"/>
          </a:p>
          <a:p>
            <a:pPr marL="336076" lvl="1" indent="0">
              <a:buNone/>
            </a:pPr>
            <a:endParaRPr lang="en-US" altLang="zh-CN" sz="2400" baseline="30000" dirty="0" smtClean="0"/>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spTree>
    <p:extLst>
      <p:ext uri="{BB962C8B-B14F-4D97-AF65-F5344CB8AC3E}">
        <p14:creationId xmlns:p14="http://schemas.microsoft.com/office/powerpoint/2010/main" val="1063020478"/>
      </p:ext>
    </p:extLst>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Jose Fehse</a:t>
            </a:r>
          </a:p>
          <a:p>
            <a:endParaRPr lang="en-US" dirty="0" smtClean="0"/>
          </a:p>
          <a:p>
            <a:r>
              <a:rPr lang="en-US" dirty="0" smtClean="0"/>
              <a:t>Twitter</a:t>
            </a:r>
            <a:r>
              <a:rPr lang="en-US" dirty="0" smtClean="0"/>
              <a:t>: @</a:t>
            </a:r>
            <a:r>
              <a:rPr lang="en-US" dirty="0" err="1" smtClean="0"/>
              <a:t>overcastinfo</a:t>
            </a:r>
            <a:endParaRPr lang="en-US" dirty="0" smtClean="0"/>
          </a:p>
          <a:p>
            <a:r>
              <a:rPr lang="en-US" dirty="0" smtClean="0">
                <a:hlinkClick r:id="rId3"/>
              </a:rPr>
              <a:t>info@overcast.info</a:t>
            </a:r>
            <a:endParaRPr lang="en-US" dirty="0" smtClean="0"/>
          </a:p>
          <a:p>
            <a:endParaRPr lang="en-US" dirty="0" smtClean="0">
              <a:hlinkClick r:id="rId4"/>
            </a:endParaRPr>
          </a:p>
          <a:p>
            <a:r>
              <a:rPr lang="en-US" dirty="0" smtClean="0">
                <a:hlinkClick r:id="rId4"/>
              </a:rPr>
              <a:t>http://overcast.info</a:t>
            </a:r>
            <a:r>
              <a:rPr lang="en-US" dirty="0" smtClean="0"/>
              <a:t> </a:t>
            </a:r>
            <a:endParaRPr lang="en-US" dirty="0" smtClean="0"/>
          </a:p>
          <a:p>
            <a:endParaRPr lang="en-US" dirty="0" smtClean="0"/>
          </a:p>
          <a:p>
            <a:r>
              <a:rPr lang="en-US" dirty="0" smtClean="0"/>
              <a:t>http://tagif.ca</a:t>
            </a:r>
          </a:p>
          <a:p>
            <a:endParaRPr lang="en-US" dirty="0" smtClean="0"/>
          </a:p>
          <a:p>
            <a:endParaRPr lang="en-US" dirty="0"/>
          </a:p>
        </p:txBody>
      </p:sp>
      <p:pic>
        <p:nvPicPr>
          <p:cNvPr id="2" name="Picture 1"/>
          <p:cNvPicPr>
            <a:picLocks noChangeAspect="1"/>
          </p:cNvPicPr>
          <p:nvPr/>
        </p:nvPicPr>
        <p:blipFill>
          <a:blip r:embed="rId5"/>
          <a:stretch>
            <a:fillRect/>
          </a:stretch>
        </p:blipFill>
        <p:spPr>
          <a:xfrm>
            <a:off x="5557088" y="2377646"/>
            <a:ext cx="3609975" cy="1314450"/>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57088" y="404401"/>
            <a:ext cx="3905454" cy="1562182"/>
          </a:xfrm>
          <a:prstGeom prst="rect">
            <a:avLst/>
          </a:prstGeom>
        </p:spPr>
      </p:pic>
      <p:pic>
        <p:nvPicPr>
          <p:cNvPr id="6" name="Picture 5"/>
          <p:cNvPicPr>
            <a:picLocks noChangeAspect="1"/>
          </p:cNvPicPr>
          <p:nvPr/>
        </p:nvPicPr>
        <p:blipFill>
          <a:blip r:embed="rId7"/>
          <a:stretch>
            <a:fillRect/>
          </a:stretch>
        </p:blipFill>
        <p:spPr>
          <a:xfrm>
            <a:off x="5543164" y="3823575"/>
            <a:ext cx="2467325" cy="1634097"/>
          </a:xfrm>
          <a:prstGeom prst="rect">
            <a:avLst/>
          </a:prstGeom>
        </p:spPr>
      </p:pic>
    </p:spTree>
    <p:extLst>
      <p:ext uri="{BB962C8B-B14F-4D97-AF65-F5344CB8AC3E}">
        <p14:creationId xmlns:p14="http://schemas.microsoft.com/office/powerpoint/2010/main" val="2195711485"/>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Azure Resource </a:t>
            </a:r>
            <a:r>
              <a:rPr lang="en-US" dirty="0" smtClean="0"/>
              <a:t>Manager Benefits</a:t>
            </a:r>
            <a:endParaRPr lang="en-US" dirty="0"/>
          </a:p>
        </p:txBody>
      </p:sp>
      <p:sp>
        <p:nvSpPr>
          <p:cNvPr id="3" name="Content Placeholder 2"/>
          <p:cNvSpPr>
            <a:spLocks noGrp="1"/>
          </p:cNvSpPr>
          <p:nvPr>
            <p:ph sz="quarter" idx="10"/>
          </p:nvPr>
        </p:nvSpPr>
        <p:spPr>
          <a:prstGeom prst="rect">
            <a:avLst/>
          </a:prstGeom>
        </p:spPr>
        <p:txBody>
          <a:bodyPr>
            <a:noAutofit/>
          </a:bodyPr>
          <a:lstStyle/>
          <a:p>
            <a:pPr>
              <a:buFont typeface="Arial" panose="020B0604020202020204" pitchFamily="34" charset="0"/>
              <a:buChar char="•"/>
            </a:pPr>
            <a:r>
              <a:rPr lang="en-US" sz="2400" dirty="0">
                <a:latin typeface="Segoe UI" panose="020B0502040204020203" pitchFamily="34" charset="0"/>
              </a:rPr>
              <a:t>You can deploy, manage, and monitor all of the resources for your solution as a group, rather than handling these resources individually.</a:t>
            </a:r>
          </a:p>
          <a:p>
            <a:pPr>
              <a:buFont typeface="Arial" panose="020B0604020202020204" pitchFamily="34" charset="0"/>
              <a:buChar char="•"/>
            </a:pPr>
            <a:r>
              <a:rPr lang="en-US" sz="2400" dirty="0">
                <a:latin typeface="Segoe UI" panose="020B0502040204020203" pitchFamily="34" charset="0"/>
              </a:rPr>
              <a:t>You can repeatedly deploy your solution throughout the development lifecycle and have confidence your resources are deployed in a consistent state.</a:t>
            </a:r>
          </a:p>
          <a:p>
            <a:pPr>
              <a:buFont typeface="Arial" panose="020B0604020202020204" pitchFamily="34" charset="0"/>
              <a:buChar char="•"/>
            </a:pPr>
            <a:r>
              <a:rPr lang="en-US" sz="2400" dirty="0">
                <a:latin typeface="Segoe UI" panose="020B0502040204020203" pitchFamily="34" charset="0"/>
              </a:rPr>
              <a:t>You can use declarative templates to define your deployment.</a:t>
            </a:r>
          </a:p>
          <a:p>
            <a:pPr>
              <a:buFont typeface="Arial" panose="020B0604020202020204" pitchFamily="34" charset="0"/>
              <a:buChar char="•"/>
            </a:pPr>
            <a:r>
              <a:rPr lang="en-US" sz="2400" dirty="0">
                <a:latin typeface="Segoe UI" panose="020B0502040204020203" pitchFamily="34" charset="0"/>
              </a:rPr>
              <a:t>You can define the dependencies between resources so they are deployed in the correct order.</a:t>
            </a:r>
          </a:p>
          <a:p>
            <a:pPr>
              <a:buFont typeface="Arial" panose="020B0604020202020204" pitchFamily="34" charset="0"/>
              <a:buChar char="•"/>
            </a:pPr>
            <a:r>
              <a:rPr lang="en-US" sz="2400" dirty="0">
                <a:latin typeface="Segoe UI" panose="020B0502040204020203" pitchFamily="34" charset="0"/>
              </a:rPr>
              <a:t>You can apply access control to all services in your resource group because Role-Based Access Control (RBAC) is natively integrated into the management platform.</a:t>
            </a:r>
          </a:p>
          <a:p>
            <a:pPr>
              <a:buFont typeface="Arial" panose="020B0604020202020204" pitchFamily="34" charset="0"/>
              <a:buChar char="•"/>
            </a:pPr>
            <a:r>
              <a:rPr lang="en-US" sz="2400" dirty="0">
                <a:latin typeface="Segoe UI" panose="020B0502040204020203" pitchFamily="34" charset="0"/>
              </a:rPr>
              <a:t>You can apply tags to resources to logically organize all of the resources in your subscription.</a:t>
            </a:r>
          </a:p>
          <a:p>
            <a:pPr>
              <a:buFont typeface="Arial" panose="020B0604020202020204" pitchFamily="34" charset="0"/>
              <a:buChar char="•"/>
            </a:pPr>
            <a:r>
              <a:rPr lang="en-US" sz="2400" dirty="0">
                <a:latin typeface="Segoe UI" panose="020B0502040204020203" pitchFamily="34" charset="0"/>
              </a:rPr>
              <a:t>You can clarify billing for your organization by viewing the rolled-up costs for the entire group or for a group of resources sharing the same tag.</a:t>
            </a:r>
            <a:endParaRPr lang="en-US" sz="3200" b="0" i="0" dirty="0">
              <a:effectLst/>
              <a:latin typeface="Segoe UI" panose="020B0502040204020203" pitchFamily="34" charset="0"/>
            </a:endParaRPr>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spTree>
    <p:extLst>
      <p:ext uri="{BB962C8B-B14F-4D97-AF65-F5344CB8AC3E}">
        <p14:creationId xmlns:p14="http://schemas.microsoft.com/office/powerpoint/2010/main" val="1180599732"/>
      </p:ext>
    </p:extLst>
  </p:cSld>
  <p:clrMapOvr>
    <a:masterClrMapping/>
  </p:clrMapOvr>
  <p:transition spd="slow">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607" dirty="0"/>
              <a:t>Management models for IaaS</a:t>
            </a:r>
          </a:p>
        </p:txBody>
      </p:sp>
      <p:sp>
        <p:nvSpPr>
          <p:cNvPr id="6" name="Text Placeholder 5"/>
          <p:cNvSpPr>
            <a:spLocks noGrp="1"/>
          </p:cNvSpPr>
          <p:nvPr>
            <p:ph type="body" sz="quarter" idx="10"/>
          </p:nvPr>
        </p:nvSpPr>
        <p:spPr>
          <a:xfrm>
            <a:off x="45581" y="1189494"/>
            <a:ext cx="5378548" cy="615522"/>
          </a:xfrm>
        </p:spPr>
        <p:txBody>
          <a:bodyPr/>
          <a:lstStyle/>
          <a:p>
            <a:pPr algn="ctr"/>
            <a:r>
              <a:rPr lang="en-US" u="sng" dirty="0"/>
              <a:t>Classic Model (v1)</a:t>
            </a:r>
          </a:p>
        </p:txBody>
      </p:sp>
      <p:sp>
        <p:nvSpPr>
          <p:cNvPr id="7" name="Text Placeholder 6"/>
          <p:cNvSpPr>
            <a:spLocks noGrp="1"/>
          </p:cNvSpPr>
          <p:nvPr>
            <p:ph type="body" sz="quarter" idx="11"/>
          </p:nvPr>
        </p:nvSpPr>
        <p:spPr>
          <a:xfrm>
            <a:off x="6094353" y="1189494"/>
            <a:ext cx="5378548" cy="615522"/>
          </a:xfrm>
        </p:spPr>
        <p:txBody>
          <a:bodyPr/>
          <a:lstStyle/>
          <a:p>
            <a:pPr algn="ctr"/>
            <a:r>
              <a:rPr lang="en-US" u="sng" dirty="0"/>
              <a:t>Resource Manager (V2)</a:t>
            </a:r>
          </a:p>
        </p:txBody>
      </p:sp>
      <p:grpSp>
        <p:nvGrpSpPr>
          <p:cNvPr id="4" name="Group 2"/>
          <p:cNvGrpSpPr/>
          <p:nvPr/>
        </p:nvGrpSpPr>
        <p:grpSpPr>
          <a:xfrm>
            <a:off x="500824" y="1942875"/>
            <a:ext cx="4115644" cy="4045279"/>
            <a:chOff x="739012" y="1981337"/>
            <a:chExt cx="4198171" cy="4126395"/>
          </a:xfrm>
        </p:grpSpPr>
        <p:sp>
          <p:nvSpPr>
            <p:cNvPr id="8" name="Rectangle 22"/>
            <p:cNvSpPr/>
            <p:nvPr/>
          </p:nvSpPr>
          <p:spPr bwMode="auto">
            <a:xfrm>
              <a:off x="739012" y="4127559"/>
              <a:ext cx="2003756" cy="1980173"/>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t"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Storage Account</a:t>
              </a:r>
            </a:p>
          </p:txBody>
        </p:sp>
        <p:sp>
          <p:nvSpPr>
            <p:cNvPr id="9" name="Rectangle 23"/>
            <p:cNvSpPr/>
            <p:nvPr/>
          </p:nvSpPr>
          <p:spPr bwMode="auto">
            <a:xfrm>
              <a:off x="2933427" y="4127558"/>
              <a:ext cx="2003756" cy="1980173"/>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t"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Virtual Network</a:t>
              </a:r>
            </a:p>
          </p:txBody>
        </p:sp>
        <p:sp>
          <p:nvSpPr>
            <p:cNvPr id="10" name="Rectangle 24"/>
            <p:cNvSpPr/>
            <p:nvPr/>
          </p:nvSpPr>
          <p:spPr bwMode="auto">
            <a:xfrm>
              <a:off x="1112837" y="1981337"/>
              <a:ext cx="3408535" cy="19812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t"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Cloud Service </a:t>
              </a:r>
            </a:p>
          </p:txBody>
        </p:sp>
      </p:grpSp>
      <p:sp>
        <p:nvSpPr>
          <p:cNvPr id="12" name="Rounded Rectangle 11"/>
          <p:cNvSpPr/>
          <p:nvPr/>
        </p:nvSpPr>
        <p:spPr bwMode="auto">
          <a:xfrm>
            <a:off x="2963062" y="4739711"/>
            <a:ext cx="1550067" cy="358709"/>
          </a:xfrm>
          <a:prstGeom prst="round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765"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Subnet-1</a:t>
            </a:r>
            <a:endPar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sp>
        <p:nvSpPr>
          <p:cNvPr id="13" name="Rounded Rectangle 12"/>
          <p:cNvSpPr/>
          <p:nvPr/>
        </p:nvSpPr>
        <p:spPr bwMode="auto">
          <a:xfrm>
            <a:off x="568938" y="4774863"/>
            <a:ext cx="1195233" cy="323557"/>
          </a:xfrm>
          <a:prstGeom prst="round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568"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Disk (blob)</a:t>
            </a:r>
            <a:endParaRPr kumimoji="0" lang="en-US" sz="1765"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cxnSp>
        <p:nvCxnSpPr>
          <p:cNvPr id="15" name="Straight Connector 14"/>
          <p:cNvCxnSpPr>
            <a:endCxn id="13" idx="3"/>
          </p:cNvCxnSpPr>
          <p:nvPr/>
        </p:nvCxnSpPr>
        <p:spPr>
          <a:xfrm flipH="1">
            <a:off x="1764171" y="3691005"/>
            <a:ext cx="747023" cy="1245637"/>
          </a:xfrm>
          <a:prstGeom prst="line">
            <a:avLst/>
          </a:prstGeom>
          <a:ln>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endCxn id="12" idx="1"/>
          </p:cNvCxnSpPr>
          <p:nvPr/>
        </p:nvCxnSpPr>
        <p:spPr>
          <a:xfrm>
            <a:off x="2590873" y="3559740"/>
            <a:ext cx="372190" cy="1359326"/>
          </a:xfrm>
          <a:prstGeom prst="line">
            <a:avLst/>
          </a:prstGeom>
          <a:ln>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Rounded Rectangle 10"/>
          <p:cNvSpPr/>
          <p:nvPr/>
        </p:nvSpPr>
        <p:spPr bwMode="auto">
          <a:xfrm>
            <a:off x="2111520" y="2838947"/>
            <a:ext cx="896425" cy="932282"/>
          </a:xfrm>
          <a:prstGeom prst="round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568"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VM w/ IP Address</a:t>
            </a:r>
            <a:endPar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sp>
        <p:nvSpPr>
          <p:cNvPr id="30" name="Rounded Rectangle 29"/>
          <p:cNvSpPr/>
          <p:nvPr/>
        </p:nvSpPr>
        <p:spPr bwMode="auto">
          <a:xfrm>
            <a:off x="5496734" y="2007510"/>
            <a:ext cx="6088218" cy="503454"/>
          </a:xfrm>
          <a:prstGeom prst="round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Resource Group</a:t>
            </a:r>
          </a:p>
        </p:txBody>
      </p:sp>
      <p:sp>
        <p:nvSpPr>
          <p:cNvPr id="31" name="Rounded Rectangle 30"/>
          <p:cNvSpPr/>
          <p:nvPr/>
        </p:nvSpPr>
        <p:spPr bwMode="auto">
          <a:xfrm>
            <a:off x="6080035" y="2832721"/>
            <a:ext cx="831578" cy="896425"/>
          </a:xfrm>
          <a:prstGeom prst="roundRect">
            <a:avLst/>
          </a:prstGeom>
          <a:solidFill>
            <a:schemeClr val="accent2"/>
          </a:solid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568"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VM</a:t>
            </a:r>
            <a:endPar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sp>
        <p:nvSpPr>
          <p:cNvPr id="34" name="Rounded Rectangle 33"/>
          <p:cNvSpPr/>
          <p:nvPr/>
        </p:nvSpPr>
        <p:spPr bwMode="auto">
          <a:xfrm>
            <a:off x="7036846" y="2832721"/>
            <a:ext cx="831578" cy="896425"/>
          </a:xfrm>
          <a:prstGeom prst="roundRect">
            <a:avLst/>
          </a:prstGeom>
          <a:solidFill>
            <a:schemeClr val="accent2"/>
          </a:solid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568"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NIC</a:t>
            </a:r>
            <a:endPar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sp>
        <p:nvSpPr>
          <p:cNvPr id="37" name="Rounded Rectangle 36"/>
          <p:cNvSpPr/>
          <p:nvPr/>
        </p:nvSpPr>
        <p:spPr bwMode="auto">
          <a:xfrm>
            <a:off x="7993657" y="2832721"/>
            <a:ext cx="831578" cy="896425"/>
          </a:xfrm>
          <a:prstGeom prst="roundRect">
            <a:avLst/>
          </a:prstGeom>
          <a:solidFill>
            <a:schemeClr val="accent2"/>
          </a:solid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568"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VM IP Address</a:t>
            </a:r>
            <a:endPar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sp>
        <p:nvSpPr>
          <p:cNvPr id="38" name="Rounded Rectangle 37"/>
          <p:cNvSpPr/>
          <p:nvPr/>
        </p:nvSpPr>
        <p:spPr bwMode="auto">
          <a:xfrm>
            <a:off x="3212738" y="2284262"/>
            <a:ext cx="894267" cy="1004175"/>
          </a:xfrm>
          <a:prstGeom prst="round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568"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Load Balancer w/ IP Address</a:t>
            </a:r>
            <a:endPar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sp>
        <p:nvSpPr>
          <p:cNvPr id="43" name="Rounded Rectangle 42"/>
          <p:cNvSpPr/>
          <p:nvPr/>
        </p:nvSpPr>
        <p:spPr bwMode="auto">
          <a:xfrm>
            <a:off x="9907278" y="2832721"/>
            <a:ext cx="831578" cy="896425"/>
          </a:xfrm>
          <a:prstGeom prst="roundRect">
            <a:avLst/>
          </a:prstGeom>
          <a:solidFill>
            <a:schemeClr val="accent2"/>
          </a:solid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568"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Load Balancer</a:t>
            </a:r>
            <a:endPar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sp>
        <p:nvSpPr>
          <p:cNvPr id="77" name="Rectangle 76"/>
          <p:cNvSpPr/>
          <p:nvPr/>
        </p:nvSpPr>
        <p:spPr bwMode="auto">
          <a:xfrm>
            <a:off x="5646138" y="4079707"/>
            <a:ext cx="747024" cy="366215"/>
          </a:xfrm>
          <a:prstGeom prst="rect">
            <a:avLst/>
          </a:prstGeom>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882" b="0" i="0" u="none" strike="noStrike" kern="0" cap="none" spc="0" normalizeH="0" baseline="0" noProof="0" dirty="0" err="1">
                <a:ln>
                  <a:noFill/>
                </a:ln>
                <a:gradFill>
                  <a:gsLst>
                    <a:gs pos="16814">
                      <a:srgbClr val="FFFFFF"/>
                    </a:gs>
                    <a:gs pos="46000">
                      <a:srgbClr val="FFFFFF"/>
                    </a:gs>
                  </a:gsLst>
                  <a:lin ang="5400000" scaled="0"/>
                </a:gradFill>
                <a:effectLst/>
                <a:uLnTx/>
                <a:uFillTx/>
                <a:latin typeface="Segoe UI"/>
                <a:ea typeface="+mn-ea"/>
                <a:cs typeface="+mn-cs"/>
              </a:rPr>
              <a:t>DependsOn</a:t>
            </a:r>
            <a:endParaRPr kumimoji="0" lang="en-US" sz="882"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cxnSp>
        <p:nvCxnSpPr>
          <p:cNvPr id="79" name="Straight Connector 78"/>
          <p:cNvCxnSpPr>
            <a:stCxn id="77" idx="0"/>
          </p:cNvCxnSpPr>
          <p:nvPr/>
        </p:nvCxnSpPr>
        <p:spPr>
          <a:xfrm flipH="1" flipV="1">
            <a:off x="6019649" y="3272250"/>
            <a:ext cx="1" cy="807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6278387" y="3722920"/>
            <a:ext cx="1356716" cy="529914"/>
            <a:chOff x="6863164" y="3797076"/>
            <a:chExt cx="1383921" cy="540540"/>
          </a:xfrm>
        </p:grpSpPr>
        <p:cxnSp>
          <p:nvCxnSpPr>
            <p:cNvPr id="53" name="Curved Connector 52"/>
            <p:cNvCxnSpPr>
              <a:stCxn id="31" idx="2"/>
              <a:endCxn id="34" idx="2"/>
            </p:cNvCxnSpPr>
            <p:nvPr/>
          </p:nvCxnSpPr>
          <p:spPr>
            <a:xfrm rot="16200000" flipH="1">
              <a:off x="7344813" y="3315427"/>
              <a:ext cx="12700" cy="975997"/>
            </a:xfrm>
            <a:prstGeom prst="curvedConnector3">
              <a:avLst>
                <a:gd name="adj1" fmla="val 1800000"/>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02" name="TextBox 101"/>
            <p:cNvSpPr txBox="1"/>
            <p:nvPr/>
          </p:nvSpPr>
          <p:spPr>
            <a:xfrm>
              <a:off x="7369601" y="3917501"/>
              <a:ext cx="877484" cy="420115"/>
            </a:xfrm>
            <a:prstGeom prst="rect">
              <a:avLst/>
            </a:prstGeom>
            <a:noFill/>
            <a:ln>
              <a:solidFill>
                <a:schemeClr val="tx1"/>
              </a:solidFill>
            </a:ln>
          </p:spPr>
          <p:txBody>
            <a:bodyPr wrap="none" lIns="179285" tIns="143428" rIns="179285" bIns="143428" rtlCol="0">
              <a:spAutoFit/>
            </a:bodyPr>
            <a:lstStyle/>
            <a:p>
              <a:pPr marL="0" marR="0" lvl="0" indent="0" algn="l" defTabSz="896386" rtl="0" eaLnBrk="1" fontAlgn="auto" latinLnBrk="0" hangingPunct="1">
                <a:lnSpc>
                  <a:spcPct val="90000"/>
                </a:lnSpc>
                <a:spcBef>
                  <a:spcPts val="0"/>
                </a:spcBef>
                <a:spcAft>
                  <a:spcPts val="588"/>
                </a:spcAft>
                <a:buClrTx/>
                <a:buSzTx/>
                <a:buFontTx/>
                <a:buNone/>
                <a:tabLst/>
                <a:defRPr/>
              </a:pPr>
              <a:r>
                <a:rPr kumimoji="0" lang="en-US" sz="882" b="0" i="0" u="none" strike="noStrike" kern="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Reference</a:t>
              </a:r>
            </a:p>
          </p:txBody>
        </p:sp>
      </p:grpSp>
      <p:grpSp>
        <p:nvGrpSpPr>
          <p:cNvPr id="19" name="Group 18"/>
          <p:cNvGrpSpPr/>
          <p:nvPr/>
        </p:nvGrpSpPr>
        <p:grpSpPr>
          <a:xfrm>
            <a:off x="7235198" y="3722921"/>
            <a:ext cx="1715269" cy="444782"/>
            <a:chOff x="7839161" y="3797076"/>
            <a:chExt cx="1749664" cy="453701"/>
          </a:xfrm>
        </p:grpSpPr>
        <p:cxnSp>
          <p:nvCxnSpPr>
            <p:cNvPr id="59" name="Curved Connector 58"/>
            <p:cNvCxnSpPr>
              <a:stCxn id="34" idx="2"/>
              <a:endCxn id="37" idx="2"/>
            </p:cNvCxnSpPr>
            <p:nvPr/>
          </p:nvCxnSpPr>
          <p:spPr>
            <a:xfrm rot="16200000" flipH="1">
              <a:off x="8320810" y="3315427"/>
              <a:ext cx="12700" cy="975997"/>
            </a:xfrm>
            <a:prstGeom prst="curvedConnector3">
              <a:avLst>
                <a:gd name="adj1" fmla="val 1800000"/>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03" name="TextBox 102"/>
            <p:cNvSpPr txBox="1"/>
            <p:nvPr/>
          </p:nvSpPr>
          <p:spPr>
            <a:xfrm>
              <a:off x="8711341" y="3830662"/>
              <a:ext cx="877484" cy="420115"/>
            </a:xfrm>
            <a:prstGeom prst="rect">
              <a:avLst/>
            </a:prstGeom>
            <a:noFill/>
            <a:ln>
              <a:solidFill>
                <a:schemeClr val="tx1"/>
              </a:solidFill>
            </a:ln>
          </p:spPr>
          <p:txBody>
            <a:bodyPr wrap="none" lIns="179285" tIns="143428" rIns="179285" bIns="143428" rtlCol="0">
              <a:spAutoFit/>
            </a:bodyPr>
            <a:lstStyle/>
            <a:p>
              <a:pPr marL="0" marR="0" lvl="0" indent="0" algn="l" defTabSz="896386" rtl="0" eaLnBrk="1" fontAlgn="auto" latinLnBrk="0" hangingPunct="1">
                <a:lnSpc>
                  <a:spcPct val="90000"/>
                </a:lnSpc>
                <a:spcBef>
                  <a:spcPts val="0"/>
                </a:spcBef>
                <a:spcAft>
                  <a:spcPts val="588"/>
                </a:spcAft>
                <a:buClrTx/>
                <a:buSzTx/>
                <a:buFontTx/>
                <a:buNone/>
                <a:tabLst/>
                <a:defRPr/>
              </a:pPr>
              <a:r>
                <a:rPr kumimoji="0" lang="en-US" sz="882" b="0" i="0" u="none" strike="noStrike" kern="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Reference</a:t>
              </a:r>
            </a:p>
          </p:txBody>
        </p:sp>
      </p:grpSp>
      <p:grpSp>
        <p:nvGrpSpPr>
          <p:cNvPr id="22" name="Group 21"/>
          <p:cNvGrpSpPr/>
          <p:nvPr/>
        </p:nvGrpSpPr>
        <p:grpSpPr>
          <a:xfrm>
            <a:off x="7235198" y="2517189"/>
            <a:ext cx="2870433" cy="411856"/>
            <a:chOff x="7839161" y="2567167"/>
            <a:chExt cx="2927991" cy="420115"/>
          </a:xfrm>
        </p:grpSpPr>
        <p:cxnSp>
          <p:nvCxnSpPr>
            <p:cNvPr id="66" name="Curved Connector 65"/>
            <p:cNvCxnSpPr>
              <a:stCxn id="34" idx="0"/>
              <a:endCxn id="43" idx="0"/>
            </p:cNvCxnSpPr>
            <p:nvPr/>
          </p:nvCxnSpPr>
          <p:spPr>
            <a:xfrm rot="5400000" flipH="1" flipV="1">
              <a:off x="9296807" y="1425031"/>
              <a:ext cx="12700" cy="2927991"/>
            </a:xfrm>
            <a:prstGeom prst="curvedConnector3">
              <a:avLst>
                <a:gd name="adj1" fmla="val 1800000"/>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05" name="TextBox 104"/>
            <p:cNvSpPr txBox="1"/>
            <p:nvPr/>
          </p:nvSpPr>
          <p:spPr>
            <a:xfrm>
              <a:off x="9150083" y="2567167"/>
              <a:ext cx="1398460" cy="420115"/>
            </a:xfrm>
            <a:prstGeom prst="rect">
              <a:avLst/>
            </a:prstGeom>
            <a:noFill/>
            <a:ln>
              <a:solidFill>
                <a:schemeClr val="tx1"/>
              </a:solidFill>
            </a:ln>
          </p:spPr>
          <p:txBody>
            <a:bodyPr wrap="none" lIns="179285" tIns="143428" rIns="179285" bIns="143428" rtlCol="0">
              <a:spAutoFit/>
            </a:bodyPr>
            <a:lstStyle/>
            <a:p>
              <a:pPr marL="0" marR="0" lvl="0" indent="0" algn="l" defTabSz="896386" rtl="0" eaLnBrk="1" fontAlgn="auto" latinLnBrk="0" hangingPunct="1">
                <a:lnSpc>
                  <a:spcPct val="90000"/>
                </a:lnSpc>
                <a:spcBef>
                  <a:spcPts val="0"/>
                </a:spcBef>
                <a:spcAft>
                  <a:spcPts val="588"/>
                </a:spcAft>
                <a:buClrTx/>
                <a:buSzTx/>
                <a:buFontTx/>
                <a:buNone/>
                <a:tabLst/>
                <a:defRPr/>
              </a:pPr>
              <a:r>
                <a:rPr kumimoji="0" lang="en-US" sz="882" b="0" i="0" u="none" strike="noStrike" kern="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Backend Pool (NICs)</a:t>
              </a:r>
            </a:p>
          </p:txBody>
        </p:sp>
      </p:grpSp>
      <p:sp>
        <p:nvSpPr>
          <p:cNvPr id="107" name="Rounded Rectangle 106"/>
          <p:cNvSpPr/>
          <p:nvPr/>
        </p:nvSpPr>
        <p:spPr bwMode="auto">
          <a:xfrm>
            <a:off x="10864090" y="2832721"/>
            <a:ext cx="831578" cy="896425"/>
          </a:xfrm>
          <a:prstGeom prst="roundRect">
            <a:avLst/>
          </a:prstGeom>
          <a:solidFill>
            <a:schemeClr val="accent2"/>
          </a:solid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568"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VM IP Address</a:t>
            </a:r>
            <a:endPar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grpSp>
        <p:nvGrpSpPr>
          <p:cNvPr id="21" name="Group 20"/>
          <p:cNvGrpSpPr/>
          <p:nvPr/>
        </p:nvGrpSpPr>
        <p:grpSpPr>
          <a:xfrm>
            <a:off x="10105632" y="3722920"/>
            <a:ext cx="1367269" cy="562540"/>
            <a:chOff x="10767153" y="3797076"/>
            <a:chExt cx="1394686" cy="573820"/>
          </a:xfrm>
        </p:grpSpPr>
        <p:cxnSp>
          <p:nvCxnSpPr>
            <p:cNvPr id="111" name="Curved Connector 110"/>
            <p:cNvCxnSpPr>
              <a:stCxn id="43" idx="2"/>
              <a:endCxn id="107" idx="2"/>
            </p:cNvCxnSpPr>
            <p:nvPr/>
          </p:nvCxnSpPr>
          <p:spPr>
            <a:xfrm rot="16200000" flipH="1">
              <a:off x="11248802" y="3315427"/>
              <a:ext cx="12700" cy="975998"/>
            </a:xfrm>
            <a:prstGeom prst="curvedConnector3">
              <a:avLst>
                <a:gd name="adj1" fmla="val 1800000"/>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11284355" y="3950781"/>
              <a:ext cx="877484" cy="420115"/>
            </a:xfrm>
            <a:prstGeom prst="rect">
              <a:avLst/>
            </a:prstGeom>
            <a:noFill/>
            <a:ln>
              <a:solidFill>
                <a:schemeClr val="tx1"/>
              </a:solidFill>
            </a:ln>
          </p:spPr>
          <p:txBody>
            <a:bodyPr wrap="none" lIns="179285" tIns="143428" rIns="179285" bIns="143428" rtlCol="0">
              <a:spAutoFit/>
            </a:bodyPr>
            <a:lstStyle/>
            <a:p>
              <a:pPr marL="0" marR="0" lvl="0" indent="0" algn="l" defTabSz="896386" rtl="0" eaLnBrk="1" fontAlgn="auto" latinLnBrk="0" hangingPunct="1">
                <a:lnSpc>
                  <a:spcPct val="90000"/>
                </a:lnSpc>
                <a:spcBef>
                  <a:spcPts val="0"/>
                </a:spcBef>
                <a:spcAft>
                  <a:spcPts val="588"/>
                </a:spcAft>
                <a:buClrTx/>
                <a:buSzTx/>
                <a:buFontTx/>
                <a:buNone/>
                <a:tabLst/>
                <a:defRPr/>
              </a:pPr>
              <a:r>
                <a:rPr kumimoji="0" lang="en-US" sz="882" b="0" i="0" u="none" strike="noStrike" kern="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Reference</a:t>
              </a:r>
            </a:p>
          </p:txBody>
        </p:sp>
      </p:grpSp>
      <p:cxnSp>
        <p:nvCxnSpPr>
          <p:cNvPr id="117" name="Straight Connector 116"/>
          <p:cNvCxnSpPr>
            <a:stCxn id="11" idx="3"/>
          </p:cNvCxnSpPr>
          <p:nvPr/>
        </p:nvCxnSpPr>
        <p:spPr>
          <a:xfrm flipV="1">
            <a:off x="3007946" y="2846450"/>
            <a:ext cx="204792" cy="458638"/>
          </a:xfrm>
          <a:prstGeom prst="line">
            <a:avLst/>
          </a:prstGeom>
          <a:ln>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42" name="Rounded Rectangle 141"/>
          <p:cNvSpPr/>
          <p:nvPr/>
        </p:nvSpPr>
        <p:spPr bwMode="auto">
          <a:xfrm>
            <a:off x="7108444" y="4650207"/>
            <a:ext cx="1036927" cy="896425"/>
          </a:xfrm>
          <a:prstGeom prst="roundRect">
            <a:avLst/>
          </a:prstGeom>
          <a:solidFill>
            <a:schemeClr val="accent2"/>
          </a:solid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568"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Network Security Group</a:t>
            </a:r>
            <a:endPar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grpSp>
        <p:nvGrpSpPr>
          <p:cNvPr id="5" name="Group 4"/>
          <p:cNvGrpSpPr/>
          <p:nvPr/>
        </p:nvGrpSpPr>
        <p:grpSpPr>
          <a:xfrm>
            <a:off x="8950468" y="2832721"/>
            <a:ext cx="831578" cy="896425"/>
            <a:chOff x="9588825" y="2889026"/>
            <a:chExt cx="848253" cy="914400"/>
          </a:xfrm>
        </p:grpSpPr>
        <p:sp>
          <p:nvSpPr>
            <p:cNvPr id="33" name="Rounded Rectangle 32"/>
            <p:cNvSpPr/>
            <p:nvPr/>
          </p:nvSpPr>
          <p:spPr bwMode="auto">
            <a:xfrm>
              <a:off x="9588825" y="2889026"/>
              <a:ext cx="848253" cy="914400"/>
            </a:xfrm>
            <a:prstGeom prst="roundRect">
              <a:avLst/>
            </a:prstGeom>
            <a:solidFill>
              <a:schemeClr val="accent2"/>
            </a:solid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t"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568"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VNet</a:t>
              </a:r>
              <a:endPar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sp>
          <p:nvSpPr>
            <p:cNvPr id="144" name="Rounded Rectangle 143"/>
            <p:cNvSpPr/>
            <p:nvPr/>
          </p:nvSpPr>
          <p:spPr bwMode="auto">
            <a:xfrm>
              <a:off x="9724112" y="3326308"/>
              <a:ext cx="570316" cy="182637"/>
            </a:xfrm>
            <a:prstGeom prst="roundRect">
              <a:avLst/>
            </a:prstGeom>
            <a:solidFill>
              <a:schemeClr val="accent3"/>
            </a:solid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882"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Subnet</a:t>
              </a:r>
            </a:p>
          </p:txBody>
        </p:sp>
      </p:grpSp>
      <p:grpSp>
        <p:nvGrpSpPr>
          <p:cNvPr id="14" name="Group 13"/>
          <p:cNvGrpSpPr/>
          <p:nvPr/>
        </p:nvGrpSpPr>
        <p:grpSpPr>
          <a:xfrm>
            <a:off x="5123224" y="2846450"/>
            <a:ext cx="831578" cy="868967"/>
            <a:chOff x="5684837" y="2903030"/>
            <a:chExt cx="848253" cy="886392"/>
          </a:xfrm>
        </p:grpSpPr>
        <p:sp>
          <p:nvSpPr>
            <p:cNvPr id="32" name="Rounded Rectangle 31"/>
            <p:cNvSpPr/>
            <p:nvPr/>
          </p:nvSpPr>
          <p:spPr bwMode="auto">
            <a:xfrm>
              <a:off x="5684837" y="2903030"/>
              <a:ext cx="848253" cy="886392"/>
            </a:xfrm>
            <a:prstGeom prst="roundRect">
              <a:avLst/>
            </a:prstGeom>
            <a:solidFill>
              <a:schemeClr val="accent2"/>
            </a:solid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t"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1568"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Storage Account</a:t>
              </a:r>
              <a:endParaRPr kumimoji="0" lang="en-US" sz="1961"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sp>
          <p:nvSpPr>
            <p:cNvPr id="147" name="Rounded Rectangle 146"/>
            <p:cNvSpPr/>
            <p:nvPr/>
          </p:nvSpPr>
          <p:spPr bwMode="auto">
            <a:xfrm>
              <a:off x="5793943" y="3508945"/>
              <a:ext cx="570316" cy="182637"/>
            </a:xfrm>
            <a:prstGeom prst="roundRect">
              <a:avLst/>
            </a:prstGeom>
            <a:solidFill>
              <a:schemeClr val="accent3"/>
            </a:solid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r>
                <a:rPr kumimoji="0" lang="en-US" sz="882" b="0" i="0" u="none" strike="noStrike" kern="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rPr>
                <a:t>Disk (blob)</a:t>
              </a:r>
            </a:p>
          </p:txBody>
        </p:sp>
      </p:grpSp>
      <p:grpSp>
        <p:nvGrpSpPr>
          <p:cNvPr id="18" name="Group 17"/>
          <p:cNvGrpSpPr/>
          <p:nvPr/>
        </p:nvGrpSpPr>
        <p:grpSpPr>
          <a:xfrm>
            <a:off x="7228974" y="3729146"/>
            <a:ext cx="1063328" cy="921062"/>
            <a:chOff x="7832812" y="3803426"/>
            <a:chExt cx="1084650" cy="939531"/>
          </a:xfrm>
        </p:grpSpPr>
        <p:cxnSp>
          <p:nvCxnSpPr>
            <p:cNvPr id="149" name="Straight Arrow Connector 148"/>
            <p:cNvCxnSpPr>
              <a:stCxn id="34" idx="2"/>
              <a:endCxn id="142" idx="0"/>
            </p:cNvCxnSpPr>
            <p:nvPr/>
          </p:nvCxnSpPr>
          <p:spPr>
            <a:xfrm>
              <a:off x="7832812" y="3803426"/>
              <a:ext cx="177767" cy="93953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50" name="TextBox 149"/>
            <p:cNvSpPr txBox="1"/>
            <p:nvPr/>
          </p:nvSpPr>
          <p:spPr>
            <a:xfrm>
              <a:off x="8039978" y="4297710"/>
              <a:ext cx="877484" cy="420115"/>
            </a:xfrm>
            <a:prstGeom prst="rect">
              <a:avLst/>
            </a:prstGeom>
            <a:noFill/>
            <a:ln>
              <a:solidFill>
                <a:schemeClr val="tx1"/>
              </a:solidFill>
            </a:ln>
          </p:spPr>
          <p:txBody>
            <a:bodyPr wrap="none" lIns="179285" tIns="143428" rIns="179285" bIns="143428" rtlCol="0">
              <a:spAutoFit/>
            </a:bodyPr>
            <a:lstStyle/>
            <a:p>
              <a:pPr marL="0" marR="0" lvl="0" indent="0" algn="l" defTabSz="896386" rtl="0" eaLnBrk="1" fontAlgn="auto" latinLnBrk="0" hangingPunct="1">
                <a:lnSpc>
                  <a:spcPct val="90000"/>
                </a:lnSpc>
                <a:spcBef>
                  <a:spcPts val="0"/>
                </a:spcBef>
                <a:spcAft>
                  <a:spcPts val="588"/>
                </a:spcAft>
                <a:buClrTx/>
                <a:buSzTx/>
                <a:buFontTx/>
                <a:buNone/>
                <a:tabLst/>
                <a:defRPr/>
              </a:pPr>
              <a:r>
                <a:rPr kumimoji="0" lang="en-US" sz="882" b="0" i="0" u="none" strike="noStrike" kern="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Reference</a:t>
              </a:r>
            </a:p>
          </p:txBody>
        </p:sp>
      </p:grpSp>
      <p:grpSp>
        <p:nvGrpSpPr>
          <p:cNvPr id="20" name="Group 19"/>
          <p:cNvGrpSpPr/>
          <p:nvPr/>
        </p:nvGrpSpPr>
        <p:grpSpPr>
          <a:xfrm>
            <a:off x="7228974" y="3440453"/>
            <a:ext cx="1910012" cy="1059611"/>
            <a:chOff x="7832812" y="3508945"/>
            <a:chExt cx="1948312" cy="1080858"/>
          </a:xfrm>
        </p:grpSpPr>
        <p:cxnSp>
          <p:nvCxnSpPr>
            <p:cNvPr id="62" name="Curved Connector 61"/>
            <p:cNvCxnSpPr>
              <a:stCxn id="34" idx="2"/>
              <a:endCxn id="144" idx="2"/>
            </p:cNvCxnSpPr>
            <p:nvPr/>
          </p:nvCxnSpPr>
          <p:spPr>
            <a:xfrm rot="5400000" flipH="1" flipV="1">
              <a:off x="8659727" y="2682030"/>
              <a:ext cx="294481" cy="1948312"/>
            </a:xfrm>
            <a:prstGeom prst="curvedConnector3">
              <a:avLst>
                <a:gd name="adj1" fmla="val -77628"/>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04" name="TextBox 103"/>
            <p:cNvSpPr txBox="1"/>
            <p:nvPr/>
          </p:nvSpPr>
          <p:spPr>
            <a:xfrm>
              <a:off x="8885237" y="4169688"/>
              <a:ext cx="877484" cy="420115"/>
            </a:xfrm>
            <a:prstGeom prst="rect">
              <a:avLst/>
            </a:prstGeom>
            <a:noFill/>
            <a:ln>
              <a:solidFill>
                <a:schemeClr val="tx1"/>
              </a:solidFill>
            </a:ln>
          </p:spPr>
          <p:txBody>
            <a:bodyPr wrap="none" lIns="179285" tIns="143428" rIns="179285" bIns="143428" rtlCol="0">
              <a:spAutoFit/>
            </a:bodyPr>
            <a:lstStyle/>
            <a:p>
              <a:pPr marL="0" marR="0" lvl="0" indent="0" algn="l" defTabSz="896386" rtl="0" eaLnBrk="1" fontAlgn="auto" latinLnBrk="0" hangingPunct="1">
                <a:lnSpc>
                  <a:spcPct val="90000"/>
                </a:lnSpc>
                <a:spcBef>
                  <a:spcPts val="0"/>
                </a:spcBef>
                <a:spcAft>
                  <a:spcPts val="588"/>
                </a:spcAft>
                <a:buClrTx/>
                <a:buSzTx/>
                <a:buFontTx/>
                <a:buNone/>
                <a:tabLst/>
                <a:defRPr/>
              </a:pPr>
              <a:r>
                <a:rPr kumimoji="0" lang="en-US" sz="882" b="0" i="0" u="none" strike="noStrike" kern="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Reference</a:t>
              </a:r>
            </a:p>
          </p:txBody>
        </p:sp>
      </p:grpSp>
      <p:cxnSp>
        <p:nvCxnSpPr>
          <p:cNvPr id="49" name="Straight Arrow Connector 48"/>
          <p:cNvCxnSpPr/>
          <p:nvPr/>
        </p:nvCxnSpPr>
        <p:spPr>
          <a:xfrm>
            <a:off x="5900125" y="3272249"/>
            <a:ext cx="179285" cy="0"/>
          </a:xfrm>
          <a:prstGeom prst="straightConnector1">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69190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up)">
                                      <p:cBhvr>
                                        <p:cTn id="17" dur="500"/>
                                        <p:tgtEl>
                                          <p:spTgt spid="15"/>
                                        </p:tgtEl>
                                      </p:cBhvr>
                                    </p:animEffect>
                                  </p:childTnLst>
                                </p:cTn>
                              </p:par>
                              <p:par>
                                <p:cTn id="18" presetID="22" presetClass="entr" presetSubtype="1" fill="hold"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ipe(up)">
                                      <p:cBhvr>
                                        <p:cTn id="20" dur="500"/>
                                        <p:tgtEl>
                                          <p:spTgt spid="16"/>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17"/>
                                        </p:tgtEl>
                                        <p:attrNameLst>
                                          <p:attrName>style.visibility</p:attrName>
                                        </p:attrNameLst>
                                      </p:cBhvr>
                                      <p:to>
                                        <p:strVal val="visible"/>
                                      </p:to>
                                    </p:set>
                                    <p:animEffect transition="in" filter="wipe(down)">
                                      <p:cBhvr>
                                        <p:cTn id="32" dur="500"/>
                                        <p:tgtEl>
                                          <p:spTgt spid="117"/>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500"/>
                                        <p:tgtEl>
                                          <p:spTgt spid="30"/>
                                        </p:tgtEl>
                                      </p:cBhvr>
                                    </p:animEffect>
                                  </p:childTnLst>
                                </p:cTn>
                              </p:par>
                            </p:childTnLst>
                          </p:cTn>
                        </p:par>
                        <p:par>
                          <p:cTn id="42" fill="hold">
                            <p:stCondLst>
                              <p:cond delay="500"/>
                            </p:stCondLst>
                            <p:childTnLst>
                              <p:par>
                                <p:cTn id="43" presetID="10" presetClass="entr" presetSubtype="0" fill="hold" nodeType="after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par>
                          <p:cTn id="46" fill="hold">
                            <p:stCondLst>
                              <p:cond delay="1000"/>
                            </p:stCondLst>
                            <p:childTnLst>
                              <p:par>
                                <p:cTn id="47" presetID="10" presetClass="entr" presetSubtype="0" fill="hold" grpId="0" nodeType="afterEffect">
                                  <p:stCondLst>
                                    <p:cond delay="0"/>
                                  </p:stCondLst>
                                  <p:childTnLst>
                                    <p:set>
                                      <p:cBhvr>
                                        <p:cTn id="48" dur="1" fill="hold">
                                          <p:stCondLst>
                                            <p:cond delay="0"/>
                                          </p:stCondLst>
                                        </p:cTn>
                                        <p:tgtEl>
                                          <p:spTgt spid="31"/>
                                        </p:tgtEl>
                                        <p:attrNameLst>
                                          <p:attrName>style.visibility</p:attrName>
                                        </p:attrNameLst>
                                      </p:cBhvr>
                                      <p:to>
                                        <p:strVal val="visible"/>
                                      </p:to>
                                    </p:set>
                                    <p:animEffect transition="in" filter="fade">
                                      <p:cBhvr>
                                        <p:cTn id="49" dur="500"/>
                                        <p:tgtEl>
                                          <p:spTgt spid="31"/>
                                        </p:tgtEl>
                                      </p:cBhvr>
                                    </p:animEffect>
                                  </p:childTnLst>
                                </p:cTn>
                              </p:par>
                            </p:childTnLst>
                          </p:cTn>
                        </p:par>
                        <p:par>
                          <p:cTn id="50" fill="hold">
                            <p:stCondLst>
                              <p:cond delay="2000"/>
                            </p:stCondLst>
                            <p:childTnLst>
                              <p:par>
                                <p:cTn id="51" presetID="10" presetClass="entr" presetSubtype="0" fill="hold" grpId="0" nodeType="afterEffect">
                                  <p:stCondLst>
                                    <p:cond delay="0"/>
                                  </p:stCondLst>
                                  <p:childTnLst>
                                    <p:set>
                                      <p:cBhvr>
                                        <p:cTn id="52" dur="1" fill="hold">
                                          <p:stCondLst>
                                            <p:cond delay="0"/>
                                          </p:stCondLst>
                                        </p:cTn>
                                        <p:tgtEl>
                                          <p:spTgt spid="34"/>
                                        </p:tgtEl>
                                        <p:attrNameLst>
                                          <p:attrName>style.visibility</p:attrName>
                                        </p:attrNameLst>
                                      </p:cBhvr>
                                      <p:to>
                                        <p:strVal val="visible"/>
                                      </p:to>
                                    </p:set>
                                    <p:animEffect transition="in" filter="fade">
                                      <p:cBhvr>
                                        <p:cTn id="53" dur="500"/>
                                        <p:tgtEl>
                                          <p:spTgt spid="34"/>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37"/>
                                        </p:tgtEl>
                                        <p:attrNameLst>
                                          <p:attrName>style.visibility</p:attrName>
                                        </p:attrNameLst>
                                      </p:cBhvr>
                                      <p:to>
                                        <p:strVal val="visible"/>
                                      </p:to>
                                    </p:set>
                                    <p:animEffect transition="in" filter="fade">
                                      <p:cBhvr>
                                        <p:cTn id="57" dur="500"/>
                                        <p:tgtEl>
                                          <p:spTgt spid="37"/>
                                        </p:tgtEl>
                                      </p:cBhvr>
                                    </p:animEffect>
                                  </p:childTnLst>
                                </p:cTn>
                              </p:par>
                            </p:childTnLst>
                          </p:cTn>
                        </p:par>
                        <p:par>
                          <p:cTn id="58" fill="hold">
                            <p:stCondLst>
                              <p:cond delay="3000"/>
                            </p:stCondLst>
                            <p:childTnLst>
                              <p:par>
                                <p:cTn id="59" presetID="10" presetClass="entr" presetSubtype="0" fill="hold" nodeType="afterEffect">
                                  <p:stCondLst>
                                    <p:cond delay="0"/>
                                  </p:stCondLst>
                                  <p:childTnLst>
                                    <p:set>
                                      <p:cBhvr>
                                        <p:cTn id="60" dur="1" fill="hold">
                                          <p:stCondLst>
                                            <p:cond delay="0"/>
                                          </p:stCondLst>
                                        </p:cTn>
                                        <p:tgtEl>
                                          <p:spTgt spid="5"/>
                                        </p:tgtEl>
                                        <p:attrNameLst>
                                          <p:attrName>style.visibility</p:attrName>
                                        </p:attrNameLst>
                                      </p:cBhvr>
                                      <p:to>
                                        <p:strVal val="visible"/>
                                      </p:to>
                                    </p:set>
                                    <p:animEffect transition="in" filter="fade">
                                      <p:cBhvr>
                                        <p:cTn id="61" dur="500"/>
                                        <p:tgtEl>
                                          <p:spTgt spid="5"/>
                                        </p:tgtEl>
                                      </p:cBhvr>
                                    </p:animEffect>
                                  </p:childTnLst>
                                </p:cTn>
                              </p:par>
                            </p:childTnLst>
                          </p:cTn>
                        </p:par>
                        <p:par>
                          <p:cTn id="62" fill="hold">
                            <p:stCondLst>
                              <p:cond delay="3500"/>
                            </p:stCondLst>
                            <p:childTnLst>
                              <p:par>
                                <p:cTn id="63" presetID="10" presetClass="entr" presetSubtype="0" fill="hold" grpId="0" nodeType="afterEffect">
                                  <p:stCondLst>
                                    <p:cond delay="0"/>
                                  </p:stCondLst>
                                  <p:childTnLst>
                                    <p:set>
                                      <p:cBhvr>
                                        <p:cTn id="64" dur="1" fill="hold">
                                          <p:stCondLst>
                                            <p:cond delay="0"/>
                                          </p:stCondLst>
                                        </p:cTn>
                                        <p:tgtEl>
                                          <p:spTgt spid="43"/>
                                        </p:tgtEl>
                                        <p:attrNameLst>
                                          <p:attrName>style.visibility</p:attrName>
                                        </p:attrNameLst>
                                      </p:cBhvr>
                                      <p:to>
                                        <p:strVal val="visible"/>
                                      </p:to>
                                    </p:set>
                                    <p:animEffect transition="in" filter="fade">
                                      <p:cBhvr>
                                        <p:cTn id="65" dur="500"/>
                                        <p:tgtEl>
                                          <p:spTgt spid="43"/>
                                        </p:tgtEl>
                                      </p:cBhvr>
                                    </p:animEffect>
                                  </p:childTnLst>
                                </p:cTn>
                              </p:par>
                            </p:childTnLst>
                          </p:cTn>
                        </p:par>
                        <p:par>
                          <p:cTn id="66" fill="hold">
                            <p:stCondLst>
                              <p:cond delay="4000"/>
                            </p:stCondLst>
                            <p:childTnLst>
                              <p:par>
                                <p:cTn id="67" presetID="10" presetClass="entr" presetSubtype="0" fill="hold" grpId="0" nodeType="afterEffect">
                                  <p:stCondLst>
                                    <p:cond delay="0"/>
                                  </p:stCondLst>
                                  <p:childTnLst>
                                    <p:set>
                                      <p:cBhvr>
                                        <p:cTn id="68" dur="1" fill="hold">
                                          <p:stCondLst>
                                            <p:cond delay="0"/>
                                          </p:stCondLst>
                                        </p:cTn>
                                        <p:tgtEl>
                                          <p:spTgt spid="107"/>
                                        </p:tgtEl>
                                        <p:attrNameLst>
                                          <p:attrName>style.visibility</p:attrName>
                                        </p:attrNameLst>
                                      </p:cBhvr>
                                      <p:to>
                                        <p:strVal val="visible"/>
                                      </p:to>
                                    </p:set>
                                    <p:animEffect transition="in" filter="fade">
                                      <p:cBhvr>
                                        <p:cTn id="69" dur="500"/>
                                        <p:tgtEl>
                                          <p:spTgt spid="107"/>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79"/>
                                        </p:tgtEl>
                                        <p:attrNameLst>
                                          <p:attrName>style.visibility</p:attrName>
                                        </p:attrNameLst>
                                      </p:cBhvr>
                                      <p:to>
                                        <p:strVal val="visible"/>
                                      </p:to>
                                    </p:set>
                                    <p:animEffect transition="in" filter="fade">
                                      <p:cBhvr>
                                        <p:cTn id="74" dur="500"/>
                                        <p:tgtEl>
                                          <p:spTgt spid="79"/>
                                        </p:tgtEl>
                                      </p:cBhvr>
                                    </p:animEffect>
                                  </p:childTnLst>
                                </p:cTn>
                              </p:par>
                              <p:par>
                                <p:cTn id="75" presetID="10" presetClass="entr" presetSubtype="0" fill="hold" nodeType="withEffect">
                                  <p:stCondLst>
                                    <p:cond delay="0"/>
                                  </p:stCondLst>
                                  <p:childTnLst>
                                    <p:set>
                                      <p:cBhvr>
                                        <p:cTn id="76" dur="1" fill="hold">
                                          <p:stCondLst>
                                            <p:cond delay="0"/>
                                          </p:stCondLst>
                                        </p:cTn>
                                        <p:tgtEl>
                                          <p:spTgt spid="49"/>
                                        </p:tgtEl>
                                        <p:attrNameLst>
                                          <p:attrName>style.visibility</p:attrName>
                                        </p:attrNameLst>
                                      </p:cBhvr>
                                      <p:to>
                                        <p:strVal val="visible"/>
                                      </p:to>
                                    </p:set>
                                    <p:animEffect transition="in" filter="fade">
                                      <p:cBhvr>
                                        <p:cTn id="77" dur="500"/>
                                        <p:tgtEl>
                                          <p:spTgt spid="49"/>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77"/>
                                        </p:tgtEl>
                                        <p:attrNameLst>
                                          <p:attrName>style.visibility</p:attrName>
                                        </p:attrNameLst>
                                      </p:cBhvr>
                                      <p:to>
                                        <p:strVal val="visible"/>
                                      </p:to>
                                    </p:set>
                                    <p:animEffect transition="in" filter="fade">
                                      <p:cBhvr>
                                        <p:cTn id="80" dur="500"/>
                                        <p:tgtEl>
                                          <p:spTgt spid="77"/>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8" fill="hold" nodeType="clickEffect">
                                  <p:stCondLst>
                                    <p:cond delay="0"/>
                                  </p:stCondLst>
                                  <p:childTnLst>
                                    <p:set>
                                      <p:cBhvr>
                                        <p:cTn id="84" dur="1" fill="hold">
                                          <p:stCondLst>
                                            <p:cond delay="0"/>
                                          </p:stCondLst>
                                        </p:cTn>
                                        <p:tgtEl>
                                          <p:spTgt spid="17"/>
                                        </p:tgtEl>
                                        <p:attrNameLst>
                                          <p:attrName>style.visibility</p:attrName>
                                        </p:attrNameLst>
                                      </p:cBhvr>
                                      <p:to>
                                        <p:strVal val="visible"/>
                                      </p:to>
                                    </p:set>
                                    <p:animEffect transition="in" filter="wipe(left)">
                                      <p:cBhvr>
                                        <p:cTn id="85" dur="500"/>
                                        <p:tgtEl>
                                          <p:spTgt spid="17"/>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8" fill="hold" nodeType="clickEffect">
                                  <p:stCondLst>
                                    <p:cond delay="0"/>
                                  </p:stCondLst>
                                  <p:childTnLst>
                                    <p:set>
                                      <p:cBhvr>
                                        <p:cTn id="89" dur="1" fill="hold">
                                          <p:stCondLst>
                                            <p:cond delay="0"/>
                                          </p:stCondLst>
                                        </p:cTn>
                                        <p:tgtEl>
                                          <p:spTgt spid="19"/>
                                        </p:tgtEl>
                                        <p:attrNameLst>
                                          <p:attrName>style.visibility</p:attrName>
                                        </p:attrNameLst>
                                      </p:cBhvr>
                                      <p:to>
                                        <p:strVal val="visible"/>
                                      </p:to>
                                    </p:set>
                                    <p:animEffect transition="in" filter="wipe(left)">
                                      <p:cBhvr>
                                        <p:cTn id="90" dur="500"/>
                                        <p:tgtEl>
                                          <p:spTgt spid="19"/>
                                        </p:tgtEl>
                                      </p:cBhvr>
                                    </p:animEffect>
                                  </p:childTnLst>
                                </p:cTn>
                              </p:par>
                              <p:par>
                                <p:cTn id="91" presetID="22" presetClass="entr" presetSubtype="8" fill="hold" nodeType="withEffect">
                                  <p:stCondLst>
                                    <p:cond delay="0"/>
                                  </p:stCondLst>
                                  <p:childTnLst>
                                    <p:set>
                                      <p:cBhvr>
                                        <p:cTn id="92" dur="1" fill="hold">
                                          <p:stCondLst>
                                            <p:cond delay="0"/>
                                          </p:stCondLst>
                                        </p:cTn>
                                        <p:tgtEl>
                                          <p:spTgt spid="20"/>
                                        </p:tgtEl>
                                        <p:attrNameLst>
                                          <p:attrName>style.visibility</p:attrName>
                                        </p:attrNameLst>
                                      </p:cBhvr>
                                      <p:to>
                                        <p:strVal val="visible"/>
                                      </p:to>
                                    </p:set>
                                    <p:animEffect transition="in" filter="wipe(left)">
                                      <p:cBhvr>
                                        <p:cTn id="93" dur="500"/>
                                        <p:tgtEl>
                                          <p:spTgt spid="20"/>
                                        </p:tgtEl>
                                      </p:cBhvr>
                                    </p:animEffect>
                                  </p:childTnLst>
                                </p:cTn>
                              </p:par>
                            </p:childTnLst>
                          </p:cTn>
                        </p:par>
                      </p:childTnLst>
                    </p:cTn>
                  </p:par>
                  <p:par>
                    <p:cTn id="94" fill="hold">
                      <p:stCondLst>
                        <p:cond delay="indefinite"/>
                      </p:stCondLst>
                      <p:childTnLst>
                        <p:par>
                          <p:cTn id="95" fill="hold">
                            <p:stCondLst>
                              <p:cond delay="0"/>
                            </p:stCondLst>
                            <p:childTnLst>
                              <p:par>
                                <p:cTn id="96" presetID="22" presetClass="entr" presetSubtype="2" fill="hold" nodeType="clickEffect">
                                  <p:stCondLst>
                                    <p:cond delay="0"/>
                                  </p:stCondLst>
                                  <p:childTnLst>
                                    <p:set>
                                      <p:cBhvr>
                                        <p:cTn id="97" dur="1" fill="hold">
                                          <p:stCondLst>
                                            <p:cond delay="0"/>
                                          </p:stCondLst>
                                        </p:cTn>
                                        <p:tgtEl>
                                          <p:spTgt spid="22"/>
                                        </p:tgtEl>
                                        <p:attrNameLst>
                                          <p:attrName>style.visibility</p:attrName>
                                        </p:attrNameLst>
                                      </p:cBhvr>
                                      <p:to>
                                        <p:strVal val="visible"/>
                                      </p:to>
                                    </p:set>
                                    <p:animEffect transition="in" filter="wipe(right)">
                                      <p:cBhvr>
                                        <p:cTn id="98" dur="500"/>
                                        <p:tgtEl>
                                          <p:spTgt spid="22"/>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8" fill="hold" nodeType="clickEffect">
                                  <p:stCondLst>
                                    <p:cond delay="0"/>
                                  </p:stCondLst>
                                  <p:childTnLst>
                                    <p:set>
                                      <p:cBhvr>
                                        <p:cTn id="102" dur="1" fill="hold">
                                          <p:stCondLst>
                                            <p:cond delay="0"/>
                                          </p:stCondLst>
                                        </p:cTn>
                                        <p:tgtEl>
                                          <p:spTgt spid="21"/>
                                        </p:tgtEl>
                                        <p:attrNameLst>
                                          <p:attrName>style.visibility</p:attrName>
                                        </p:attrNameLst>
                                      </p:cBhvr>
                                      <p:to>
                                        <p:strVal val="visible"/>
                                      </p:to>
                                    </p:set>
                                    <p:animEffect transition="in" filter="wipe(left)">
                                      <p:cBhvr>
                                        <p:cTn id="103" dur="500"/>
                                        <p:tgtEl>
                                          <p:spTgt spid="21"/>
                                        </p:tgtEl>
                                      </p:cBhvr>
                                    </p:animEffect>
                                  </p:childTnLst>
                                </p:cTn>
                              </p:par>
                            </p:childTnLst>
                          </p:cTn>
                        </p:par>
                      </p:childTnLst>
                    </p:cTn>
                  </p:par>
                  <p:par>
                    <p:cTn id="104" fill="hold">
                      <p:stCondLst>
                        <p:cond delay="indefinite"/>
                      </p:stCondLst>
                      <p:childTnLst>
                        <p:par>
                          <p:cTn id="105" fill="hold">
                            <p:stCondLst>
                              <p:cond delay="0"/>
                            </p:stCondLst>
                            <p:childTnLst>
                              <p:par>
                                <p:cTn id="106" presetID="22" presetClass="entr" presetSubtype="1" fill="hold" nodeType="clickEffect">
                                  <p:stCondLst>
                                    <p:cond delay="0"/>
                                  </p:stCondLst>
                                  <p:childTnLst>
                                    <p:set>
                                      <p:cBhvr>
                                        <p:cTn id="107" dur="1" fill="hold">
                                          <p:stCondLst>
                                            <p:cond delay="0"/>
                                          </p:stCondLst>
                                        </p:cTn>
                                        <p:tgtEl>
                                          <p:spTgt spid="18"/>
                                        </p:tgtEl>
                                        <p:attrNameLst>
                                          <p:attrName>style.visibility</p:attrName>
                                        </p:attrNameLst>
                                      </p:cBhvr>
                                      <p:to>
                                        <p:strVal val="visible"/>
                                      </p:to>
                                    </p:set>
                                    <p:animEffect transition="in" filter="wipe(up)">
                                      <p:cBhvr>
                                        <p:cTn id="108" dur="500"/>
                                        <p:tgtEl>
                                          <p:spTgt spid="18"/>
                                        </p:tgtEl>
                                      </p:cBhvr>
                                    </p:animEffect>
                                  </p:childTnLst>
                                </p:cTn>
                              </p:par>
                            </p:childTnLst>
                          </p:cTn>
                        </p:par>
                        <p:par>
                          <p:cTn id="109" fill="hold">
                            <p:stCondLst>
                              <p:cond delay="500"/>
                            </p:stCondLst>
                            <p:childTnLst>
                              <p:par>
                                <p:cTn id="110" presetID="10" presetClass="entr" presetSubtype="0" fill="hold" grpId="0" nodeType="afterEffect">
                                  <p:stCondLst>
                                    <p:cond delay="0"/>
                                  </p:stCondLst>
                                  <p:childTnLst>
                                    <p:set>
                                      <p:cBhvr>
                                        <p:cTn id="111" dur="1" fill="hold">
                                          <p:stCondLst>
                                            <p:cond delay="0"/>
                                          </p:stCondLst>
                                        </p:cTn>
                                        <p:tgtEl>
                                          <p:spTgt spid="142"/>
                                        </p:tgtEl>
                                        <p:attrNameLst>
                                          <p:attrName>style.visibility</p:attrName>
                                        </p:attrNameLst>
                                      </p:cBhvr>
                                      <p:to>
                                        <p:strVal val="visible"/>
                                      </p:to>
                                    </p:set>
                                    <p:animEffect transition="in" filter="fade">
                                      <p:cBhvr>
                                        <p:cTn id="112"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1" grpId="0" animBg="1"/>
      <p:bldP spid="30" grpId="0" animBg="1"/>
      <p:bldP spid="31" grpId="0" animBg="1"/>
      <p:bldP spid="34" grpId="0" animBg="1"/>
      <p:bldP spid="37" grpId="0" animBg="1"/>
      <p:bldP spid="38" grpId="0" animBg="1"/>
      <p:bldP spid="43" grpId="0" animBg="1"/>
      <p:bldP spid="77" grpId="0" animBg="1"/>
      <p:bldP spid="107" grpId="0" animBg="1"/>
      <p:bldP spid="142" grpId="0" animBg="1"/>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Differences</a:t>
            </a:r>
            <a:endParaRPr lang="en-US" dirty="0"/>
          </a:p>
        </p:txBody>
      </p:sp>
      <p:pic>
        <p:nvPicPr>
          <p:cNvPr id="4" name="Content Placeholder 3"/>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274710" y="1705678"/>
            <a:ext cx="5122726" cy="3893844"/>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62087" y="1705678"/>
            <a:ext cx="6445129" cy="3950780"/>
          </a:xfrm>
          <a:prstGeom prst="rect">
            <a:avLst/>
          </a:prstGeom>
        </p:spPr>
      </p:pic>
    </p:spTree>
    <p:extLst>
      <p:ext uri="{BB962C8B-B14F-4D97-AF65-F5344CB8AC3E}">
        <p14:creationId xmlns:p14="http://schemas.microsoft.com/office/powerpoint/2010/main" val="1290374842"/>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Azure Resource Groups</a:t>
            </a:r>
            <a:endParaRPr lang="en-US" dirty="0"/>
          </a:p>
        </p:txBody>
      </p:sp>
      <p:sp>
        <p:nvSpPr>
          <p:cNvPr id="3" name="Content Placeholder 2"/>
          <p:cNvSpPr>
            <a:spLocks noGrp="1"/>
          </p:cNvSpPr>
          <p:nvPr>
            <p:ph sz="quarter" idx="10"/>
          </p:nvPr>
        </p:nvSpPr>
        <p:spPr>
          <a:prstGeom prst="rect">
            <a:avLst/>
          </a:prstGeom>
        </p:spPr>
        <p:txBody>
          <a:bodyPr>
            <a:noAutofit/>
          </a:bodyPr>
          <a:lstStyle/>
          <a:p>
            <a:r>
              <a:rPr lang="en-US" sz="3200" dirty="0" smtClean="0"/>
              <a:t>Containers of multiple Resources</a:t>
            </a:r>
          </a:p>
          <a:p>
            <a:r>
              <a:rPr lang="en-US" sz="3200" dirty="0" smtClean="0"/>
              <a:t>Every Resource must exist in one and only one Resource Group</a:t>
            </a:r>
          </a:p>
          <a:p>
            <a:r>
              <a:rPr lang="en-US" sz="3200" dirty="0" smtClean="0"/>
              <a:t>Unit of management</a:t>
            </a:r>
          </a:p>
          <a:p>
            <a:pPr lvl="1"/>
            <a:r>
              <a:rPr lang="en-US" sz="3200" dirty="0" smtClean="0"/>
              <a:t>Lifecycle</a:t>
            </a:r>
          </a:p>
          <a:p>
            <a:pPr lvl="1"/>
            <a:r>
              <a:rPr lang="en-US" sz="3200" dirty="0" smtClean="0"/>
              <a:t>Identity</a:t>
            </a:r>
          </a:p>
          <a:p>
            <a:pPr lvl="1"/>
            <a:r>
              <a:rPr lang="en-US" sz="3200" dirty="0" smtClean="0"/>
              <a:t>Grouping</a:t>
            </a:r>
          </a:p>
          <a:p>
            <a:pPr lvl="1"/>
            <a:endParaRPr lang="en-US" sz="3200" dirty="0" smtClean="0"/>
          </a:p>
          <a:p>
            <a:endParaRPr lang="en-US" sz="3200" dirty="0"/>
          </a:p>
          <a:p>
            <a:pPr marL="336076" lvl="1" indent="0">
              <a:buNone/>
            </a:pPr>
            <a:endParaRPr lang="en-US" altLang="zh-CN" sz="2400" baseline="30000" dirty="0" smtClean="0"/>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pic>
        <p:nvPicPr>
          <p:cNvPr id="5" name="Picture 4"/>
          <p:cNvPicPr>
            <a:picLocks noChangeAspect="1"/>
          </p:cNvPicPr>
          <p:nvPr/>
        </p:nvPicPr>
        <p:blipFill>
          <a:blip r:embed="rId2"/>
          <a:stretch>
            <a:fillRect/>
          </a:stretch>
        </p:blipFill>
        <p:spPr>
          <a:xfrm>
            <a:off x="5053454" y="3006929"/>
            <a:ext cx="6165952" cy="3324703"/>
          </a:xfrm>
          <a:prstGeom prst="rect">
            <a:avLst/>
          </a:prstGeom>
        </p:spPr>
      </p:pic>
    </p:spTree>
    <p:extLst>
      <p:ext uri="{BB962C8B-B14F-4D97-AF65-F5344CB8AC3E}">
        <p14:creationId xmlns:p14="http://schemas.microsoft.com/office/powerpoint/2010/main" val="2753809153"/>
      </p:ext>
    </p:extLst>
  </p:cSld>
  <p:clrMapOvr>
    <a:masterClrMapping/>
  </p:clrMapOvr>
  <p:transition spd="slow">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Azure Resource Manager Templates</a:t>
            </a:r>
            <a:endParaRPr lang="en-US" dirty="0"/>
          </a:p>
        </p:txBody>
      </p:sp>
      <p:sp>
        <p:nvSpPr>
          <p:cNvPr id="3" name="Content Placeholder 2"/>
          <p:cNvSpPr>
            <a:spLocks noGrp="1"/>
          </p:cNvSpPr>
          <p:nvPr>
            <p:ph sz="quarter" idx="10"/>
          </p:nvPr>
        </p:nvSpPr>
        <p:spPr>
          <a:prstGeom prst="rect">
            <a:avLst/>
          </a:prstGeom>
        </p:spPr>
        <p:txBody>
          <a:bodyPr>
            <a:noAutofit/>
          </a:bodyPr>
          <a:lstStyle/>
          <a:p>
            <a:pPr lvl="1"/>
            <a:endParaRPr lang="en-US" sz="3200" dirty="0" smtClean="0"/>
          </a:p>
          <a:p>
            <a:endParaRPr lang="en-US" sz="3200" dirty="0"/>
          </a:p>
          <a:p>
            <a:pPr marL="336076" lvl="1" indent="0">
              <a:buNone/>
            </a:pPr>
            <a:endParaRPr lang="en-US" altLang="zh-CN" sz="2400" baseline="30000" dirty="0" smtClean="0"/>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grpSp>
        <p:nvGrpSpPr>
          <p:cNvPr id="6" name="Group 4"/>
          <p:cNvGrpSpPr>
            <a:grpSpLocks noChangeAspect="1"/>
          </p:cNvGrpSpPr>
          <p:nvPr/>
        </p:nvGrpSpPr>
        <p:grpSpPr bwMode="auto">
          <a:xfrm>
            <a:off x="6402308" y="1900416"/>
            <a:ext cx="5371770" cy="4452621"/>
            <a:chOff x="2863" y="318"/>
            <a:chExt cx="4354" cy="3609"/>
          </a:xfrm>
        </p:grpSpPr>
        <p:sp>
          <p:nvSpPr>
            <p:cNvPr id="7" name="AutoShape 3"/>
            <p:cNvSpPr>
              <a:spLocks noChangeAspect="1" noChangeArrowheads="1" noTextEdit="1"/>
            </p:cNvSpPr>
            <p:nvPr/>
          </p:nvSpPr>
          <p:spPr bwMode="auto">
            <a:xfrm>
              <a:off x="2864" y="319"/>
              <a:ext cx="4353" cy="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9" name="Freeform 5"/>
            <p:cNvSpPr>
              <a:spLocks/>
            </p:cNvSpPr>
            <p:nvPr/>
          </p:nvSpPr>
          <p:spPr bwMode="auto">
            <a:xfrm>
              <a:off x="2867" y="2623"/>
              <a:ext cx="1358" cy="655"/>
            </a:xfrm>
            <a:custGeom>
              <a:avLst/>
              <a:gdLst>
                <a:gd name="T0" fmla="*/ 935 w 935"/>
                <a:gd name="T1" fmla="*/ 390 h 451"/>
                <a:gd name="T2" fmla="*/ 875 w 935"/>
                <a:gd name="T3" fmla="*/ 451 h 451"/>
                <a:gd name="T4" fmla="*/ 60 w 935"/>
                <a:gd name="T5" fmla="*/ 451 h 451"/>
                <a:gd name="T6" fmla="*/ 0 w 935"/>
                <a:gd name="T7" fmla="*/ 390 h 451"/>
                <a:gd name="T8" fmla="*/ 0 w 935"/>
                <a:gd name="T9" fmla="*/ 60 h 451"/>
                <a:gd name="T10" fmla="*/ 60 w 935"/>
                <a:gd name="T11" fmla="*/ 0 h 451"/>
                <a:gd name="T12" fmla="*/ 875 w 935"/>
                <a:gd name="T13" fmla="*/ 0 h 451"/>
                <a:gd name="T14" fmla="*/ 935 w 935"/>
                <a:gd name="T15" fmla="*/ 60 h 451"/>
                <a:gd name="T16" fmla="*/ 935 w 935"/>
                <a:gd name="T17" fmla="*/ 39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5" h="451">
                  <a:moveTo>
                    <a:pt x="935" y="390"/>
                  </a:moveTo>
                  <a:cubicBezTo>
                    <a:pt x="935" y="424"/>
                    <a:pt x="908" y="451"/>
                    <a:pt x="875" y="451"/>
                  </a:cubicBezTo>
                  <a:cubicBezTo>
                    <a:pt x="60" y="451"/>
                    <a:pt x="60" y="451"/>
                    <a:pt x="60" y="451"/>
                  </a:cubicBezTo>
                  <a:cubicBezTo>
                    <a:pt x="27" y="451"/>
                    <a:pt x="0" y="424"/>
                    <a:pt x="0" y="390"/>
                  </a:cubicBezTo>
                  <a:cubicBezTo>
                    <a:pt x="0" y="60"/>
                    <a:pt x="0" y="60"/>
                    <a:pt x="0" y="60"/>
                  </a:cubicBezTo>
                  <a:cubicBezTo>
                    <a:pt x="0" y="27"/>
                    <a:pt x="27" y="0"/>
                    <a:pt x="60" y="0"/>
                  </a:cubicBezTo>
                  <a:cubicBezTo>
                    <a:pt x="875" y="0"/>
                    <a:pt x="875" y="0"/>
                    <a:pt x="875" y="0"/>
                  </a:cubicBezTo>
                  <a:cubicBezTo>
                    <a:pt x="908" y="0"/>
                    <a:pt x="935" y="27"/>
                    <a:pt x="935" y="60"/>
                  </a:cubicBezTo>
                  <a:lnTo>
                    <a:pt x="935" y="390"/>
                  </a:lnTo>
                  <a:close/>
                </a:path>
              </a:pathLst>
            </a:custGeom>
            <a:solidFill>
              <a:srgbClr val="022D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10" name="Freeform 6"/>
            <p:cNvSpPr>
              <a:spLocks/>
            </p:cNvSpPr>
            <p:nvPr/>
          </p:nvSpPr>
          <p:spPr bwMode="auto">
            <a:xfrm>
              <a:off x="2863" y="2620"/>
              <a:ext cx="1366" cy="661"/>
            </a:xfrm>
            <a:custGeom>
              <a:avLst/>
              <a:gdLst>
                <a:gd name="T0" fmla="*/ 938 w 941"/>
                <a:gd name="T1" fmla="*/ 392 h 455"/>
                <a:gd name="T2" fmla="*/ 936 w 941"/>
                <a:gd name="T3" fmla="*/ 392 h 455"/>
                <a:gd name="T4" fmla="*/ 919 w 941"/>
                <a:gd name="T5" fmla="*/ 433 h 455"/>
                <a:gd name="T6" fmla="*/ 878 w 941"/>
                <a:gd name="T7" fmla="*/ 450 h 455"/>
                <a:gd name="T8" fmla="*/ 63 w 941"/>
                <a:gd name="T9" fmla="*/ 450 h 455"/>
                <a:gd name="T10" fmla="*/ 22 w 941"/>
                <a:gd name="T11" fmla="*/ 433 h 455"/>
                <a:gd name="T12" fmla="*/ 5 w 941"/>
                <a:gd name="T13" fmla="*/ 392 h 455"/>
                <a:gd name="T14" fmla="*/ 5 w 941"/>
                <a:gd name="T15" fmla="*/ 62 h 455"/>
                <a:gd name="T16" fmla="*/ 22 w 941"/>
                <a:gd name="T17" fmla="*/ 22 h 455"/>
                <a:gd name="T18" fmla="*/ 63 w 941"/>
                <a:gd name="T19" fmla="*/ 5 h 455"/>
                <a:gd name="T20" fmla="*/ 878 w 941"/>
                <a:gd name="T21" fmla="*/ 5 h 455"/>
                <a:gd name="T22" fmla="*/ 919 w 941"/>
                <a:gd name="T23" fmla="*/ 22 h 455"/>
                <a:gd name="T24" fmla="*/ 936 w 941"/>
                <a:gd name="T25" fmla="*/ 62 h 455"/>
                <a:gd name="T26" fmla="*/ 936 w 941"/>
                <a:gd name="T27" fmla="*/ 392 h 455"/>
                <a:gd name="T28" fmla="*/ 938 w 941"/>
                <a:gd name="T29" fmla="*/ 392 h 455"/>
                <a:gd name="T30" fmla="*/ 941 w 941"/>
                <a:gd name="T31" fmla="*/ 392 h 455"/>
                <a:gd name="T32" fmla="*/ 941 w 941"/>
                <a:gd name="T33" fmla="*/ 62 h 455"/>
                <a:gd name="T34" fmla="*/ 878 w 941"/>
                <a:gd name="T35" fmla="*/ 0 h 455"/>
                <a:gd name="T36" fmla="*/ 63 w 941"/>
                <a:gd name="T37" fmla="*/ 0 h 455"/>
                <a:gd name="T38" fmla="*/ 0 w 941"/>
                <a:gd name="T39" fmla="*/ 62 h 455"/>
                <a:gd name="T40" fmla="*/ 0 w 941"/>
                <a:gd name="T41" fmla="*/ 392 h 455"/>
                <a:gd name="T42" fmla="*/ 63 w 941"/>
                <a:gd name="T43" fmla="*/ 455 h 455"/>
                <a:gd name="T44" fmla="*/ 878 w 941"/>
                <a:gd name="T45" fmla="*/ 455 h 455"/>
                <a:gd name="T46" fmla="*/ 941 w 941"/>
                <a:gd name="T47" fmla="*/ 392 h 455"/>
                <a:gd name="T48" fmla="*/ 938 w 941"/>
                <a:gd name="T49" fmla="*/ 39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1" h="455">
                  <a:moveTo>
                    <a:pt x="938" y="392"/>
                  </a:moveTo>
                  <a:cubicBezTo>
                    <a:pt x="936" y="392"/>
                    <a:pt x="936" y="392"/>
                    <a:pt x="936" y="392"/>
                  </a:cubicBezTo>
                  <a:cubicBezTo>
                    <a:pt x="936" y="408"/>
                    <a:pt x="929" y="423"/>
                    <a:pt x="919" y="433"/>
                  </a:cubicBezTo>
                  <a:cubicBezTo>
                    <a:pt x="908" y="444"/>
                    <a:pt x="894" y="450"/>
                    <a:pt x="878" y="450"/>
                  </a:cubicBezTo>
                  <a:cubicBezTo>
                    <a:pt x="63" y="450"/>
                    <a:pt x="63" y="450"/>
                    <a:pt x="63" y="450"/>
                  </a:cubicBezTo>
                  <a:cubicBezTo>
                    <a:pt x="47" y="450"/>
                    <a:pt x="33" y="444"/>
                    <a:pt x="22" y="433"/>
                  </a:cubicBezTo>
                  <a:cubicBezTo>
                    <a:pt x="12" y="423"/>
                    <a:pt x="5" y="408"/>
                    <a:pt x="5" y="392"/>
                  </a:cubicBezTo>
                  <a:cubicBezTo>
                    <a:pt x="5" y="62"/>
                    <a:pt x="5" y="62"/>
                    <a:pt x="5" y="62"/>
                  </a:cubicBezTo>
                  <a:cubicBezTo>
                    <a:pt x="5" y="46"/>
                    <a:pt x="12" y="32"/>
                    <a:pt x="22" y="22"/>
                  </a:cubicBezTo>
                  <a:cubicBezTo>
                    <a:pt x="33" y="11"/>
                    <a:pt x="47" y="5"/>
                    <a:pt x="63" y="5"/>
                  </a:cubicBezTo>
                  <a:cubicBezTo>
                    <a:pt x="878" y="5"/>
                    <a:pt x="878" y="5"/>
                    <a:pt x="878" y="5"/>
                  </a:cubicBezTo>
                  <a:cubicBezTo>
                    <a:pt x="894" y="5"/>
                    <a:pt x="908" y="11"/>
                    <a:pt x="919" y="22"/>
                  </a:cubicBezTo>
                  <a:cubicBezTo>
                    <a:pt x="929" y="32"/>
                    <a:pt x="936" y="46"/>
                    <a:pt x="936" y="62"/>
                  </a:cubicBezTo>
                  <a:cubicBezTo>
                    <a:pt x="936" y="392"/>
                    <a:pt x="936" y="392"/>
                    <a:pt x="936" y="392"/>
                  </a:cubicBezTo>
                  <a:cubicBezTo>
                    <a:pt x="938" y="392"/>
                    <a:pt x="938" y="392"/>
                    <a:pt x="938" y="392"/>
                  </a:cubicBezTo>
                  <a:cubicBezTo>
                    <a:pt x="941" y="392"/>
                    <a:pt x="941" y="392"/>
                    <a:pt x="941" y="392"/>
                  </a:cubicBezTo>
                  <a:cubicBezTo>
                    <a:pt x="941" y="62"/>
                    <a:pt x="941" y="62"/>
                    <a:pt x="941" y="62"/>
                  </a:cubicBezTo>
                  <a:cubicBezTo>
                    <a:pt x="941" y="28"/>
                    <a:pt x="913" y="0"/>
                    <a:pt x="878" y="0"/>
                  </a:cubicBezTo>
                  <a:cubicBezTo>
                    <a:pt x="63" y="0"/>
                    <a:pt x="63" y="0"/>
                    <a:pt x="63" y="0"/>
                  </a:cubicBezTo>
                  <a:cubicBezTo>
                    <a:pt x="28" y="0"/>
                    <a:pt x="0" y="28"/>
                    <a:pt x="0" y="62"/>
                  </a:cubicBezTo>
                  <a:cubicBezTo>
                    <a:pt x="0" y="392"/>
                    <a:pt x="0" y="392"/>
                    <a:pt x="0" y="392"/>
                  </a:cubicBezTo>
                  <a:cubicBezTo>
                    <a:pt x="0" y="427"/>
                    <a:pt x="28" y="455"/>
                    <a:pt x="63" y="455"/>
                  </a:cubicBezTo>
                  <a:cubicBezTo>
                    <a:pt x="878" y="455"/>
                    <a:pt x="878" y="455"/>
                    <a:pt x="878" y="455"/>
                  </a:cubicBezTo>
                  <a:cubicBezTo>
                    <a:pt x="913" y="455"/>
                    <a:pt x="941" y="427"/>
                    <a:pt x="941" y="392"/>
                  </a:cubicBezTo>
                  <a:lnTo>
                    <a:pt x="938" y="39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11" name="Freeform 7"/>
            <p:cNvSpPr>
              <a:spLocks/>
            </p:cNvSpPr>
            <p:nvPr/>
          </p:nvSpPr>
          <p:spPr bwMode="auto">
            <a:xfrm>
              <a:off x="3003" y="2813"/>
              <a:ext cx="143" cy="326"/>
            </a:xfrm>
            <a:custGeom>
              <a:avLst/>
              <a:gdLst>
                <a:gd name="T0" fmla="*/ 0 w 98"/>
                <a:gd name="T1" fmla="*/ 0 h 224"/>
                <a:gd name="T2" fmla="*/ 0 w 98"/>
                <a:gd name="T3" fmla="*/ 189 h 224"/>
                <a:gd name="T4" fmla="*/ 98 w 98"/>
                <a:gd name="T5" fmla="*/ 224 h 224"/>
                <a:gd name="T6" fmla="*/ 98 w 98"/>
                <a:gd name="T7" fmla="*/ 0 h 224"/>
                <a:gd name="T8" fmla="*/ 0 w 98"/>
                <a:gd name="T9" fmla="*/ 0 h 224"/>
              </a:gdLst>
              <a:ahLst/>
              <a:cxnLst>
                <a:cxn ang="0">
                  <a:pos x="T0" y="T1"/>
                </a:cxn>
                <a:cxn ang="0">
                  <a:pos x="T2" y="T3"/>
                </a:cxn>
                <a:cxn ang="0">
                  <a:pos x="T4" y="T5"/>
                </a:cxn>
                <a:cxn ang="0">
                  <a:pos x="T6" y="T7"/>
                </a:cxn>
                <a:cxn ang="0">
                  <a:pos x="T8" y="T9"/>
                </a:cxn>
              </a:cxnLst>
              <a:rect l="0" t="0" r="r" b="b"/>
              <a:pathLst>
                <a:path w="98" h="224">
                  <a:moveTo>
                    <a:pt x="0" y="0"/>
                  </a:moveTo>
                  <a:cubicBezTo>
                    <a:pt x="0" y="189"/>
                    <a:pt x="0" y="189"/>
                    <a:pt x="0" y="189"/>
                  </a:cubicBezTo>
                  <a:cubicBezTo>
                    <a:pt x="0" y="208"/>
                    <a:pt x="44" y="224"/>
                    <a:pt x="98" y="224"/>
                  </a:cubicBezTo>
                  <a:cubicBezTo>
                    <a:pt x="98" y="0"/>
                    <a:pt x="98" y="0"/>
                    <a:pt x="98"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12" name="Freeform 8"/>
            <p:cNvSpPr>
              <a:spLocks/>
            </p:cNvSpPr>
            <p:nvPr/>
          </p:nvSpPr>
          <p:spPr bwMode="auto">
            <a:xfrm>
              <a:off x="3144" y="2813"/>
              <a:ext cx="144" cy="326"/>
            </a:xfrm>
            <a:custGeom>
              <a:avLst/>
              <a:gdLst>
                <a:gd name="T0" fmla="*/ 0 w 99"/>
                <a:gd name="T1" fmla="*/ 224 h 224"/>
                <a:gd name="T2" fmla="*/ 1 w 99"/>
                <a:gd name="T3" fmla="*/ 224 h 224"/>
                <a:gd name="T4" fmla="*/ 99 w 99"/>
                <a:gd name="T5" fmla="*/ 189 h 224"/>
                <a:gd name="T6" fmla="*/ 99 w 99"/>
                <a:gd name="T7" fmla="*/ 0 h 224"/>
                <a:gd name="T8" fmla="*/ 0 w 99"/>
                <a:gd name="T9" fmla="*/ 0 h 224"/>
                <a:gd name="T10" fmla="*/ 0 w 99"/>
                <a:gd name="T11" fmla="*/ 224 h 224"/>
              </a:gdLst>
              <a:ahLst/>
              <a:cxnLst>
                <a:cxn ang="0">
                  <a:pos x="T0" y="T1"/>
                </a:cxn>
                <a:cxn ang="0">
                  <a:pos x="T2" y="T3"/>
                </a:cxn>
                <a:cxn ang="0">
                  <a:pos x="T4" y="T5"/>
                </a:cxn>
                <a:cxn ang="0">
                  <a:pos x="T6" y="T7"/>
                </a:cxn>
                <a:cxn ang="0">
                  <a:pos x="T8" y="T9"/>
                </a:cxn>
                <a:cxn ang="0">
                  <a:pos x="T10" y="T11"/>
                </a:cxn>
              </a:cxnLst>
              <a:rect l="0" t="0" r="r" b="b"/>
              <a:pathLst>
                <a:path w="99" h="224">
                  <a:moveTo>
                    <a:pt x="0" y="224"/>
                  </a:moveTo>
                  <a:cubicBezTo>
                    <a:pt x="1" y="224"/>
                    <a:pt x="1" y="224"/>
                    <a:pt x="1" y="224"/>
                  </a:cubicBezTo>
                  <a:cubicBezTo>
                    <a:pt x="55" y="224"/>
                    <a:pt x="99" y="208"/>
                    <a:pt x="99" y="189"/>
                  </a:cubicBezTo>
                  <a:cubicBezTo>
                    <a:pt x="99" y="0"/>
                    <a:pt x="99" y="0"/>
                    <a:pt x="99" y="0"/>
                  </a:cubicBezTo>
                  <a:cubicBezTo>
                    <a:pt x="0" y="0"/>
                    <a:pt x="0" y="0"/>
                    <a:pt x="0" y="0"/>
                  </a:cubicBezTo>
                  <a:lnTo>
                    <a:pt x="0" y="224"/>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13" name="Oval 9"/>
            <p:cNvSpPr>
              <a:spLocks noChangeArrowheads="1"/>
            </p:cNvSpPr>
            <p:nvPr/>
          </p:nvSpPr>
          <p:spPr bwMode="auto">
            <a:xfrm>
              <a:off x="3003" y="2761"/>
              <a:ext cx="285" cy="1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14" name="Oval 10"/>
            <p:cNvSpPr>
              <a:spLocks noChangeArrowheads="1"/>
            </p:cNvSpPr>
            <p:nvPr/>
          </p:nvSpPr>
          <p:spPr bwMode="auto">
            <a:xfrm>
              <a:off x="3033" y="2775"/>
              <a:ext cx="226" cy="69"/>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15" name="Freeform 11"/>
            <p:cNvSpPr>
              <a:spLocks/>
            </p:cNvSpPr>
            <p:nvPr/>
          </p:nvSpPr>
          <p:spPr bwMode="auto">
            <a:xfrm>
              <a:off x="3033" y="2775"/>
              <a:ext cx="226" cy="56"/>
            </a:xfrm>
            <a:custGeom>
              <a:avLst/>
              <a:gdLst>
                <a:gd name="T0" fmla="*/ 140 w 156"/>
                <a:gd name="T1" fmla="*/ 38 h 38"/>
                <a:gd name="T2" fmla="*/ 156 w 156"/>
                <a:gd name="T3" fmla="*/ 24 h 38"/>
                <a:gd name="T4" fmla="*/ 78 w 156"/>
                <a:gd name="T5" fmla="*/ 0 h 38"/>
                <a:gd name="T6" fmla="*/ 0 w 156"/>
                <a:gd name="T7" fmla="*/ 24 h 38"/>
                <a:gd name="T8" fmla="*/ 17 w 156"/>
                <a:gd name="T9" fmla="*/ 38 h 38"/>
                <a:gd name="T10" fmla="*/ 78 w 156"/>
                <a:gd name="T11" fmla="*/ 29 h 38"/>
                <a:gd name="T12" fmla="*/ 140 w 156"/>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156" h="38">
                  <a:moveTo>
                    <a:pt x="140" y="38"/>
                  </a:moveTo>
                  <a:cubicBezTo>
                    <a:pt x="150" y="34"/>
                    <a:pt x="156" y="29"/>
                    <a:pt x="156" y="24"/>
                  </a:cubicBezTo>
                  <a:cubicBezTo>
                    <a:pt x="156" y="11"/>
                    <a:pt x="121" y="0"/>
                    <a:pt x="78" y="0"/>
                  </a:cubicBezTo>
                  <a:cubicBezTo>
                    <a:pt x="35" y="0"/>
                    <a:pt x="0" y="11"/>
                    <a:pt x="0" y="24"/>
                  </a:cubicBezTo>
                  <a:cubicBezTo>
                    <a:pt x="0" y="29"/>
                    <a:pt x="6" y="34"/>
                    <a:pt x="17" y="38"/>
                  </a:cubicBezTo>
                  <a:cubicBezTo>
                    <a:pt x="31" y="33"/>
                    <a:pt x="53" y="29"/>
                    <a:pt x="78" y="29"/>
                  </a:cubicBezTo>
                  <a:cubicBezTo>
                    <a:pt x="103" y="29"/>
                    <a:pt x="126" y="33"/>
                    <a:pt x="140" y="38"/>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16" name="Freeform 12"/>
            <p:cNvSpPr>
              <a:spLocks noEditPoints="1"/>
            </p:cNvSpPr>
            <p:nvPr/>
          </p:nvSpPr>
          <p:spPr bwMode="auto">
            <a:xfrm>
              <a:off x="3043" y="2928"/>
              <a:ext cx="207" cy="118"/>
            </a:xfrm>
            <a:custGeom>
              <a:avLst/>
              <a:gdLst>
                <a:gd name="T0" fmla="*/ 135 w 143"/>
                <a:gd name="T1" fmla="*/ 74 h 81"/>
                <a:gd name="T2" fmla="*/ 113 w 143"/>
                <a:gd name="T3" fmla="*/ 81 h 81"/>
                <a:gd name="T4" fmla="*/ 82 w 143"/>
                <a:gd name="T5" fmla="*/ 81 h 81"/>
                <a:gd name="T6" fmla="*/ 82 w 143"/>
                <a:gd name="T7" fmla="*/ 0 h 81"/>
                <a:gd name="T8" fmla="*/ 111 w 143"/>
                <a:gd name="T9" fmla="*/ 0 h 81"/>
                <a:gd name="T10" fmla="*/ 133 w 143"/>
                <a:gd name="T11" fmla="*/ 5 h 81"/>
                <a:gd name="T12" fmla="*/ 139 w 143"/>
                <a:gd name="T13" fmla="*/ 19 h 81"/>
                <a:gd name="T14" fmla="*/ 134 w 143"/>
                <a:gd name="T15" fmla="*/ 31 h 81"/>
                <a:gd name="T16" fmla="*/ 124 w 143"/>
                <a:gd name="T17" fmla="*/ 37 h 81"/>
                <a:gd name="T18" fmla="*/ 124 w 143"/>
                <a:gd name="T19" fmla="*/ 37 h 81"/>
                <a:gd name="T20" fmla="*/ 138 w 143"/>
                <a:gd name="T21" fmla="*/ 44 h 81"/>
                <a:gd name="T22" fmla="*/ 142 w 143"/>
                <a:gd name="T23" fmla="*/ 57 h 81"/>
                <a:gd name="T24" fmla="*/ 135 w 143"/>
                <a:gd name="T25" fmla="*/ 74 h 81"/>
                <a:gd name="T26" fmla="*/ 59 w 143"/>
                <a:gd name="T27" fmla="*/ 69 h 81"/>
                <a:gd name="T28" fmla="*/ 28 w 143"/>
                <a:gd name="T29" fmla="*/ 81 h 81"/>
                <a:gd name="T30" fmla="*/ 0 w 143"/>
                <a:gd name="T31" fmla="*/ 81 h 81"/>
                <a:gd name="T32" fmla="*/ 0 w 143"/>
                <a:gd name="T33" fmla="*/ 0 h 81"/>
                <a:gd name="T34" fmla="*/ 28 w 143"/>
                <a:gd name="T35" fmla="*/ 0 h 81"/>
                <a:gd name="T36" fmla="*/ 71 w 143"/>
                <a:gd name="T37" fmla="*/ 39 h 81"/>
                <a:gd name="T38" fmla="*/ 59 w 143"/>
                <a:gd name="T39"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3" h="81">
                  <a:moveTo>
                    <a:pt x="135" y="74"/>
                  </a:moveTo>
                  <a:cubicBezTo>
                    <a:pt x="129" y="78"/>
                    <a:pt x="122" y="81"/>
                    <a:pt x="113" y="81"/>
                  </a:cubicBezTo>
                  <a:cubicBezTo>
                    <a:pt x="82" y="81"/>
                    <a:pt x="82" y="81"/>
                    <a:pt x="82" y="81"/>
                  </a:cubicBezTo>
                  <a:cubicBezTo>
                    <a:pt x="82" y="0"/>
                    <a:pt x="82" y="0"/>
                    <a:pt x="82" y="0"/>
                  </a:cubicBezTo>
                  <a:cubicBezTo>
                    <a:pt x="111" y="0"/>
                    <a:pt x="111" y="0"/>
                    <a:pt x="111" y="0"/>
                  </a:cubicBezTo>
                  <a:cubicBezTo>
                    <a:pt x="121" y="0"/>
                    <a:pt x="128" y="2"/>
                    <a:pt x="133" y="5"/>
                  </a:cubicBezTo>
                  <a:cubicBezTo>
                    <a:pt x="137" y="9"/>
                    <a:pt x="139" y="13"/>
                    <a:pt x="139" y="19"/>
                  </a:cubicBezTo>
                  <a:cubicBezTo>
                    <a:pt x="139" y="24"/>
                    <a:pt x="138" y="28"/>
                    <a:pt x="134" y="31"/>
                  </a:cubicBezTo>
                  <a:cubicBezTo>
                    <a:pt x="131" y="34"/>
                    <a:pt x="128" y="36"/>
                    <a:pt x="124" y="37"/>
                  </a:cubicBezTo>
                  <a:cubicBezTo>
                    <a:pt x="124" y="37"/>
                    <a:pt x="124" y="37"/>
                    <a:pt x="124" y="37"/>
                  </a:cubicBezTo>
                  <a:cubicBezTo>
                    <a:pt x="129" y="38"/>
                    <a:pt x="134" y="40"/>
                    <a:pt x="138" y="44"/>
                  </a:cubicBezTo>
                  <a:cubicBezTo>
                    <a:pt x="141" y="47"/>
                    <a:pt x="142" y="52"/>
                    <a:pt x="142" y="57"/>
                  </a:cubicBezTo>
                  <a:cubicBezTo>
                    <a:pt x="143" y="64"/>
                    <a:pt x="140" y="70"/>
                    <a:pt x="135" y="74"/>
                  </a:cubicBezTo>
                  <a:close/>
                  <a:moveTo>
                    <a:pt x="59" y="69"/>
                  </a:moveTo>
                  <a:cubicBezTo>
                    <a:pt x="52" y="77"/>
                    <a:pt x="41" y="81"/>
                    <a:pt x="28" y="81"/>
                  </a:cubicBezTo>
                  <a:cubicBezTo>
                    <a:pt x="0" y="81"/>
                    <a:pt x="0" y="81"/>
                    <a:pt x="0" y="81"/>
                  </a:cubicBezTo>
                  <a:cubicBezTo>
                    <a:pt x="0" y="0"/>
                    <a:pt x="0" y="0"/>
                    <a:pt x="0" y="0"/>
                  </a:cubicBezTo>
                  <a:cubicBezTo>
                    <a:pt x="28" y="0"/>
                    <a:pt x="28" y="0"/>
                    <a:pt x="28" y="0"/>
                  </a:cubicBezTo>
                  <a:cubicBezTo>
                    <a:pt x="57" y="0"/>
                    <a:pt x="71" y="13"/>
                    <a:pt x="71" y="39"/>
                  </a:cubicBezTo>
                  <a:cubicBezTo>
                    <a:pt x="71" y="52"/>
                    <a:pt x="67" y="62"/>
                    <a:pt x="59" y="6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17" name="Freeform 13"/>
            <p:cNvSpPr>
              <a:spLocks/>
            </p:cNvSpPr>
            <p:nvPr/>
          </p:nvSpPr>
          <p:spPr bwMode="auto">
            <a:xfrm>
              <a:off x="3069" y="2950"/>
              <a:ext cx="49" cy="74"/>
            </a:xfrm>
            <a:custGeom>
              <a:avLst/>
              <a:gdLst>
                <a:gd name="T0" fmla="*/ 9 w 34"/>
                <a:gd name="T1" fmla="*/ 0 h 51"/>
                <a:gd name="T2" fmla="*/ 0 w 34"/>
                <a:gd name="T3" fmla="*/ 0 h 51"/>
                <a:gd name="T4" fmla="*/ 0 w 34"/>
                <a:gd name="T5" fmla="*/ 51 h 51"/>
                <a:gd name="T6" fmla="*/ 9 w 34"/>
                <a:gd name="T7" fmla="*/ 51 h 51"/>
                <a:gd name="T8" fmla="*/ 28 w 34"/>
                <a:gd name="T9" fmla="*/ 44 h 51"/>
                <a:gd name="T10" fmla="*/ 34 w 34"/>
                <a:gd name="T11" fmla="*/ 25 h 51"/>
                <a:gd name="T12" fmla="*/ 28 w 34"/>
                <a:gd name="T13" fmla="*/ 7 h 51"/>
                <a:gd name="T14" fmla="*/ 9 w 34"/>
                <a:gd name="T15" fmla="*/ 0 h 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51">
                  <a:moveTo>
                    <a:pt x="9" y="0"/>
                  </a:moveTo>
                  <a:cubicBezTo>
                    <a:pt x="0" y="0"/>
                    <a:pt x="0" y="0"/>
                    <a:pt x="0" y="0"/>
                  </a:cubicBezTo>
                  <a:cubicBezTo>
                    <a:pt x="0" y="51"/>
                    <a:pt x="0" y="51"/>
                    <a:pt x="0" y="51"/>
                  </a:cubicBezTo>
                  <a:cubicBezTo>
                    <a:pt x="9" y="51"/>
                    <a:pt x="9" y="51"/>
                    <a:pt x="9" y="51"/>
                  </a:cubicBezTo>
                  <a:cubicBezTo>
                    <a:pt x="17" y="51"/>
                    <a:pt x="23" y="49"/>
                    <a:pt x="28" y="44"/>
                  </a:cubicBezTo>
                  <a:cubicBezTo>
                    <a:pt x="32" y="39"/>
                    <a:pt x="34" y="33"/>
                    <a:pt x="34" y="25"/>
                  </a:cubicBezTo>
                  <a:cubicBezTo>
                    <a:pt x="34" y="17"/>
                    <a:pt x="32" y="11"/>
                    <a:pt x="28" y="7"/>
                  </a:cubicBezTo>
                  <a:cubicBezTo>
                    <a:pt x="23" y="2"/>
                    <a:pt x="17" y="0"/>
                    <a:pt x="9"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18" name="Freeform 14"/>
            <p:cNvSpPr>
              <a:spLocks/>
            </p:cNvSpPr>
            <p:nvPr/>
          </p:nvSpPr>
          <p:spPr bwMode="auto">
            <a:xfrm>
              <a:off x="3188" y="2948"/>
              <a:ext cx="29" cy="28"/>
            </a:xfrm>
            <a:custGeom>
              <a:avLst/>
              <a:gdLst>
                <a:gd name="T0" fmla="*/ 17 w 20"/>
                <a:gd name="T1" fmla="*/ 16 h 19"/>
                <a:gd name="T2" fmla="*/ 20 w 20"/>
                <a:gd name="T3" fmla="*/ 9 h 19"/>
                <a:gd name="T4" fmla="*/ 7 w 20"/>
                <a:gd name="T5" fmla="*/ 0 h 19"/>
                <a:gd name="T6" fmla="*/ 0 w 20"/>
                <a:gd name="T7" fmla="*/ 0 h 19"/>
                <a:gd name="T8" fmla="*/ 0 w 20"/>
                <a:gd name="T9" fmla="*/ 19 h 19"/>
                <a:gd name="T10" fmla="*/ 8 w 20"/>
                <a:gd name="T11" fmla="*/ 19 h 19"/>
                <a:gd name="T12" fmla="*/ 17 w 20"/>
                <a:gd name="T13" fmla="*/ 16 h 19"/>
              </a:gdLst>
              <a:ahLst/>
              <a:cxnLst>
                <a:cxn ang="0">
                  <a:pos x="T0" y="T1"/>
                </a:cxn>
                <a:cxn ang="0">
                  <a:pos x="T2" y="T3"/>
                </a:cxn>
                <a:cxn ang="0">
                  <a:pos x="T4" y="T5"/>
                </a:cxn>
                <a:cxn ang="0">
                  <a:pos x="T6" y="T7"/>
                </a:cxn>
                <a:cxn ang="0">
                  <a:pos x="T8" y="T9"/>
                </a:cxn>
                <a:cxn ang="0">
                  <a:pos x="T10" y="T11"/>
                </a:cxn>
                <a:cxn ang="0">
                  <a:pos x="T12" y="T13"/>
                </a:cxn>
              </a:cxnLst>
              <a:rect l="0" t="0" r="r" b="b"/>
              <a:pathLst>
                <a:path w="20" h="19">
                  <a:moveTo>
                    <a:pt x="17" y="16"/>
                  </a:moveTo>
                  <a:cubicBezTo>
                    <a:pt x="19" y="14"/>
                    <a:pt x="20" y="12"/>
                    <a:pt x="20" y="9"/>
                  </a:cubicBezTo>
                  <a:cubicBezTo>
                    <a:pt x="20" y="3"/>
                    <a:pt x="16" y="0"/>
                    <a:pt x="7" y="0"/>
                  </a:cubicBezTo>
                  <a:cubicBezTo>
                    <a:pt x="0" y="0"/>
                    <a:pt x="0" y="0"/>
                    <a:pt x="0" y="0"/>
                  </a:cubicBezTo>
                  <a:cubicBezTo>
                    <a:pt x="0" y="19"/>
                    <a:pt x="0" y="19"/>
                    <a:pt x="0" y="19"/>
                  </a:cubicBezTo>
                  <a:cubicBezTo>
                    <a:pt x="8" y="19"/>
                    <a:pt x="8" y="19"/>
                    <a:pt x="8" y="19"/>
                  </a:cubicBezTo>
                  <a:cubicBezTo>
                    <a:pt x="12" y="19"/>
                    <a:pt x="15" y="18"/>
                    <a:pt x="17" y="1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19" name="Freeform 15"/>
            <p:cNvSpPr>
              <a:spLocks/>
            </p:cNvSpPr>
            <p:nvPr/>
          </p:nvSpPr>
          <p:spPr bwMode="auto">
            <a:xfrm>
              <a:off x="3188" y="2995"/>
              <a:ext cx="33" cy="30"/>
            </a:xfrm>
            <a:custGeom>
              <a:avLst/>
              <a:gdLst>
                <a:gd name="T0" fmla="*/ 20 w 23"/>
                <a:gd name="T1" fmla="*/ 3 h 21"/>
                <a:gd name="T2" fmla="*/ 10 w 23"/>
                <a:gd name="T3" fmla="*/ 0 h 21"/>
                <a:gd name="T4" fmla="*/ 0 w 23"/>
                <a:gd name="T5" fmla="*/ 0 h 21"/>
                <a:gd name="T6" fmla="*/ 0 w 23"/>
                <a:gd name="T7" fmla="*/ 21 h 21"/>
                <a:gd name="T8" fmla="*/ 10 w 23"/>
                <a:gd name="T9" fmla="*/ 21 h 21"/>
                <a:gd name="T10" fmla="*/ 20 w 23"/>
                <a:gd name="T11" fmla="*/ 18 h 21"/>
                <a:gd name="T12" fmla="*/ 23 w 23"/>
                <a:gd name="T13" fmla="*/ 10 h 21"/>
                <a:gd name="T14" fmla="*/ 20 w 23"/>
                <a:gd name="T15" fmla="*/ 3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1">
                  <a:moveTo>
                    <a:pt x="20" y="3"/>
                  </a:moveTo>
                  <a:cubicBezTo>
                    <a:pt x="18" y="1"/>
                    <a:pt x="14" y="0"/>
                    <a:pt x="10" y="0"/>
                  </a:cubicBezTo>
                  <a:cubicBezTo>
                    <a:pt x="0" y="0"/>
                    <a:pt x="0" y="0"/>
                    <a:pt x="0" y="0"/>
                  </a:cubicBezTo>
                  <a:cubicBezTo>
                    <a:pt x="0" y="21"/>
                    <a:pt x="0" y="21"/>
                    <a:pt x="0" y="21"/>
                  </a:cubicBezTo>
                  <a:cubicBezTo>
                    <a:pt x="10" y="21"/>
                    <a:pt x="10" y="21"/>
                    <a:pt x="10" y="21"/>
                  </a:cubicBezTo>
                  <a:cubicBezTo>
                    <a:pt x="14" y="21"/>
                    <a:pt x="18" y="20"/>
                    <a:pt x="20" y="18"/>
                  </a:cubicBezTo>
                  <a:cubicBezTo>
                    <a:pt x="22" y="16"/>
                    <a:pt x="23" y="14"/>
                    <a:pt x="23" y="10"/>
                  </a:cubicBezTo>
                  <a:cubicBezTo>
                    <a:pt x="23" y="7"/>
                    <a:pt x="22" y="5"/>
                    <a:pt x="20" y="3"/>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20" name="Rectangle 16"/>
            <p:cNvSpPr>
              <a:spLocks noChangeArrowheads="1"/>
            </p:cNvSpPr>
            <p:nvPr/>
          </p:nvSpPr>
          <p:spPr bwMode="auto">
            <a:xfrm>
              <a:off x="3398" y="2838"/>
              <a:ext cx="589"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25"/>
              <a:r>
                <a:rPr lang="en-US" altLang="en-US" sz="2200">
                  <a:solidFill>
                    <a:srgbClr val="FFFFFF"/>
                  </a:solidFill>
                  <a:latin typeface="Segoe Pro Display Light" panose="020B0302040504020203" pitchFamily="34" charset="0"/>
                </a:rPr>
                <a:t>SQL - A</a:t>
              </a:r>
              <a:endParaRPr lang="en-US" altLang="en-US">
                <a:solidFill>
                  <a:srgbClr val="00B0F0"/>
                </a:solidFill>
              </a:endParaRPr>
            </a:p>
          </p:txBody>
        </p:sp>
        <p:sp>
          <p:nvSpPr>
            <p:cNvPr id="21" name="Freeform 17"/>
            <p:cNvSpPr>
              <a:spLocks/>
            </p:cNvSpPr>
            <p:nvPr/>
          </p:nvSpPr>
          <p:spPr bwMode="auto">
            <a:xfrm>
              <a:off x="4327" y="2623"/>
              <a:ext cx="1358" cy="655"/>
            </a:xfrm>
            <a:custGeom>
              <a:avLst/>
              <a:gdLst>
                <a:gd name="T0" fmla="*/ 935 w 935"/>
                <a:gd name="T1" fmla="*/ 390 h 451"/>
                <a:gd name="T2" fmla="*/ 875 w 935"/>
                <a:gd name="T3" fmla="*/ 451 h 451"/>
                <a:gd name="T4" fmla="*/ 60 w 935"/>
                <a:gd name="T5" fmla="*/ 451 h 451"/>
                <a:gd name="T6" fmla="*/ 0 w 935"/>
                <a:gd name="T7" fmla="*/ 390 h 451"/>
                <a:gd name="T8" fmla="*/ 0 w 935"/>
                <a:gd name="T9" fmla="*/ 60 h 451"/>
                <a:gd name="T10" fmla="*/ 60 w 935"/>
                <a:gd name="T11" fmla="*/ 0 h 451"/>
                <a:gd name="T12" fmla="*/ 875 w 935"/>
                <a:gd name="T13" fmla="*/ 0 h 451"/>
                <a:gd name="T14" fmla="*/ 935 w 935"/>
                <a:gd name="T15" fmla="*/ 60 h 451"/>
                <a:gd name="T16" fmla="*/ 935 w 935"/>
                <a:gd name="T17" fmla="*/ 39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5" h="451">
                  <a:moveTo>
                    <a:pt x="935" y="390"/>
                  </a:moveTo>
                  <a:cubicBezTo>
                    <a:pt x="935" y="424"/>
                    <a:pt x="908" y="451"/>
                    <a:pt x="875" y="451"/>
                  </a:cubicBezTo>
                  <a:cubicBezTo>
                    <a:pt x="60" y="451"/>
                    <a:pt x="60" y="451"/>
                    <a:pt x="60" y="451"/>
                  </a:cubicBezTo>
                  <a:cubicBezTo>
                    <a:pt x="27" y="451"/>
                    <a:pt x="0" y="424"/>
                    <a:pt x="0" y="390"/>
                  </a:cubicBezTo>
                  <a:cubicBezTo>
                    <a:pt x="0" y="60"/>
                    <a:pt x="0" y="60"/>
                    <a:pt x="0" y="60"/>
                  </a:cubicBezTo>
                  <a:cubicBezTo>
                    <a:pt x="0" y="27"/>
                    <a:pt x="27" y="0"/>
                    <a:pt x="60" y="0"/>
                  </a:cubicBezTo>
                  <a:cubicBezTo>
                    <a:pt x="875" y="0"/>
                    <a:pt x="875" y="0"/>
                    <a:pt x="875" y="0"/>
                  </a:cubicBezTo>
                  <a:cubicBezTo>
                    <a:pt x="908" y="0"/>
                    <a:pt x="935" y="27"/>
                    <a:pt x="935" y="60"/>
                  </a:cubicBezTo>
                  <a:lnTo>
                    <a:pt x="935" y="390"/>
                  </a:lnTo>
                  <a:close/>
                </a:path>
              </a:pathLst>
            </a:custGeom>
            <a:solidFill>
              <a:srgbClr val="022D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22" name="Freeform 18"/>
            <p:cNvSpPr>
              <a:spLocks/>
            </p:cNvSpPr>
            <p:nvPr/>
          </p:nvSpPr>
          <p:spPr bwMode="auto">
            <a:xfrm>
              <a:off x="4322" y="2620"/>
              <a:ext cx="1367" cy="661"/>
            </a:xfrm>
            <a:custGeom>
              <a:avLst/>
              <a:gdLst>
                <a:gd name="T0" fmla="*/ 938 w 941"/>
                <a:gd name="T1" fmla="*/ 392 h 455"/>
                <a:gd name="T2" fmla="*/ 936 w 941"/>
                <a:gd name="T3" fmla="*/ 392 h 455"/>
                <a:gd name="T4" fmla="*/ 919 w 941"/>
                <a:gd name="T5" fmla="*/ 433 h 455"/>
                <a:gd name="T6" fmla="*/ 878 w 941"/>
                <a:gd name="T7" fmla="*/ 450 h 455"/>
                <a:gd name="T8" fmla="*/ 63 w 941"/>
                <a:gd name="T9" fmla="*/ 450 h 455"/>
                <a:gd name="T10" fmla="*/ 22 w 941"/>
                <a:gd name="T11" fmla="*/ 433 h 455"/>
                <a:gd name="T12" fmla="*/ 5 w 941"/>
                <a:gd name="T13" fmla="*/ 392 h 455"/>
                <a:gd name="T14" fmla="*/ 5 w 941"/>
                <a:gd name="T15" fmla="*/ 62 h 455"/>
                <a:gd name="T16" fmla="*/ 22 w 941"/>
                <a:gd name="T17" fmla="*/ 22 h 455"/>
                <a:gd name="T18" fmla="*/ 63 w 941"/>
                <a:gd name="T19" fmla="*/ 5 h 455"/>
                <a:gd name="T20" fmla="*/ 878 w 941"/>
                <a:gd name="T21" fmla="*/ 5 h 455"/>
                <a:gd name="T22" fmla="*/ 878 w 941"/>
                <a:gd name="T23" fmla="*/ 5 h 455"/>
                <a:gd name="T24" fmla="*/ 919 w 941"/>
                <a:gd name="T25" fmla="*/ 22 h 455"/>
                <a:gd name="T26" fmla="*/ 936 w 941"/>
                <a:gd name="T27" fmla="*/ 62 h 455"/>
                <a:gd name="T28" fmla="*/ 936 w 941"/>
                <a:gd name="T29" fmla="*/ 392 h 455"/>
                <a:gd name="T30" fmla="*/ 938 w 941"/>
                <a:gd name="T31" fmla="*/ 392 h 455"/>
                <a:gd name="T32" fmla="*/ 941 w 941"/>
                <a:gd name="T33" fmla="*/ 392 h 455"/>
                <a:gd name="T34" fmla="*/ 941 w 941"/>
                <a:gd name="T35" fmla="*/ 62 h 455"/>
                <a:gd name="T36" fmla="*/ 878 w 941"/>
                <a:gd name="T37" fmla="*/ 0 h 455"/>
                <a:gd name="T38" fmla="*/ 63 w 941"/>
                <a:gd name="T39" fmla="*/ 0 h 455"/>
                <a:gd name="T40" fmla="*/ 0 w 941"/>
                <a:gd name="T41" fmla="*/ 62 h 455"/>
                <a:gd name="T42" fmla="*/ 0 w 941"/>
                <a:gd name="T43" fmla="*/ 392 h 455"/>
                <a:gd name="T44" fmla="*/ 63 w 941"/>
                <a:gd name="T45" fmla="*/ 455 h 455"/>
                <a:gd name="T46" fmla="*/ 878 w 941"/>
                <a:gd name="T47" fmla="*/ 455 h 455"/>
                <a:gd name="T48" fmla="*/ 878 w 941"/>
                <a:gd name="T49" fmla="*/ 455 h 455"/>
                <a:gd name="T50" fmla="*/ 941 w 941"/>
                <a:gd name="T51" fmla="*/ 392 h 455"/>
                <a:gd name="T52" fmla="*/ 938 w 941"/>
                <a:gd name="T53" fmla="*/ 39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1" h="455">
                  <a:moveTo>
                    <a:pt x="938" y="392"/>
                  </a:moveTo>
                  <a:cubicBezTo>
                    <a:pt x="936" y="392"/>
                    <a:pt x="936" y="392"/>
                    <a:pt x="936" y="392"/>
                  </a:cubicBezTo>
                  <a:cubicBezTo>
                    <a:pt x="936" y="408"/>
                    <a:pt x="929" y="423"/>
                    <a:pt x="919" y="433"/>
                  </a:cubicBezTo>
                  <a:cubicBezTo>
                    <a:pt x="908" y="444"/>
                    <a:pt x="894" y="450"/>
                    <a:pt x="878" y="450"/>
                  </a:cubicBezTo>
                  <a:cubicBezTo>
                    <a:pt x="63" y="450"/>
                    <a:pt x="63" y="450"/>
                    <a:pt x="63" y="450"/>
                  </a:cubicBezTo>
                  <a:cubicBezTo>
                    <a:pt x="47" y="450"/>
                    <a:pt x="32" y="444"/>
                    <a:pt x="22" y="433"/>
                  </a:cubicBezTo>
                  <a:cubicBezTo>
                    <a:pt x="11" y="423"/>
                    <a:pt x="5" y="408"/>
                    <a:pt x="5" y="392"/>
                  </a:cubicBezTo>
                  <a:cubicBezTo>
                    <a:pt x="5" y="62"/>
                    <a:pt x="5" y="62"/>
                    <a:pt x="5" y="62"/>
                  </a:cubicBezTo>
                  <a:cubicBezTo>
                    <a:pt x="5" y="46"/>
                    <a:pt x="11" y="32"/>
                    <a:pt x="22" y="22"/>
                  </a:cubicBezTo>
                  <a:cubicBezTo>
                    <a:pt x="32" y="11"/>
                    <a:pt x="47" y="5"/>
                    <a:pt x="63" y="5"/>
                  </a:cubicBezTo>
                  <a:cubicBezTo>
                    <a:pt x="878" y="5"/>
                    <a:pt x="878" y="5"/>
                    <a:pt x="878" y="5"/>
                  </a:cubicBezTo>
                  <a:cubicBezTo>
                    <a:pt x="878" y="5"/>
                    <a:pt x="878" y="5"/>
                    <a:pt x="878" y="5"/>
                  </a:cubicBezTo>
                  <a:cubicBezTo>
                    <a:pt x="894" y="5"/>
                    <a:pt x="908" y="11"/>
                    <a:pt x="919" y="22"/>
                  </a:cubicBezTo>
                  <a:cubicBezTo>
                    <a:pt x="929" y="32"/>
                    <a:pt x="936" y="46"/>
                    <a:pt x="936" y="62"/>
                  </a:cubicBezTo>
                  <a:cubicBezTo>
                    <a:pt x="936" y="392"/>
                    <a:pt x="936" y="392"/>
                    <a:pt x="936" y="392"/>
                  </a:cubicBezTo>
                  <a:cubicBezTo>
                    <a:pt x="938" y="392"/>
                    <a:pt x="938" y="392"/>
                    <a:pt x="938" y="392"/>
                  </a:cubicBezTo>
                  <a:cubicBezTo>
                    <a:pt x="941" y="392"/>
                    <a:pt x="941" y="392"/>
                    <a:pt x="941" y="392"/>
                  </a:cubicBezTo>
                  <a:cubicBezTo>
                    <a:pt x="941" y="62"/>
                    <a:pt x="941" y="62"/>
                    <a:pt x="941" y="62"/>
                  </a:cubicBezTo>
                  <a:cubicBezTo>
                    <a:pt x="941" y="28"/>
                    <a:pt x="912" y="0"/>
                    <a:pt x="878" y="0"/>
                  </a:cubicBezTo>
                  <a:cubicBezTo>
                    <a:pt x="63" y="0"/>
                    <a:pt x="63" y="0"/>
                    <a:pt x="63" y="0"/>
                  </a:cubicBezTo>
                  <a:cubicBezTo>
                    <a:pt x="28" y="0"/>
                    <a:pt x="0" y="28"/>
                    <a:pt x="0" y="62"/>
                  </a:cubicBezTo>
                  <a:cubicBezTo>
                    <a:pt x="0" y="392"/>
                    <a:pt x="0" y="392"/>
                    <a:pt x="0" y="392"/>
                  </a:cubicBezTo>
                  <a:cubicBezTo>
                    <a:pt x="0" y="427"/>
                    <a:pt x="28" y="455"/>
                    <a:pt x="63" y="455"/>
                  </a:cubicBezTo>
                  <a:cubicBezTo>
                    <a:pt x="878" y="455"/>
                    <a:pt x="878" y="455"/>
                    <a:pt x="878" y="455"/>
                  </a:cubicBezTo>
                  <a:cubicBezTo>
                    <a:pt x="878" y="455"/>
                    <a:pt x="878" y="455"/>
                    <a:pt x="878" y="455"/>
                  </a:cubicBezTo>
                  <a:cubicBezTo>
                    <a:pt x="912" y="455"/>
                    <a:pt x="941" y="427"/>
                    <a:pt x="941" y="392"/>
                  </a:cubicBezTo>
                  <a:lnTo>
                    <a:pt x="938" y="39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23" name="Freeform 19"/>
            <p:cNvSpPr>
              <a:spLocks/>
            </p:cNvSpPr>
            <p:nvPr/>
          </p:nvSpPr>
          <p:spPr bwMode="auto">
            <a:xfrm>
              <a:off x="4431" y="2800"/>
              <a:ext cx="340" cy="301"/>
            </a:xfrm>
            <a:custGeom>
              <a:avLst/>
              <a:gdLst>
                <a:gd name="T0" fmla="*/ 180 w 234"/>
                <a:gd name="T1" fmla="*/ 186 h 207"/>
                <a:gd name="T2" fmla="*/ 117 w 234"/>
                <a:gd name="T3" fmla="*/ 207 h 207"/>
                <a:gd name="T4" fmla="*/ 35 w 234"/>
                <a:gd name="T5" fmla="*/ 166 h 207"/>
                <a:gd name="T6" fmla="*/ 54 w 234"/>
                <a:gd name="T7" fmla="*/ 21 h 207"/>
                <a:gd name="T8" fmla="*/ 117 w 234"/>
                <a:gd name="T9" fmla="*/ 0 h 207"/>
                <a:gd name="T10" fmla="*/ 199 w 234"/>
                <a:gd name="T11" fmla="*/ 41 h 207"/>
                <a:gd name="T12" fmla="*/ 180 w 234"/>
                <a:gd name="T13" fmla="*/ 186 h 207"/>
              </a:gdLst>
              <a:ahLst/>
              <a:cxnLst>
                <a:cxn ang="0">
                  <a:pos x="T0" y="T1"/>
                </a:cxn>
                <a:cxn ang="0">
                  <a:pos x="T2" y="T3"/>
                </a:cxn>
                <a:cxn ang="0">
                  <a:pos x="T4" y="T5"/>
                </a:cxn>
                <a:cxn ang="0">
                  <a:pos x="T6" y="T7"/>
                </a:cxn>
                <a:cxn ang="0">
                  <a:pos x="T8" y="T9"/>
                </a:cxn>
                <a:cxn ang="0">
                  <a:pos x="T10" y="T11"/>
                </a:cxn>
                <a:cxn ang="0">
                  <a:pos x="T12" y="T13"/>
                </a:cxn>
              </a:cxnLst>
              <a:rect l="0" t="0" r="r" b="b"/>
              <a:pathLst>
                <a:path w="234" h="207">
                  <a:moveTo>
                    <a:pt x="180" y="186"/>
                  </a:moveTo>
                  <a:cubicBezTo>
                    <a:pt x="161" y="200"/>
                    <a:pt x="139" y="207"/>
                    <a:pt x="117" y="207"/>
                  </a:cubicBezTo>
                  <a:cubicBezTo>
                    <a:pt x="86" y="207"/>
                    <a:pt x="55" y="193"/>
                    <a:pt x="35" y="166"/>
                  </a:cubicBezTo>
                  <a:cubicBezTo>
                    <a:pt x="0" y="121"/>
                    <a:pt x="9" y="56"/>
                    <a:pt x="54" y="21"/>
                  </a:cubicBezTo>
                  <a:cubicBezTo>
                    <a:pt x="73" y="7"/>
                    <a:pt x="95" y="0"/>
                    <a:pt x="117" y="0"/>
                  </a:cubicBezTo>
                  <a:cubicBezTo>
                    <a:pt x="148" y="0"/>
                    <a:pt x="179" y="14"/>
                    <a:pt x="199" y="41"/>
                  </a:cubicBezTo>
                  <a:cubicBezTo>
                    <a:pt x="234" y="86"/>
                    <a:pt x="225" y="151"/>
                    <a:pt x="180" y="186"/>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24" name="Freeform 20"/>
            <p:cNvSpPr>
              <a:spLocks/>
            </p:cNvSpPr>
            <p:nvPr/>
          </p:nvSpPr>
          <p:spPr bwMode="auto">
            <a:xfrm>
              <a:off x="4431" y="2800"/>
              <a:ext cx="340" cy="301"/>
            </a:xfrm>
            <a:custGeom>
              <a:avLst/>
              <a:gdLst>
                <a:gd name="T0" fmla="*/ 180 w 234"/>
                <a:gd name="T1" fmla="*/ 186 h 207"/>
                <a:gd name="T2" fmla="*/ 117 w 234"/>
                <a:gd name="T3" fmla="*/ 207 h 207"/>
                <a:gd name="T4" fmla="*/ 35 w 234"/>
                <a:gd name="T5" fmla="*/ 166 h 207"/>
                <a:gd name="T6" fmla="*/ 54 w 234"/>
                <a:gd name="T7" fmla="*/ 21 h 207"/>
                <a:gd name="T8" fmla="*/ 117 w 234"/>
                <a:gd name="T9" fmla="*/ 0 h 207"/>
                <a:gd name="T10" fmla="*/ 199 w 234"/>
                <a:gd name="T11" fmla="*/ 41 h 207"/>
                <a:gd name="T12" fmla="*/ 180 w 234"/>
                <a:gd name="T13" fmla="*/ 186 h 207"/>
              </a:gdLst>
              <a:ahLst/>
              <a:cxnLst>
                <a:cxn ang="0">
                  <a:pos x="T0" y="T1"/>
                </a:cxn>
                <a:cxn ang="0">
                  <a:pos x="T2" y="T3"/>
                </a:cxn>
                <a:cxn ang="0">
                  <a:pos x="T4" y="T5"/>
                </a:cxn>
                <a:cxn ang="0">
                  <a:pos x="T6" y="T7"/>
                </a:cxn>
                <a:cxn ang="0">
                  <a:pos x="T8" y="T9"/>
                </a:cxn>
                <a:cxn ang="0">
                  <a:pos x="T10" y="T11"/>
                </a:cxn>
                <a:cxn ang="0">
                  <a:pos x="T12" y="T13"/>
                </a:cxn>
              </a:cxnLst>
              <a:rect l="0" t="0" r="r" b="b"/>
              <a:pathLst>
                <a:path w="234" h="207">
                  <a:moveTo>
                    <a:pt x="180" y="186"/>
                  </a:moveTo>
                  <a:cubicBezTo>
                    <a:pt x="161" y="200"/>
                    <a:pt x="139" y="207"/>
                    <a:pt x="117" y="207"/>
                  </a:cubicBezTo>
                  <a:cubicBezTo>
                    <a:pt x="86" y="207"/>
                    <a:pt x="55" y="193"/>
                    <a:pt x="35" y="166"/>
                  </a:cubicBezTo>
                  <a:cubicBezTo>
                    <a:pt x="0" y="121"/>
                    <a:pt x="9" y="56"/>
                    <a:pt x="54" y="21"/>
                  </a:cubicBezTo>
                  <a:cubicBezTo>
                    <a:pt x="73" y="7"/>
                    <a:pt x="95" y="0"/>
                    <a:pt x="117" y="0"/>
                  </a:cubicBezTo>
                  <a:cubicBezTo>
                    <a:pt x="148" y="0"/>
                    <a:pt x="179" y="14"/>
                    <a:pt x="199" y="41"/>
                  </a:cubicBezTo>
                  <a:cubicBezTo>
                    <a:pt x="234" y="86"/>
                    <a:pt x="225" y="151"/>
                    <a:pt x="180" y="186"/>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25" name="Freeform 21"/>
            <p:cNvSpPr>
              <a:spLocks/>
            </p:cNvSpPr>
            <p:nvPr/>
          </p:nvSpPr>
          <p:spPr bwMode="auto">
            <a:xfrm>
              <a:off x="4472" y="2845"/>
              <a:ext cx="42" cy="108"/>
            </a:xfrm>
            <a:custGeom>
              <a:avLst/>
              <a:gdLst>
                <a:gd name="T0" fmla="*/ 19 w 29"/>
                <a:gd name="T1" fmla="*/ 74 h 74"/>
                <a:gd name="T2" fmla="*/ 29 w 29"/>
                <a:gd name="T3" fmla="*/ 57 h 74"/>
                <a:gd name="T4" fmla="*/ 15 w 29"/>
                <a:gd name="T5" fmla="*/ 0 h 74"/>
                <a:gd name="T6" fmla="*/ 4 w 29"/>
                <a:gd name="T7" fmla="*/ 13 h 74"/>
                <a:gd name="T8" fmla="*/ 19 w 29"/>
                <a:gd name="T9" fmla="*/ 74 h 74"/>
              </a:gdLst>
              <a:ahLst/>
              <a:cxnLst>
                <a:cxn ang="0">
                  <a:pos x="T0" y="T1"/>
                </a:cxn>
                <a:cxn ang="0">
                  <a:pos x="T2" y="T3"/>
                </a:cxn>
                <a:cxn ang="0">
                  <a:pos x="T4" y="T5"/>
                </a:cxn>
                <a:cxn ang="0">
                  <a:pos x="T6" y="T7"/>
                </a:cxn>
                <a:cxn ang="0">
                  <a:pos x="T8" y="T9"/>
                </a:cxn>
              </a:cxnLst>
              <a:rect l="0" t="0" r="r" b="b"/>
              <a:pathLst>
                <a:path w="29" h="74">
                  <a:moveTo>
                    <a:pt x="19" y="74"/>
                  </a:moveTo>
                  <a:cubicBezTo>
                    <a:pt x="21" y="69"/>
                    <a:pt x="25" y="63"/>
                    <a:pt x="29" y="57"/>
                  </a:cubicBezTo>
                  <a:cubicBezTo>
                    <a:pt x="12" y="31"/>
                    <a:pt x="13" y="10"/>
                    <a:pt x="15" y="0"/>
                  </a:cubicBezTo>
                  <a:cubicBezTo>
                    <a:pt x="11" y="4"/>
                    <a:pt x="7" y="9"/>
                    <a:pt x="4" y="13"/>
                  </a:cubicBezTo>
                  <a:cubicBezTo>
                    <a:pt x="1" y="27"/>
                    <a:pt x="0" y="48"/>
                    <a:pt x="19"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26" name="Freeform 22"/>
            <p:cNvSpPr>
              <a:spLocks/>
            </p:cNvSpPr>
            <p:nvPr/>
          </p:nvSpPr>
          <p:spPr bwMode="auto">
            <a:xfrm>
              <a:off x="4523" y="2958"/>
              <a:ext cx="203" cy="101"/>
            </a:xfrm>
            <a:custGeom>
              <a:avLst/>
              <a:gdLst>
                <a:gd name="T0" fmla="*/ 30 w 140"/>
                <a:gd name="T1" fmla="*/ 17 h 69"/>
                <a:gd name="T2" fmla="*/ 10 w 140"/>
                <a:gd name="T3" fmla="*/ 0 h 69"/>
                <a:gd name="T4" fmla="*/ 0 w 140"/>
                <a:gd name="T5" fmla="*/ 16 h 69"/>
                <a:gd name="T6" fmla="*/ 18 w 140"/>
                <a:gd name="T7" fmla="*/ 32 h 69"/>
                <a:gd name="T8" fmla="*/ 126 w 140"/>
                <a:gd name="T9" fmla="*/ 69 h 69"/>
                <a:gd name="T10" fmla="*/ 140 w 140"/>
                <a:gd name="T11" fmla="*/ 52 h 69"/>
                <a:gd name="T12" fmla="*/ 30 w 140"/>
                <a:gd name="T13" fmla="*/ 17 h 69"/>
              </a:gdLst>
              <a:ahLst/>
              <a:cxnLst>
                <a:cxn ang="0">
                  <a:pos x="T0" y="T1"/>
                </a:cxn>
                <a:cxn ang="0">
                  <a:pos x="T2" y="T3"/>
                </a:cxn>
                <a:cxn ang="0">
                  <a:pos x="T4" y="T5"/>
                </a:cxn>
                <a:cxn ang="0">
                  <a:pos x="T6" y="T7"/>
                </a:cxn>
                <a:cxn ang="0">
                  <a:pos x="T8" y="T9"/>
                </a:cxn>
                <a:cxn ang="0">
                  <a:pos x="T10" y="T11"/>
                </a:cxn>
                <a:cxn ang="0">
                  <a:pos x="T12" y="T13"/>
                </a:cxn>
              </a:cxnLst>
              <a:rect l="0" t="0" r="r" b="b"/>
              <a:pathLst>
                <a:path w="140" h="69">
                  <a:moveTo>
                    <a:pt x="30" y="17"/>
                  </a:moveTo>
                  <a:cubicBezTo>
                    <a:pt x="22" y="11"/>
                    <a:pt x="16" y="5"/>
                    <a:pt x="10" y="0"/>
                  </a:cubicBezTo>
                  <a:cubicBezTo>
                    <a:pt x="6" y="5"/>
                    <a:pt x="3" y="11"/>
                    <a:pt x="0" y="16"/>
                  </a:cubicBezTo>
                  <a:cubicBezTo>
                    <a:pt x="6" y="21"/>
                    <a:pt x="11" y="26"/>
                    <a:pt x="18" y="32"/>
                  </a:cubicBezTo>
                  <a:cubicBezTo>
                    <a:pt x="61" y="66"/>
                    <a:pt x="103" y="69"/>
                    <a:pt x="126" y="69"/>
                  </a:cubicBezTo>
                  <a:cubicBezTo>
                    <a:pt x="128" y="69"/>
                    <a:pt x="135" y="59"/>
                    <a:pt x="140" y="52"/>
                  </a:cubicBezTo>
                  <a:cubicBezTo>
                    <a:pt x="129" y="55"/>
                    <a:pt x="84" y="60"/>
                    <a:pt x="30"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27" name="Freeform 23"/>
            <p:cNvSpPr>
              <a:spLocks/>
            </p:cNvSpPr>
            <p:nvPr/>
          </p:nvSpPr>
          <p:spPr bwMode="auto">
            <a:xfrm>
              <a:off x="4604" y="2881"/>
              <a:ext cx="144" cy="121"/>
            </a:xfrm>
            <a:custGeom>
              <a:avLst/>
              <a:gdLst>
                <a:gd name="T0" fmla="*/ 0 w 99"/>
                <a:gd name="T1" fmla="*/ 9 h 83"/>
                <a:gd name="T2" fmla="*/ 96 w 99"/>
                <a:gd name="T3" fmla="*/ 83 h 83"/>
                <a:gd name="T4" fmla="*/ 99 w 99"/>
                <a:gd name="T5" fmla="*/ 74 h 83"/>
                <a:gd name="T6" fmla="*/ 14 w 99"/>
                <a:gd name="T7" fmla="*/ 0 h 83"/>
                <a:gd name="T8" fmla="*/ 0 w 99"/>
                <a:gd name="T9" fmla="*/ 9 h 83"/>
              </a:gdLst>
              <a:ahLst/>
              <a:cxnLst>
                <a:cxn ang="0">
                  <a:pos x="T0" y="T1"/>
                </a:cxn>
                <a:cxn ang="0">
                  <a:pos x="T2" y="T3"/>
                </a:cxn>
                <a:cxn ang="0">
                  <a:pos x="T4" y="T5"/>
                </a:cxn>
                <a:cxn ang="0">
                  <a:pos x="T6" y="T7"/>
                </a:cxn>
                <a:cxn ang="0">
                  <a:pos x="T8" y="T9"/>
                </a:cxn>
              </a:cxnLst>
              <a:rect l="0" t="0" r="r" b="b"/>
              <a:pathLst>
                <a:path w="99" h="83">
                  <a:moveTo>
                    <a:pt x="0" y="9"/>
                  </a:moveTo>
                  <a:cubicBezTo>
                    <a:pt x="39" y="45"/>
                    <a:pt x="84" y="75"/>
                    <a:pt x="96" y="83"/>
                  </a:cubicBezTo>
                  <a:cubicBezTo>
                    <a:pt x="97" y="80"/>
                    <a:pt x="98" y="77"/>
                    <a:pt x="99" y="74"/>
                  </a:cubicBezTo>
                  <a:cubicBezTo>
                    <a:pt x="86" y="65"/>
                    <a:pt x="54" y="40"/>
                    <a:pt x="14" y="0"/>
                  </a:cubicBezTo>
                  <a:cubicBezTo>
                    <a:pt x="10" y="3"/>
                    <a:pt x="5" y="6"/>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28" name="Freeform 24"/>
            <p:cNvSpPr>
              <a:spLocks/>
            </p:cNvSpPr>
            <p:nvPr/>
          </p:nvSpPr>
          <p:spPr bwMode="auto">
            <a:xfrm>
              <a:off x="4534" y="2807"/>
              <a:ext cx="63" cy="60"/>
            </a:xfrm>
            <a:custGeom>
              <a:avLst/>
              <a:gdLst>
                <a:gd name="T0" fmla="*/ 43 w 43"/>
                <a:gd name="T1" fmla="*/ 32 h 41"/>
                <a:gd name="T2" fmla="*/ 14 w 43"/>
                <a:gd name="T3" fmla="*/ 0 h 41"/>
                <a:gd name="T4" fmla="*/ 0 w 43"/>
                <a:gd name="T5" fmla="*/ 5 h 41"/>
                <a:gd name="T6" fmla="*/ 28 w 43"/>
                <a:gd name="T7" fmla="*/ 41 h 41"/>
                <a:gd name="T8" fmla="*/ 43 w 43"/>
                <a:gd name="T9" fmla="*/ 32 h 41"/>
              </a:gdLst>
              <a:ahLst/>
              <a:cxnLst>
                <a:cxn ang="0">
                  <a:pos x="T0" y="T1"/>
                </a:cxn>
                <a:cxn ang="0">
                  <a:pos x="T2" y="T3"/>
                </a:cxn>
                <a:cxn ang="0">
                  <a:pos x="T4" y="T5"/>
                </a:cxn>
                <a:cxn ang="0">
                  <a:pos x="T6" y="T7"/>
                </a:cxn>
                <a:cxn ang="0">
                  <a:pos x="T8" y="T9"/>
                </a:cxn>
              </a:cxnLst>
              <a:rect l="0" t="0" r="r" b="b"/>
              <a:pathLst>
                <a:path w="43" h="41">
                  <a:moveTo>
                    <a:pt x="43" y="32"/>
                  </a:moveTo>
                  <a:cubicBezTo>
                    <a:pt x="34" y="22"/>
                    <a:pt x="24" y="11"/>
                    <a:pt x="14" y="0"/>
                  </a:cubicBezTo>
                  <a:cubicBezTo>
                    <a:pt x="9" y="1"/>
                    <a:pt x="5" y="3"/>
                    <a:pt x="0" y="5"/>
                  </a:cubicBezTo>
                  <a:cubicBezTo>
                    <a:pt x="8" y="17"/>
                    <a:pt x="17" y="29"/>
                    <a:pt x="28" y="41"/>
                  </a:cubicBezTo>
                  <a:cubicBezTo>
                    <a:pt x="33" y="37"/>
                    <a:pt x="38" y="34"/>
                    <a:pt x="43"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29" name="Freeform 25"/>
            <p:cNvSpPr>
              <a:spLocks/>
            </p:cNvSpPr>
            <p:nvPr/>
          </p:nvSpPr>
          <p:spPr bwMode="auto">
            <a:xfrm>
              <a:off x="4478" y="2953"/>
              <a:ext cx="45" cy="114"/>
            </a:xfrm>
            <a:custGeom>
              <a:avLst/>
              <a:gdLst>
                <a:gd name="T0" fmla="*/ 15 w 31"/>
                <a:gd name="T1" fmla="*/ 0 h 79"/>
                <a:gd name="T2" fmla="*/ 0 w 31"/>
                <a:gd name="T3" fmla="*/ 58 h 79"/>
                <a:gd name="T4" fmla="*/ 2 w 31"/>
                <a:gd name="T5" fmla="*/ 62 h 79"/>
                <a:gd name="T6" fmla="*/ 19 w 31"/>
                <a:gd name="T7" fmla="*/ 79 h 79"/>
                <a:gd name="T8" fmla="*/ 31 w 31"/>
                <a:gd name="T9" fmla="*/ 20 h 79"/>
                <a:gd name="T10" fmla="*/ 15 w 31"/>
                <a:gd name="T11" fmla="*/ 0 h 79"/>
              </a:gdLst>
              <a:ahLst/>
              <a:cxnLst>
                <a:cxn ang="0">
                  <a:pos x="T0" y="T1"/>
                </a:cxn>
                <a:cxn ang="0">
                  <a:pos x="T2" y="T3"/>
                </a:cxn>
                <a:cxn ang="0">
                  <a:pos x="T4" y="T5"/>
                </a:cxn>
                <a:cxn ang="0">
                  <a:pos x="T6" y="T7"/>
                </a:cxn>
                <a:cxn ang="0">
                  <a:pos x="T8" y="T9"/>
                </a:cxn>
                <a:cxn ang="0">
                  <a:pos x="T10" y="T11"/>
                </a:cxn>
              </a:cxnLst>
              <a:rect l="0" t="0" r="r" b="b"/>
              <a:pathLst>
                <a:path w="31" h="79">
                  <a:moveTo>
                    <a:pt x="15" y="0"/>
                  </a:moveTo>
                  <a:cubicBezTo>
                    <a:pt x="5" y="21"/>
                    <a:pt x="1" y="41"/>
                    <a:pt x="0" y="58"/>
                  </a:cubicBezTo>
                  <a:cubicBezTo>
                    <a:pt x="1" y="59"/>
                    <a:pt x="1" y="60"/>
                    <a:pt x="2" y="62"/>
                  </a:cubicBezTo>
                  <a:cubicBezTo>
                    <a:pt x="7" y="68"/>
                    <a:pt x="13" y="74"/>
                    <a:pt x="19" y="79"/>
                  </a:cubicBezTo>
                  <a:cubicBezTo>
                    <a:pt x="18" y="65"/>
                    <a:pt x="20" y="43"/>
                    <a:pt x="31" y="20"/>
                  </a:cubicBezTo>
                  <a:cubicBezTo>
                    <a:pt x="24" y="13"/>
                    <a:pt x="19" y="7"/>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30" name="Freeform 26"/>
            <p:cNvSpPr>
              <a:spLocks/>
            </p:cNvSpPr>
            <p:nvPr/>
          </p:nvSpPr>
          <p:spPr bwMode="auto">
            <a:xfrm>
              <a:off x="4499" y="2867"/>
              <a:ext cx="105" cy="115"/>
            </a:xfrm>
            <a:custGeom>
              <a:avLst/>
              <a:gdLst>
                <a:gd name="T0" fmla="*/ 52 w 72"/>
                <a:gd name="T1" fmla="*/ 0 h 79"/>
                <a:gd name="T2" fmla="*/ 24 w 72"/>
                <a:gd name="T3" fmla="*/ 25 h 79"/>
                <a:gd name="T4" fmla="*/ 10 w 72"/>
                <a:gd name="T5" fmla="*/ 42 h 79"/>
                <a:gd name="T6" fmla="*/ 10 w 72"/>
                <a:gd name="T7" fmla="*/ 42 h 79"/>
                <a:gd name="T8" fmla="*/ 0 w 72"/>
                <a:gd name="T9" fmla="*/ 59 h 79"/>
                <a:gd name="T10" fmla="*/ 16 w 72"/>
                <a:gd name="T11" fmla="*/ 79 h 79"/>
                <a:gd name="T12" fmla="*/ 26 w 72"/>
                <a:gd name="T13" fmla="*/ 63 h 79"/>
                <a:gd name="T14" fmla="*/ 26 w 72"/>
                <a:gd name="T15" fmla="*/ 63 h 79"/>
                <a:gd name="T16" fmla="*/ 45 w 72"/>
                <a:gd name="T17" fmla="*/ 41 h 79"/>
                <a:gd name="T18" fmla="*/ 72 w 72"/>
                <a:gd name="T19" fmla="*/ 19 h 79"/>
                <a:gd name="T20" fmla="*/ 52 w 72"/>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79">
                  <a:moveTo>
                    <a:pt x="52" y="0"/>
                  </a:moveTo>
                  <a:cubicBezTo>
                    <a:pt x="43" y="6"/>
                    <a:pt x="33" y="14"/>
                    <a:pt x="24" y="25"/>
                  </a:cubicBezTo>
                  <a:cubicBezTo>
                    <a:pt x="18" y="30"/>
                    <a:pt x="14" y="36"/>
                    <a:pt x="10" y="42"/>
                  </a:cubicBezTo>
                  <a:cubicBezTo>
                    <a:pt x="10" y="42"/>
                    <a:pt x="10" y="42"/>
                    <a:pt x="10" y="42"/>
                  </a:cubicBezTo>
                  <a:cubicBezTo>
                    <a:pt x="6" y="48"/>
                    <a:pt x="2" y="54"/>
                    <a:pt x="0" y="59"/>
                  </a:cubicBezTo>
                  <a:cubicBezTo>
                    <a:pt x="4" y="66"/>
                    <a:pt x="9" y="72"/>
                    <a:pt x="16" y="79"/>
                  </a:cubicBezTo>
                  <a:cubicBezTo>
                    <a:pt x="19" y="74"/>
                    <a:pt x="22" y="68"/>
                    <a:pt x="26" y="63"/>
                  </a:cubicBezTo>
                  <a:cubicBezTo>
                    <a:pt x="26" y="63"/>
                    <a:pt x="26" y="63"/>
                    <a:pt x="26" y="63"/>
                  </a:cubicBezTo>
                  <a:cubicBezTo>
                    <a:pt x="31" y="55"/>
                    <a:pt x="37" y="48"/>
                    <a:pt x="45" y="41"/>
                  </a:cubicBezTo>
                  <a:cubicBezTo>
                    <a:pt x="55" y="32"/>
                    <a:pt x="64" y="25"/>
                    <a:pt x="72" y="19"/>
                  </a:cubicBezTo>
                  <a:cubicBezTo>
                    <a:pt x="65" y="13"/>
                    <a:pt x="58" y="6"/>
                    <a:pt x="5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31" name="Freeform 27"/>
            <p:cNvSpPr>
              <a:spLocks/>
            </p:cNvSpPr>
            <p:nvPr/>
          </p:nvSpPr>
          <p:spPr bwMode="auto">
            <a:xfrm>
              <a:off x="4575" y="2831"/>
              <a:ext cx="144" cy="63"/>
            </a:xfrm>
            <a:custGeom>
              <a:avLst/>
              <a:gdLst>
                <a:gd name="T0" fmla="*/ 84 w 99"/>
                <a:gd name="T1" fmla="*/ 3 h 44"/>
                <a:gd name="T2" fmla="*/ 15 w 99"/>
                <a:gd name="T3" fmla="*/ 16 h 44"/>
                <a:gd name="T4" fmla="*/ 15 w 99"/>
                <a:gd name="T5" fmla="*/ 16 h 44"/>
                <a:gd name="T6" fmla="*/ 0 w 99"/>
                <a:gd name="T7" fmla="*/ 25 h 44"/>
                <a:gd name="T8" fmla="*/ 20 w 99"/>
                <a:gd name="T9" fmla="*/ 44 h 44"/>
                <a:gd name="T10" fmla="*/ 34 w 99"/>
                <a:gd name="T11" fmla="*/ 35 h 44"/>
                <a:gd name="T12" fmla="*/ 34 w 99"/>
                <a:gd name="T13" fmla="*/ 35 h 44"/>
                <a:gd name="T14" fmla="*/ 99 w 99"/>
                <a:gd name="T15" fmla="*/ 18 h 44"/>
                <a:gd name="T16" fmla="*/ 84 w 99"/>
                <a:gd name="T17" fmla="*/ 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44">
                  <a:moveTo>
                    <a:pt x="84" y="3"/>
                  </a:moveTo>
                  <a:cubicBezTo>
                    <a:pt x="68" y="0"/>
                    <a:pt x="43" y="1"/>
                    <a:pt x="15" y="16"/>
                  </a:cubicBezTo>
                  <a:cubicBezTo>
                    <a:pt x="15" y="16"/>
                    <a:pt x="15" y="16"/>
                    <a:pt x="15" y="16"/>
                  </a:cubicBezTo>
                  <a:cubicBezTo>
                    <a:pt x="10" y="18"/>
                    <a:pt x="5" y="21"/>
                    <a:pt x="0" y="25"/>
                  </a:cubicBezTo>
                  <a:cubicBezTo>
                    <a:pt x="6" y="31"/>
                    <a:pt x="13" y="38"/>
                    <a:pt x="20" y="44"/>
                  </a:cubicBezTo>
                  <a:cubicBezTo>
                    <a:pt x="25" y="41"/>
                    <a:pt x="30" y="38"/>
                    <a:pt x="34" y="35"/>
                  </a:cubicBezTo>
                  <a:cubicBezTo>
                    <a:pt x="34" y="35"/>
                    <a:pt x="34" y="35"/>
                    <a:pt x="34" y="35"/>
                  </a:cubicBezTo>
                  <a:cubicBezTo>
                    <a:pt x="72" y="15"/>
                    <a:pt x="99" y="18"/>
                    <a:pt x="99" y="18"/>
                  </a:cubicBezTo>
                  <a:cubicBezTo>
                    <a:pt x="95" y="12"/>
                    <a:pt x="90" y="7"/>
                    <a:pt x="84"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32" name="Freeform 28"/>
            <p:cNvSpPr>
              <a:spLocks/>
            </p:cNvSpPr>
            <p:nvPr/>
          </p:nvSpPr>
          <p:spPr bwMode="auto">
            <a:xfrm>
              <a:off x="4653" y="2921"/>
              <a:ext cx="75" cy="72"/>
            </a:xfrm>
            <a:custGeom>
              <a:avLst/>
              <a:gdLst>
                <a:gd name="T0" fmla="*/ 12 w 51"/>
                <a:gd name="T1" fmla="*/ 7 h 50"/>
                <a:gd name="T2" fmla="*/ 8 w 51"/>
                <a:gd name="T3" fmla="*/ 39 h 50"/>
                <a:gd name="T4" fmla="*/ 39 w 51"/>
                <a:gd name="T5" fmla="*/ 43 h 50"/>
                <a:gd name="T6" fmla="*/ 43 w 51"/>
                <a:gd name="T7" fmla="*/ 12 h 50"/>
                <a:gd name="T8" fmla="*/ 12 w 51"/>
                <a:gd name="T9" fmla="*/ 7 h 50"/>
              </a:gdLst>
              <a:ahLst/>
              <a:cxnLst>
                <a:cxn ang="0">
                  <a:pos x="T0" y="T1"/>
                </a:cxn>
                <a:cxn ang="0">
                  <a:pos x="T2" y="T3"/>
                </a:cxn>
                <a:cxn ang="0">
                  <a:pos x="T4" y="T5"/>
                </a:cxn>
                <a:cxn ang="0">
                  <a:pos x="T6" y="T7"/>
                </a:cxn>
                <a:cxn ang="0">
                  <a:pos x="T8" y="T9"/>
                </a:cxn>
              </a:cxnLst>
              <a:rect l="0" t="0" r="r" b="b"/>
              <a:pathLst>
                <a:path w="51" h="50">
                  <a:moveTo>
                    <a:pt x="12" y="7"/>
                  </a:moveTo>
                  <a:cubicBezTo>
                    <a:pt x="2" y="15"/>
                    <a:pt x="0" y="29"/>
                    <a:pt x="8" y="39"/>
                  </a:cubicBezTo>
                  <a:cubicBezTo>
                    <a:pt x="15" y="48"/>
                    <a:pt x="29" y="50"/>
                    <a:pt x="39" y="43"/>
                  </a:cubicBezTo>
                  <a:cubicBezTo>
                    <a:pt x="49" y="35"/>
                    <a:pt x="51" y="21"/>
                    <a:pt x="43" y="12"/>
                  </a:cubicBezTo>
                  <a:cubicBezTo>
                    <a:pt x="36" y="2"/>
                    <a:pt x="22" y="0"/>
                    <a:pt x="12"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33" name="Freeform 29"/>
            <p:cNvSpPr>
              <a:spLocks/>
            </p:cNvSpPr>
            <p:nvPr/>
          </p:nvSpPr>
          <p:spPr bwMode="auto">
            <a:xfrm>
              <a:off x="4590" y="3002"/>
              <a:ext cx="66" cy="67"/>
            </a:xfrm>
            <a:custGeom>
              <a:avLst/>
              <a:gdLst>
                <a:gd name="T0" fmla="*/ 10 w 46"/>
                <a:gd name="T1" fmla="*/ 7 h 46"/>
                <a:gd name="T2" fmla="*/ 6 w 46"/>
                <a:gd name="T3" fmla="*/ 36 h 46"/>
                <a:gd name="T4" fmla="*/ 35 w 46"/>
                <a:gd name="T5" fmla="*/ 40 h 46"/>
                <a:gd name="T6" fmla="*/ 39 w 46"/>
                <a:gd name="T7" fmla="*/ 11 h 46"/>
                <a:gd name="T8" fmla="*/ 10 w 46"/>
                <a:gd name="T9" fmla="*/ 7 h 46"/>
              </a:gdLst>
              <a:ahLst/>
              <a:cxnLst>
                <a:cxn ang="0">
                  <a:pos x="T0" y="T1"/>
                </a:cxn>
                <a:cxn ang="0">
                  <a:pos x="T2" y="T3"/>
                </a:cxn>
                <a:cxn ang="0">
                  <a:pos x="T4" y="T5"/>
                </a:cxn>
                <a:cxn ang="0">
                  <a:pos x="T6" y="T7"/>
                </a:cxn>
                <a:cxn ang="0">
                  <a:pos x="T8" y="T9"/>
                </a:cxn>
              </a:cxnLst>
              <a:rect l="0" t="0" r="r" b="b"/>
              <a:pathLst>
                <a:path w="46" h="46">
                  <a:moveTo>
                    <a:pt x="10" y="7"/>
                  </a:moveTo>
                  <a:cubicBezTo>
                    <a:pt x="1" y="14"/>
                    <a:pt x="0" y="27"/>
                    <a:pt x="6" y="36"/>
                  </a:cubicBezTo>
                  <a:cubicBezTo>
                    <a:pt x="13" y="45"/>
                    <a:pt x="26" y="46"/>
                    <a:pt x="35" y="40"/>
                  </a:cubicBezTo>
                  <a:cubicBezTo>
                    <a:pt x="44" y="33"/>
                    <a:pt x="46" y="20"/>
                    <a:pt x="39" y="11"/>
                  </a:cubicBezTo>
                  <a:cubicBezTo>
                    <a:pt x="32" y="2"/>
                    <a:pt x="19" y="0"/>
                    <a:pt x="1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34" name="Freeform 30"/>
            <p:cNvSpPr>
              <a:spLocks/>
            </p:cNvSpPr>
            <p:nvPr/>
          </p:nvSpPr>
          <p:spPr bwMode="auto">
            <a:xfrm>
              <a:off x="4468" y="2902"/>
              <a:ext cx="103" cy="101"/>
            </a:xfrm>
            <a:custGeom>
              <a:avLst/>
              <a:gdLst>
                <a:gd name="T0" fmla="*/ 17 w 71"/>
                <a:gd name="T1" fmla="*/ 10 h 70"/>
                <a:gd name="T2" fmla="*/ 11 w 71"/>
                <a:gd name="T3" fmla="*/ 54 h 70"/>
                <a:gd name="T4" fmla="*/ 55 w 71"/>
                <a:gd name="T5" fmla="*/ 60 h 70"/>
                <a:gd name="T6" fmla="*/ 61 w 71"/>
                <a:gd name="T7" fmla="*/ 16 h 70"/>
                <a:gd name="T8" fmla="*/ 17 w 71"/>
                <a:gd name="T9" fmla="*/ 10 h 70"/>
              </a:gdLst>
              <a:ahLst/>
              <a:cxnLst>
                <a:cxn ang="0">
                  <a:pos x="T0" y="T1"/>
                </a:cxn>
                <a:cxn ang="0">
                  <a:pos x="T2" y="T3"/>
                </a:cxn>
                <a:cxn ang="0">
                  <a:pos x="T4" y="T5"/>
                </a:cxn>
                <a:cxn ang="0">
                  <a:pos x="T6" y="T7"/>
                </a:cxn>
                <a:cxn ang="0">
                  <a:pos x="T8" y="T9"/>
                </a:cxn>
              </a:cxnLst>
              <a:rect l="0" t="0" r="r" b="b"/>
              <a:pathLst>
                <a:path w="71" h="70">
                  <a:moveTo>
                    <a:pt x="17" y="10"/>
                  </a:moveTo>
                  <a:cubicBezTo>
                    <a:pt x="3" y="21"/>
                    <a:pt x="0" y="40"/>
                    <a:pt x="11" y="54"/>
                  </a:cubicBezTo>
                  <a:cubicBezTo>
                    <a:pt x="21" y="68"/>
                    <a:pt x="41" y="70"/>
                    <a:pt x="55" y="60"/>
                  </a:cubicBezTo>
                  <a:cubicBezTo>
                    <a:pt x="68" y="49"/>
                    <a:pt x="71" y="30"/>
                    <a:pt x="61" y="16"/>
                  </a:cubicBezTo>
                  <a:cubicBezTo>
                    <a:pt x="50" y="2"/>
                    <a:pt x="30" y="0"/>
                    <a:pt x="17"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35" name="Rectangle 31"/>
            <p:cNvSpPr>
              <a:spLocks noChangeArrowheads="1"/>
            </p:cNvSpPr>
            <p:nvPr/>
          </p:nvSpPr>
          <p:spPr bwMode="auto">
            <a:xfrm>
              <a:off x="4884" y="2838"/>
              <a:ext cx="609"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25"/>
              <a:r>
                <a:rPr lang="en-US" altLang="en-US" sz="2200">
                  <a:solidFill>
                    <a:srgbClr val="FFFFFF"/>
                  </a:solidFill>
                  <a:latin typeface="Segoe Pro Display Light" panose="020B0302040504020203" pitchFamily="34" charset="0"/>
                </a:rPr>
                <a:t>Website</a:t>
              </a:r>
              <a:endParaRPr lang="en-US" altLang="en-US">
                <a:solidFill>
                  <a:srgbClr val="00B0F0"/>
                </a:solidFill>
              </a:endParaRPr>
            </a:p>
          </p:txBody>
        </p:sp>
        <p:sp>
          <p:nvSpPr>
            <p:cNvPr id="36" name="Freeform 32"/>
            <p:cNvSpPr>
              <a:spLocks/>
            </p:cNvSpPr>
            <p:nvPr/>
          </p:nvSpPr>
          <p:spPr bwMode="auto">
            <a:xfrm>
              <a:off x="5778" y="2584"/>
              <a:ext cx="1353" cy="647"/>
            </a:xfrm>
            <a:custGeom>
              <a:avLst/>
              <a:gdLst>
                <a:gd name="T0" fmla="*/ 874 w 932"/>
                <a:gd name="T1" fmla="*/ 0 h 446"/>
                <a:gd name="T2" fmla="*/ 59 w 932"/>
                <a:gd name="T3" fmla="*/ 0 h 446"/>
                <a:gd name="T4" fmla="*/ 18 w 932"/>
                <a:gd name="T5" fmla="*/ 17 h 446"/>
                <a:gd name="T6" fmla="*/ 0 w 932"/>
                <a:gd name="T7" fmla="*/ 58 h 446"/>
                <a:gd name="T8" fmla="*/ 0 w 932"/>
                <a:gd name="T9" fmla="*/ 388 h 446"/>
                <a:gd name="T10" fmla="*/ 18 w 932"/>
                <a:gd name="T11" fmla="*/ 430 h 446"/>
                <a:gd name="T12" fmla="*/ 53 w 932"/>
                <a:gd name="T13" fmla="*/ 446 h 446"/>
                <a:gd name="T14" fmla="*/ 53 w 932"/>
                <a:gd name="T15" fmla="*/ 442 h 446"/>
                <a:gd name="T16" fmla="*/ 53 w 932"/>
                <a:gd name="T17" fmla="*/ 113 h 446"/>
                <a:gd name="T18" fmla="*/ 113 w 932"/>
                <a:gd name="T19" fmla="*/ 52 h 446"/>
                <a:gd name="T20" fmla="*/ 928 w 932"/>
                <a:gd name="T21" fmla="*/ 52 h 446"/>
                <a:gd name="T22" fmla="*/ 932 w 932"/>
                <a:gd name="T23" fmla="*/ 52 h 446"/>
                <a:gd name="T24" fmla="*/ 915 w 932"/>
                <a:gd name="T25" fmla="*/ 17 h 446"/>
                <a:gd name="T26" fmla="*/ 874 w 932"/>
                <a:gd name="T27" fmla="*/ 0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2" h="446">
                  <a:moveTo>
                    <a:pt x="874" y="0"/>
                  </a:moveTo>
                  <a:cubicBezTo>
                    <a:pt x="59" y="0"/>
                    <a:pt x="59" y="0"/>
                    <a:pt x="59" y="0"/>
                  </a:cubicBezTo>
                  <a:cubicBezTo>
                    <a:pt x="43" y="0"/>
                    <a:pt x="28" y="7"/>
                    <a:pt x="18" y="17"/>
                  </a:cubicBezTo>
                  <a:cubicBezTo>
                    <a:pt x="7" y="28"/>
                    <a:pt x="0" y="42"/>
                    <a:pt x="0" y="58"/>
                  </a:cubicBezTo>
                  <a:cubicBezTo>
                    <a:pt x="0" y="388"/>
                    <a:pt x="0" y="388"/>
                    <a:pt x="0" y="388"/>
                  </a:cubicBezTo>
                  <a:cubicBezTo>
                    <a:pt x="0" y="404"/>
                    <a:pt x="7" y="419"/>
                    <a:pt x="18" y="430"/>
                  </a:cubicBezTo>
                  <a:cubicBezTo>
                    <a:pt x="27" y="439"/>
                    <a:pt x="39" y="445"/>
                    <a:pt x="53" y="446"/>
                  </a:cubicBezTo>
                  <a:cubicBezTo>
                    <a:pt x="53" y="445"/>
                    <a:pt x="53" y="444"/>
                    <a:pt x="53" y="442"/>
                  </a:cubicBezTo>
                  <a:cubicBezTo>
                    <a:pt x="53" y="113"/>
                    <a:pt x="53" y="113"/>
                    <a:pt x="53" y="113"/>
                  </a:cubicBezTo>
                  <a:cubicBezTo>
                    <a:pt x="53" y="79"/>
                    <a:pt x="80" y="52"/>
                    <a:pt x="113" y="52"/>
                  </a:cubicBezTo>
                  <a:cubicBezTo>
                    <a:pt x="928" y="52"/>
                    <a:pt x="928" y="52"/>
                    <a:pt x="928" y="52"/>
                  </a:cubicBezTo>
                  <a:cubicBezTo>
                    <a:pt x="929" y="52"/>
                    <a:pt x="930" y="52"/>
                    <a:pt x="932" y="52"/>
                  </a:cubicBezTo>
                  <a:cubicBezTo>
                    <a:pt x="930" y="39"/>
                    <a:pt x="924" y="26"/>
                    <a:pt x="915" y="17"/>
                  </a:cubicBezTo>
                  <a:cubicBezTo>
                    <a:pt x="904" y="7"/>
                    <a:pt x="890" y="0"/>
                    <a:pt x="874" y="0"/>
                  </a:cubicBezTo>
                </a:path>
              </a:pathLst>
            </a:custGeom>
            <a:solidFill>
              <a:srgbClr val="4E6C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37" name="Freeform 33"/>
            <p:cNvSpPr>
              <a:spLocks/>
            </p:cNvSpPr>
            <p:nvPr/>
          </p:nvSpPr>
          <p:spPr bwMode="auto">
            <a:xfrm>
              <a:off x="5772" y="2578"/>
              <a:ext cx="1365" cy="659"/>
            </a:xfrm>
            <a:custGeom>
              <a:avLst/>
              <a:gdLst>
                <a:gd name="T0" fmla="*/ 878 w 940"/>
                <a:gd name="T1" fmla="*/ 0 h 454"/>
                <a:gd name="T2" fmla="*/ 63 w 940"/>
                <a:gd name="T3" fmla="*/ 0 h 454"/>
                <a:gd name="T4" fmla="*/ 0 w 940"/>
                <a:gd name="T5" fmla="*/ 62 h 454"/>
                <a:gd name="T6" fmla="*/ 0 w 940"/>
                <a:gd name="T7" fmla="*/ 392 h 454"/>
                <a:gd name="T8" fmla="*/ 57 w 940"/>
                <a:gd name="T9" fmla="*/ 454 h 454"/>
                <a:gd name="T10" fmla="*/ 57 w 940"/>
                <a:gd name="T11" fmla="*/ 450 h 454"/>
                <a:gd name="T12" fmla="*/ 22 w 940"/>
                <a:gd name="T13" fmla="*/ 434 h 454"/>
                <a:gd name="T14" fmla="*/ 4 w 940"/>
                <a:gd name="T15" fmla="*/ 392 h 454"/>
                <a:gd name="T16" fmla="*/ 4 w 940"/>
                <a:gd name="T17" fmla="*/ 62 h 454"/>
                <a:gd name="T18" fmla="*/ 22 w 940"/>
                <a:gd name="T19" fmla="*/ 21 h 454"/>
                <a:gd name="T20" fmla="*/ 63 w 940"/>
                <a:gd name="T21" fmla="*/ 4 h 454"/>
                <a:gd name="T22" fmla="*/ 878 w 940"/>
                <a:gd name="T23" fmla="*/ 4 h 454"/>
                <a:gd name="T24" fmla="*/ 919 w 940"/>
                <a:gd name="T25" fmla="*/ 21 h 454"/>
                <a:gd name="T26" fmla="*/ 936 w 940"/>
                <a:gd name="T27" fmla="*/ 56 h 454"/>
                <a:gd name="T28" fmla="*/ 940 w 940"/>
                <a:gd name="T29" fmla="*/ 57 h 454"/>
                <a:gd name="T30" fmla="*/ 878 w 940"/>
                <a:gd name="T31"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40" h="454">
                  <a:moveTo>
                    <a:pt x="878" y="0"/>
                  </a:moveTo>
                  <a:cubicBezTo>
                    <a:pt x="63" y="0"/>
                    <a:pt x="63" y="0"/>
                    <a:pt x="63" y="0"/>
                  </a:cubicBezTo>
                  <a:cubicBezTo>
                    <a:pt x="28" y="0"/>
                    <a:pt x="0" y="28"/>
                    <a:pt x="0" y="62"/>
                  </a:cubicBezTo>
                  <a:cubicBezTo>
                    <a:pt x="0" y="392"/>
                    <a:pt x="0" y="392"/>
                    <a:pt x="0" y="392"/>
                  </a:cubicBezTo>
                  <a:cubicBezTo>
                    <a:pt x="0" y="425"/>
                    <a:pt x="25" y="452"/>
                    <a:pt x="57" y="454"/>
                  </a:cubicBezTo>
                  <a:cubicBezTo>
                    <a:pt x="57" y="453"/>
                    <a:pt x="57" y="452"/>
                    <a:pt x="57" y="450"/>
                  </a:cubicBezTo>
                  <a:cubicBezTo>
                    <a:pt x="43" y="449"/>
                    <a:pt x="31" y="443"/>
                    <a:pt x="22" y="434"/>
                  </a:cubicBezTo>
                  <a:cubicBezTo>
                    <a:pt x="11" y="423"/>
                    <a:pt x="4" y="408"/>
                    <a:pt x="4" y="392"/>
                  </a:cubicBezTo>
                  <a:cubicBezTo>
                    <a:pt x="4" y="62"/>
                    <a:pt x="4" y="62"/>
                    <a:pt x="4" y="62"/>
                  </a:cubicBezTo>
                  <a:cubicBezTo>
                    <a:pt x="4" y="46"/>
                    <a:pt x="11" y="32"/>
                    <a:pt x="22" y="21"/>
                  </a:cubicBezTo>
                  <a:cubicBezTo>
                    <a:pt x="32" y="11"/>
                    <a:pt x="47" y="4"/>
                    <a:pt x="63" y="4"/>
                  </a:cubicBezTo>
                  <a:cubicBezTo>
                    <a:pt x="878" y="4"/>
                    <a:pt x="878" y="4"/>
                    <a:pt x="878" y="4"/>
                  </a:cubicBezTo>
                  <a:cubicBezTo>
                    <a:pt x="894" y="4"/>
                    <a:pt x="908" y="11"/>
                    <a:pt x="919" y="21"/>
                  </a:cubicBezTo>
                  <a:cubicBezTo>
                    <a:pt x="928" y="30"/>
                    <a:pt x="934" y="43"/>
                    <a:pt x="936" y="56"/>
                  </a:cubicBezTo>
                  <a:cubicBezTo>
                    <a:pt x="937" y="56"/>
                    <a:pt x="938" y="57"/>
                    <a:pt x="940" y="57"/>
                  </a:cubicBezTo>
                  <a:cubicBezTo>
                    <a:pt x="937" y="25"/>
                    <a:pt x="910" y="0"/>
                    <a:pt x="87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38" name="Freeform 34"/>
            <p:cNvSpPr>
              <a:spLocks/>
            </p:cNvSpPr>
            <p:nvPr/>
          </p:nvSpPr>
          <p:spPr bwMode="auto">
            <a:xfrm>
              <a:off x="5855" y="2659"/>
              <a:ext cx="1358" cy="655"/>
            </a:xfrm>
            <a:custGeom>
              <a:avLst/>
              <a:gdLst>
                <a:gd name="T0" fmla="*/ 935 w 935"/>
                <a:gd name="T1" fmla="*/ 390 h 451"/>
                <a:gd name="T2" fmla="*/ 875 w 935"/>
                <a:gd name="T3" fmla="*/ 451 h 451"/>
                <a:gd name="T4" fmla="*/ 60 w 935"/>
                <a:gd name="T5" fmla="*/ 451 h 451"/>
                <a:gd name="T6" fmla="*/ 0 w 935"/>
                <a:gd name="T7" fmla="*/ 390 h 451"/>
                <a:gd name="T8" fmla="*/ 0 w 935"/>
                <a:gd name="T9" fmla="*/ 61 h 451"/>
                <a:gd name="T10" fmla="*/ 60 w 935"/>
                <a:gd name="T11" fmla="*/ 0 h 451"/>
                <a:gd name="T12" fmla="*/ 875 w 935"/>
                <a:gd name="T13" fmla="*/ 0 h 451"/>
                <a:gd name="T14" fmla="*/ 935 w 935"/>
                <a:gd name="T15" fmla="*/ 61 h 451"/>
                <a:gd name="T16" fmla="*/ 935 w 935"/>
                <a:gd name="T17" fmla="*/ 39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5" h="451">
                  <a:moveTo>
                    <a:pt x="935" y="390"/>
                  </a:moveTo>
                  <a:cubicBezTo>
                    <a:pt x="935" y="424"/>
                    <a:pt x="908" y="451"/>
                    <a:pt x="875" y="451"/>
                  </a:cubicBezTo>
                  <a:cubicBezTo>
                    <a:pt x="60" y="451"/>
                    <a:pt x="60" y="451"/>
                    <a:pt x="60" y="451"/>
                  </a:cubicBezTo>
                  <a:cubicBezTo>
                    <a:pt x="27" y="451"/>
                    <a:pt x="0" y="424"/>
                    <a:pt x="0" y="390"/>
                  </a:cubicBezTo>
                  <a:cubicBezTo>
                    <a:pt x="0" y="61"/>
                    <a:pt x="0" y="61"/>
                    <a:pt x="0" y="61"/>
                  </a:cubicBezTo>
                  <a:cubicBezTo>
                    <a:pt x="0" y="27"/>
                    <a:pt x="27" y="0"/>
                    <a:pt x="60" y="0"/>
                  </a:cubicBezTo>
                  <a:cubicBezTo>
                    <a:pt x="875" y="0"/>
                    <a:pt x="875" y="0"/>
                    <a:pt x="875" y="0"/>
                  </a:cubicBezTo>
                  <a:cubicBezTo>
                    <a:pt x="908" y="0"/>
                    <a:pt x="935" y="27"/>
                    <a:pt x="935" y="61"/>
                  </a:cubicBezTo>
                  <a:cubicBezTo>
                    <a:pt x="935" y="390"/>
                    <a:pt x="935" y="390"/>
                    <a:pt x="935" y="390"/>
                  </a:cubicBezTo>
                </a:path>
              </a:pathLst>
            </a:custGeom>
            <a:solidFill>
              <a:srgbClr val="022D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39" name="Freeform 35"/>
            <p:cNvSpPr>
              <a:spLocks/>
            </p:cNvSpPr>
            <p:nvPr/>
          </p:nvSpPr>
          <p:spPr bwMode="auto">
            <a:xfrm>
              <a:off x="5850" y="2656"/>
              <a:ext cx="1367" cy="661"/>
            </a:xfrm>
            <a:custGeom>
              <a:avLst/>
              <a:gdLst>
                <a:gd name="T0" fmla="*/ 938 w 941"/>
                <a:gd name="T1" fmla="*/ 392 h 455"/>
                <a:gd name="T2" fmla="*/ 936 w 941"/>
                <a:gd name="T3" fmla="*/ 392 h 455"/>
                <a:gd name="T4" fmla="*/ 919 w 941"/>
                <a:gd name="T5" fmla="*/ 433 h 455"/>
                <a:gd name="T6" fmla="*/ 878 w 941"/>
                <a:gd name="T7" fmla="*/ 450 h 455"/>
                <a:gd name="T8" fmla="*/ 63 w 941"/>
                <a:gd name="T9" fmla="*/ 450 h 455"/>
                <a:gd name="T10" fmla="*/ 22 w 941"/>
                <a:gd name="T11" fmla="*/ 433 h 455"/>
                <a:gd name="T12" fmla="*/ 5 w 941"/>
                <a:gd name="T13" fmla="*/ 392 h 455"/>
                <a:gd name="T14" fmla="*/ 5 w 941"/>
                <a:gd name="T15" fmla="*/ 63 h 455"/>
                <a:gd name="T16" fmla="*/ 22 w 941"/>
                <a:gd name="T17" fmla="*/ 22 h 455"/>
                <a:gd name="T18" fmla="*/ 63 w 941"/>
                <a:gd name="T19" fmla="*/ 5 h 455"/>
                <a:gd name="T20" fmla="*/ 878 w 941"/>
                <a:gd name="T21" fmla="*/ 5 h 455"/>
                <a:gd name="T22" fmla="*/ 919 w 941"/>
                <a:gd name="T23" fmla="*/ 22 h 455"/>
                <a:gd name="T24" fmla="*/ 936 w 941"/>
                <a:gd name="T25" fmla="*/ 63 h 455"/>
                <a:gd name="T26" fmla="*/ 936 w 941"/>
                <a:gd name="T27" fmla="*/ 392 h 455"/>
                <a:gd name="T28" fmla="*/ 938 w 941"/>
                <a:gd name="T29" fmla="*/ 392 h 455"/>
                <a:gd name="T30" fmla="*/ 941 w 941"/>
                <a:gd name="T31" fmla="*/ 392 h 455"/>
                <a:gd name="T32" fmla="*/ 941 w 941"/>
                <a:gd name="T33" fmla="*/ 63 h 455"/>
                <a:gd name="T34" fmla="*/ 878 w 941"/>
                <a:gd name="T35" fmla="*/ 0 h 455"/>
                <a:gd name="T36" fmla="*/ 63 w 941"/>
                <a:gd name="T37" fmla="*/ 0 h 455"/>
                <a:gd name="T38" fmla="*/ 0 w 941"/>
                <a:gd name="T39" fmla="*/ 63 h 455"/>
                <a:gd name="T40" fmla="*/ 0 w 941"/>
                <a:gd name="T41" fmla="*/ 392 h 455"/>
                <a:gd name="T42" fmla="*/ 63 w 941"/>
                <a:gd name="T43" fmla="*/ 455 h 455"/>
                <a:gd name="T44" fmla="*/ 878 w 941"/>
                <a:gd name="T45" fmla="*/ 455 h 455"/>
                <a:gd name="T46" fmla="*/ 941 w 941"/>
                <a:gd name="T47" fmla="*/ 392 h 455"/>
                <a:gd name="T48" fmla="*/ 938 w 941"/>
                <a:gd name="T49" fmla="*/ 39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1" h="455">
                  <a:moveTo>
                    <a:pt x="938" y="392"/>
                  </a:moveTo>
                  <a:cubicBezTo>
                    <a:pt x="936" y="392"/>
                    <a:pt x="936" y="392"/>
                    <a:pt x="936" y="392"/>
                  </a:cubicBezTo>
                  <a:cubicBezTo>
                    <a:pt x="936" y="408"/>
                    <a:pt x="929" y="423"/>
                    <a:pt x="919" y="433"/>
                  </a:cubicBezTo>
                  <a:cubicBezTo>
                    <a:pt x="908" y="444"/>
                    <a:pt x="894" y="450"/>
                    <a:pt x="878" y="450"/>
                  </a:cubicBezTo>
                  <a:cubicBezTo>
                    <a:pt x="63" y="450"/>
                    <a:pt x="63" y="450"/>
                    <a:pt x="63" y="450"/>
                  </a:cubicBezTo>
                  <a:cubicBezTo>
                    <a:pt x="47" y="450"/>
                    <a:pt x="33" y="444"/>
                    <a:pt x="22" y="433"/>
                  </a:cubicBezTo>
                  <a:cubicBezTo>
                    <a:pt x="12" y="423"/>
                    <a:pt x="5" y="408"/>
                    <a:pt x="5" y="392"/>
                  </a:cubicBezTo>
                  <a:cubicBezTo>
                    <a:pt x="5" y="63"/>
                    <a:pt x="5" y="63"/>
                    <a:pt x="5" y="63"/>
                  </a:cubicBezTo>
                  <a:cubicBezTo>
                    <a:pt x="5" y="47"/>
                    <a:pt x="12" y="32"/>
                    <a:pt x="22" y="22"/>
                  </a:cubicBezTo>
                  <a:cubicBezTo>
                    <a:pt x="33" y="11"/>
                    <a:pt x="47" y="5"/>
                    <a:pt x="63" y="5"/>
                  </a:cubicBezTo>
                  <a:cubicBezTo>
                    <a:pt x="878" y="5"/>
                    <a:pt x="878" y="5"/>
                    <a:pt x="878" y="5"/>
                  </a:cubicBezTo>
                  <a:cubicBezTo>
                    <a:pt x="894" y="5"/>
                    <a:pt x="908" y="11"/>
                    <a:pt x="919" y="22"/>
                  </a:cubicBezTo>
                  <a:cubicBezTo>
                    <a:pt x="929" y="32"/>
                    <a:pt x="936" y="47"/>
                    <a:pt x="936" y="63"/>
                  </a:cubicBezTo>
                  <a:cubicBezTo>
                    <a:pt x="936" y="392"/>
                    <a:pt x="936" y="392"/>
                    <a:pt x="936" y="392"/>
                  </a:cubicBezTo>
                  <a:cubicBezTo>
                    <a:pt x="938" y="392"/>
                    <a:pt x="938" y="392"/>
                    <a:pt x="938" y="392"/>
                  </a:cubicBezTo>
                  <a:cubicBezTo>
                    <a:pt x="941" y="392"/>
                    <a:pt x="941" y="392"/>
                    <a:pt x="941" y="392"/>
                  </a:cubicBezTo>
                  <a:cubicBezTo>
                    <a:pt x="941" y="63"/>
                    <a:pt x="941" y="63"/>
                    <a:pt x="941" y="63"/>
                  </a:cubicBezTo>
                  <a:cubicBezTo>
                    <a:pt x="941" y="28"/>
                    <a:pt x="913" y="0"/>
                    <a:pt x="878" y="0"/>
                  </a:cubicBezTo>
                  <a:cubicBezTo>
                    <a:pt x="63" y="0"/>
                    <a:pt x="63" y="0"/>
                    <a:pt x="63" y="0"/>
                  </a:cubicBezTo>
                  <a:cubicBezTo>
                    <a:pt x="28" y="0"/>
                    <a:pt x="0" y="28"/>
                    <a:pt x="0" y="63"/>
                  </a:cubicBezTo>
                  <a:cubicBezTo>
                    <a:pt x="0" y="392"/>
                    <a:pt x="0" y="392"/>
                    <a:pt x="0" y="392"/>
                  </a:cubicBezTo>
                  <a:cubicBezTo>
                    <a:pt x="0" y="427"/>
                    <a:pt x="28" y="455"/>
                    <a:pt x="63" y="455"/>
                  </a:cubicBezTo>
                  <a:cubicBezTo>
                    <a:pt x="878" y="455"/>
                    <a:pt x="878" y="455"/>
                    <a:pt x="878" y="455"/>
                  </a:cubicBezTo>
                  <a:cubicBezTo>
                    <a:pt x="913" y="455"/>
                    <a:pt x="941" y="427"/>
                    <a:pt x="941" y="392"/>
                  </a:cubicBezTo>
                  <a:lnTo>
                    <a:pt x="938" y="39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40" name="Freeform 36"/>
            <p:cNvSpPr>
              <a:spLocks/>
            </p:cNvSpPr>
            <p:nvPr/>
          </p:nvSpPr>
          <p:spPr bwMode="auto">
            <a:xfrm>
              <a:off x="6068" y="3044"/>
              <a:ext cx="211" cy="63"/>
            </a:xfrm>
            <a:custGeom>
              <a:avLst/>
              <a:gdLst>
                <a:gd name="T0" fmla="*/ 105 w 145"/>
                <a:gd name="T1" fmla="*/ 0 h 43"/>
                <a:gd name="T2" fmla="*/ 100 w 145"/>
                <a:gd name="T3" fmla="*/ 0 h 43"/>
                <a:gd name="T4" fmla="*/ 48 w 145"/>
                <a:gd name="T5" fmla="*/ 0 h 43"/>
                <a:gd name="T6" fmla="*/ 45 w 145"/>
                <a:gd name="T7" fmla="*/ 0 h 43"/>
                <a:gd name="T8" fmla="*/ 0 w 145"/>
                <a:gd name="T9" fmla="*/ 29 h 43"/>
                <a:gd name="T10" fmla="*/ 0 w 145"/>
                <a:gd name="T11" fmla="*/ 43 h 43"/>
                <a:gd name="T12" fmla="*/ 54 w 145"/>
                <a:gd name="T13" fmla="*/ 43 h 43"/>
                <a:gd name="T14" fmla="*/ 94 w 145"/>
                <a:gd name="T15" fmla="*/ 43 h 43"/>
                <a:gd name="T16" fmla="*/ 145 w 145"/>
                <a:gd name="T17" fmla="*/ 43 h 43"/>
                <a:gd name="T18" fmla="*/ 145 w 145"/>
                <a:gd name="T19" fmla="*/ 29 h 43"/>
                <a:gd name="T20" fmla="*/ 105 w 145"/>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5" h="43">
                  <a:moveTo>
                    <a:pt x="105" y="0"/>
                  </a:moveTo>
                  <a:cubicBezTo>
                    <a:pt x="100" y="0"/>
                    <a:pt x="100" y="0"/>
                    <a:pt x="100" y="0"/>
                  </a:cubicBezTo>
                  <a:cubicBezTo>
                    <a:pt x="48" y="0"/>
                    <a:pt x="48" y="0"/>
                    <a:pt x="48" y="0"/>
                  </a:cubicBezTo>
                  <a:cubicBezTo>
                    <a:pt x="45" y="0"/>
                    <a:pt x="45" y="0"/>
                    <a:pt x="45" y="0"/>
                  </a:cubicBezTo>
                  <a:cubicBezTo>
                    <a:pt x="52" y="26"/>
                    <a:pt x="43" y="29"/>
                    <a:pt x="0" y="29"/>
                  </a:cubicBezTo>
                  <a:cubicBezTo>
                    <a:pt x="0" y="43"/>
                    <a:pt x="0" y="43"/>
                    <a:pt x="0" y="43"/>
                  </a:cubicBezTo>
                  <a:cubicBezTo>
                    <a:pt x="54" y="43"/>
                    <a:pt x="54" y="43"/>
                    <a:pt x="54" y="43"/>
                  </a:cubicBezTo>
                  <a:cubicBezTo>
                    <a:pt x="94" y="43"/>
                    <a:pt x="94" y="43"/>
                    <a:pt x="94" y="43"/>
                  </a:cubicBezTo>
                  <a:cubicBezTo>
                    <a:pt x="145" y="43"/>
                    <a:pt x="145" y="43"/>
                    <a:pt x="145" y="43"/>
                  </a:cubicBezTo>
                  <a:cubicBezTo>
                    <a:pt x="145" y="29"/>
                    <a:pt x="145" y="29"/>
                    <a:pt x="145" y="29"/>
                  </a:cubicBezTo>
                  <a:cubicBezTo>
                    <a:pt x="102" y="29"/>
                    <a:pt x="98" y="26"/>
                    <a:pt x="105"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41" name="Freeform 37"/>
            <p:cNvSpPr>
              <a:spLocks noEditPoints="1"/>
            </p:cNvSpPr>
            <p:nvPr/>
          </p:nvSpPr>
          <p:spPr bwMode="auto">
            <a:xfrm>
              <a:off x="6013" y="2810"/>
              <a:ext cx="321" cy="234"/>
            </a:xfrm>
            <a:custGeom>
              <a:avLst/>
              <a:gdLst>
                <a:gd name="T0" fmla="*/ 207 w 221"/>
                <a:gd name="T1" fmla="*/ 0 h 161"/>
                <a:gd name="T2" fmla="*/ 12 w 221"/>
                <a:gd name="T3" fmla="*/ 0 h 161"/>
                <a:gd name="T4" fmla="*/ 0 w 221"/>
                <a:gd name="T5" fmla="*/ 13 h 161"/>
                <a:gd name="T6" fmla="*/ 0 w 221"/>
                <a:gd name="T7" fmla="*/ 149 h 161"/>
                <a:gd name="T8" fmla="*/ 12 w 221"/>
                <a:gd name="T9" fmla="*/ 161 h 161"/>
                <a:gd name="T10" fmla="*/ 207 w 221"/>
                <a:gd name="T11" fmla="*/ 161 h 161"/>
                <a:gd name="T12" fmla="*/ 221 w 221"/>
                <a:gd name="T13" fmla="*/ 149 h 161"/>
                <a:gd name="T14" fmla="*/ 221 w 221"/>
                <a:gd name="T15" fmla="*/ 13 h 161"/>
                <a:gd name="T16" fmla="*/ 207 w 221"/>
                <a:gd name="T17" fmla="*/ 0 h 161"/>
                <a:gd name="T18" fmla="*/ 204 w 221"/>
                <a:gd name="T19" fmla="*/ 17 h 161"/>
                <a:gd name="T20" fmla="*/ 204 w 221"/>
                <a:gd name="T21" fmla="*/ 144 h 161"/>
                <a:gd name="T22" fmla="*/ 17 w 221"/>
                <a:gd name="T23" fmla="*/ 144 h 161"/>
                <a:gd name="T24" fmla="*/ 17 w 221"/>
                <a:gd name="T25" fmla="*/ 17 h 161"/>
                <a:gd name="T26" fmla="*/ 204 w 221"/>
                <a:gd name="T27" fmla="*/ 17 h 161"/>
                <a:gd name="T28" fmla="*/ 204 w 221"/>
                <a:gd name="T2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 h="161">
                  <a:moveTo>
                    <a:pt x="207" y="0"/>
                  </a:moveTo>
                  <a:cubicBezTo>
                    <a:pt x="12" y="0"/>
                    <a:pt x="12" y="0"/>
                    <a:pt x="12" y="0"/>
                  </a:cubicBezTo>
                  <a:cubicBezTo>
                    <a:pt x="6" y="0"/>
                    <a:pt x="0" y="6"/>
                    <a:pt x="0" y="13"/>
                  </a:cubicBezTo>
                  <a:cubicBezTo>
                    <a:pt x="0" y="149"/>
                    <a:pt x="0" y="149"/>
                    <a:pt x="0" y="149"/>
                  </a:cubicBezTo>
                  <a:cubicBezTo>
                    <a:pt x="0" y="155"/>
                    <a:pt x="6" y="161"/>
                    <a:pt x="12" y="161"/>
                  </a:cubicBezTo>
                  <a:cubicBezTo>
                    <a:pt x="207" y="161"/>
                    <a:pt x="207" y="161"/>
                    <a:pt x="207" y="161"/>
                  </a:cubicBezTo>
                  <a:cubicBezTo>
                    <a:pt x="214" y="161"/>
                    <a:pt x="221" y="155"/>
                    <a:pt x="221" y="149"/>
                  </a:cubicBezTo>
                  <a:cubicBezTo>
                    <a:pt x="221" y="13"/>
                    <a:pt x="221" y="13"/>
                    <a:pt x="221" y="13"/>
                  </a:cubicBezTo>
                  <a:cubicBezTo>
                    <a:pt x="221" y="6"/>
                    <a:pt x="214" y="0"/>
                    <a:pt x="207" y="0"/>
                  </a:cubicBezTo>
                  <a:moveTo>
                    <a:pt x="204" y="17"/>
                  </a:moveTo>
                  <a:cubicBezTo>
                    <a:pt x="204" y="144"/>
                    <a:pt x="204" y="144"/>
                    <a:pt x="204" y="144"/>
                  </a:cubicBezTo>
                  <a:cubicBezTo>
                    <a:pt x="17" y="144"/>
                    <a:pt x="17" y="144"/>
                    <a:pt x="17" y="144"/>
                  </a:cubicBezTo>
                  <a:cubicBezTo>
                    <a:pt x="17" y="17"/>
                    <a:pt x="17" y="17"/>
                    <a:pt x="17" y="17"/>
                  </a:cubicBezTo>
                  <a:cubicBezTo>
                    <a:pt x="204" y="17"/>
                    <a:pt x="204" y="17"/>
                    <a:pt x="204" y="17"/>
                  </a:cubicBezTo>
                  <a:cubicBezTo>
                    <a:pt x="204" y="17"/>
                    <a:pt x="204" y="17"/>
                    <a:pt x="204" y="17"/>
                  </a:cubicBezTo>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42" name="Freeform 38"/>
            <p:cNvSpPr>
              <a:spLocks/>
            </p:cNvSpPr>
            <p:nvPr/>
          </p:nvSpPr>
          <p:spPr bwMode="auto">
            <a:xfrm>
              <a:off x="6038" y="2835"/>
              <a:ext cx="271" cy="184"/>
            </a:xfrm>
            <a:custGeom>
              <a:avLst/>
              <a:gdLst>
                <a:gd name="T0" fmla="*/ 271 w 271"/>
                <a:gd name="T1" fmla="*/ 0 h 184"/>
                <a:gd name="T2" fmla="*/ 271 w 271"/>
                <a:gd name="T3" fmla="*/ 184 h 184"/>
                <a:gd name="T4" fmla="*/ 0 w 271"/>
                <a:gd name="T5" fmla="*/ 184 h 184"/>
                <a:gd name="T6" fmla="*/ 0 w 271"/>
                <a:gd name="T7" fmla="*/ 0 h 184"/>
                <a:gd name="T8" fmla="*/ 271 w 271"/>
                <a:gd name="T9" fmla="*/ 0 h 184"/>
                <a:gd name="T10" fmla="*/ 271 w 271"/>
                <a:gd name="T11" fmla="*/ 0 h 184"/>
              </a:gdLst>
              <a:ahLst/>
              <a:cxnLst>
                <a:cxn ang="0">
                  <a:pos x="T0" y="T1"/>
                </a:cxn>
                <a:cxn ang="0">
                  <a:pos x="T2" y="T3"/>
                </a:cxn>
                <a:cxn ang="0">
                  <a:pos x="T4" y="T5"/>
                </a:cxn>
                <a:cxn ang="0">
                  <a:pos x="T6" y="T7"/>
                </a:cxn>
                <a:cxn ang="0">
                  <a:pos x="T8" y="T9"/>
                </a:cxn>
                <a:cxn ang="0">
                  <a:pos x="T10" y="T11"/>
                </a:cxn>
              </a:cxnLst>
              <a:rect l="0" t="0" r="r" b="b"/>
              <a:pathLst>
                <a:path w="271" h="184">
                  <a:moveTo>
                    <a:pt x="271" y="0"/>
                  </a:moveTo>
                  <a:lnTo>
                    <a:pt x="271" y="184"/>
                  </a:lnTo>
                  <a:lnTo>
                    <a:pt x="0" y="184"/>
                  </a:lnTo>
                  <a:lnTo>
                    <a:pt x="0" y="0"/>
                  </a:lnTo>
                  <a:lnTo>
                    <a:pt x="271" y="0"/>
                  </a:lnTo>
                  <a:lnTo>
                    <a:pt x="271" y="0"/>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43" name="Freeform 39"/>
            <p:cNvSpPr>
              <a:spLocks/>
            </p:cNvSpPr>
            <p:nvPr/>
          </p:nvSpPr>
          <p:spPr bwMode="auto">
            <a:xfrm>
              <a:off x="6038" y="2835"/>
              <a:ext cx="271" cy="184"/>
            </a:xfrm>
            <a:custGeom>
              <a:avLst/>
              <a:gdLst>
                <a:gd name="T0" fmla="*/ 271 w 271"/>
                <a:gd name="T1" fmla="*/ 0 h 184"/>
                <a:gd name="T2" fmla="*/ 271 w 271"/>
                <a:gd name="T3" fmla="*/ 184 h 184"/>
                <a:gd name="T4" fmla="*/ 0 w 271"/>
                <a:gd name="T5" fmla="*/ 184 h 184"/>
                <a:gd name="T6" fmla="*/ 0 w 271"/>
                <a:gd name="T7" fmla="*/ 0 h 184"/>
                <a:gd name="T8" fmla="*/ 271 w 271"/>
                <a:gd name="T9" fmla="*/ 0 h 184"/>
                <a:gd name="T10" fmla="*/ 271 w 271"/>
                <a:gd name="T11" fmla="*/ 0 h 184"/>
              </a:gdLst>
              <a:ahLst/>
              <a:cxnLst>
                <a:cxn ang="0">
                  <a:pos x="T0" y="T1"/>
                </a:cxn>
                <a:cxn ang="0">
                  <a:pos x="T2" y="T3"/>
                </a:cxn>
                <a:cxn ang="0">
                  <a:pos x="T4" y="T5"/>
                </a:cxn>
                <a:cxn ang="0">
                  <a:pos x="T6" y="T7"/>
                </a:cxn>
                <a:cxn ang="0">
                  <a:pos x="T8" y="T9"/>
                </a:cxn>
                <a:cxn ang="0">
                  <a:pos x="T10" y="T11"/>
                </a:cxn>
              </a:cxnLst>
              <a:rect l="0" t="0" r="r" b="b"/>
              <a:pathLst>
                <a:path w="271" h="184">
                  <a:moveTo>
                    <a:pt x="271" y="0"/>
                  </a:moveTo>
                  <a:lnTo>
                    <a:pt x="271" y="184"/>
                  </a:lnTo>
                  <a:lnTo>
                    <a:pt x="0" y="184"/>
                  </a:lnTo>
                  <a:lnTo>
                    <a:pt x="0" y="0"/>
                  </a:lnTo>
                  <a:lnTo>
                    <a:pt x="271" y="0"/>
                  </a:lnTo>
                  <a:lnTo>
                    <a:pt x="2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44" name="Freeform 40"/>
            <p:cNvSpPr>
              <a:spLocks/>
            </p:cNvSpPr>
            <p:nvPr/>
          </p:nvSpPr>
          <p:spPr bwMode="auto">
            <a:xfrm>
              <a:off x="6013" y="2810"/>
              <a:ext cx="302" cy="234"/>
            </a:xfrm>
            <a:custGeom>
              <a:avLst/>
              <a:gdLst>
                <a:gd name="T0" fmla="*/ 17 w 208"/>
                <a:gd name="T1" fmla="*/ 144 h 161"/>
                <a:gd name="T2" fmla="*/ 17 w 208"/>
                <a:gd name="T3" fmla="*/ 144 h 161"/>
                <a:gd name="T4" fmla="*/ 17 w 208"/>
                <a:gd name="T5" fmla="*/ 17 h 161"/>
                <a:gd name="T6" fmla="*/ 188 w 208"/>
                <a:gd name="T7" fmla="*/ 17 h 161"/>
                <a:gd name="T8" fmla="*/ 208 w 208"/>
                <a:gd name="T9" fmla="*/ 0 h 161"/>
                <a:gd name="T10" fmla="*/ 207 w 208"/>
                <a:gd name="T11" fmla="*/ 0 h 161"/>
                <a:gd name="T12" fmla="*/ 12 w 208"/>
                <a:gd name="T13" fmla="*/ 0 h 161"/>
                <a:gd name="T14" fmla="*/ 0 w 208"/>
                <a:gd name="T15" fmla="*/ 13 h 161"/>
                <a:gd name="T16" fmla="*/ 0 w 208"/>
                <a:gd name="T17" fmla="*/ 149 h 161"/>
                <a:gd name="T18" fmla="*/ 12 w 208"/>
                <a:gd name="T19" fmla="*/ 161 h 161"/>
                <a:gd name="T20" fmla="*/ 17 w 208"/>
                <a:gd name="T21" fmla="*/ 161 h 161"/>
                <a:gd name="T22" fmla="*/ 37 w 208"/>
                <a:gd name="T23" fmla="*/ 144 h 161"/>
                <a:gd name="T24" fmla="*/ 17 w 208"/>
                <a:gd name="T25" fmla="*/ 144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8" h="161">
                  <a:moveTo>
                    <a:pt x="17" y="144"/>
                  </a:moveTo>
                  <a:cubicBezTo>
                    <a:pt x="17" y="144"/>
                    <a:pt x="17" y="144"/>
                    <a:pt x="17" y="144"/>
                  </a:cubicBezTo>
                  <a:cubicBezTo>
                    <a:pt x="17" y="17"/>
                    <a:pt x="17" y="17"/>
                    <a:pt x="17" y="17"/>
                  </a:cubicBezTo>
                  <a:cubicBezTo>
                    <a:pt x="188" y="17"/>
                    <a:pt x="188" y="17"/>
                    <a:pt x="188" y="17"/>
                  </a:cubicBezTo>
                  <a:cubicBezTo>
                    <a:pt x="208" y="0"/>
                    <a:pt x="208" y="0"/>
                    <a:pt x="208" y="0"/>
                  </a:cubicBezTo>
                  <a:cubicBezTo>
                    <a:pt x="207" y="0"/>
                    <a:pt x="207" y="0"/>
                    <a:pt x="207" y="0"/>
                  </a:cubicBezTo>
                  <a:cubicBezTo>
                    <a:pt x="12" y="0"/>
                    <a:pt x="12" y="0"/>
                    <a:pt x="12" y="0"/>
                  </a:cubicBezTo>
                  <a:cubicBezTo>
                    <a:pt x="6" y="0"/>
                    <a:pt x="0" y="6"/>
                    <a:pt x="0" y="13"/>
                  </a:cubicBezTo>
                  <a:cubicBezTo>
                    <a:pt x="0" y="149"/>
                    <a:pt x="0" y="149"/>
                    <a:pt x="0" y="149"/>
                  </a:cubicBezTo>
                  <a:cubicBezTo>
                    <a:pt x="0" y="155"/>
                    <a:pt x="6" y="161"/>
                    <a:pt x="12" y="161"/>
                  </a:cubicBezTo>
                  <a:cubicBezTo>
                    <a:pt x="17" y="161"/>
                    <a:pt x="17" y="161"/>
                    <a:pt x="17" y="161"/>
                  </a:cubicBezTo>
                  <a:cubicBezTo>
                    <a:pt x="37" y="144"/>
                    <a:pt x="37" y="144"/>
                    <a:pt x="37" y="144"/>
                  </a:cubicBezTo>
                  <a:lnTo>
                    <a:pt x="17" y="144"/>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45" name="Freeform 41"/>
            <p:cNvSpPr>
              <a:spLocks/>
            </p:cNvSpPr>
            <p:nvPr/>
          </p:nvSpPr>
          <p:spPr bwMode="auto">
            <a:xfrm>
              <a:off x="6038" y="2835"/>
              <a:ext cx="248" cy="184"/>
            </a:xfrm>
            <a:custGeom>
              <a:avLst/>
              <a:gdLst>
                <a:gd name="T0" fmla="*/ 0 w 248"/>
                <a:gd name="T1" fmla="*/ 184 h 184"/>
                <a:gd name="T2" fmla="*/ 0 w 248"/>
                <a:gd name="T3" fmla="*/ 184 h 184"/>
                <a:gd name="T4" fmla="*/ 0 w 248"/>
                <a:gd name="T5" fmla="*/ 0 h 184"/>
                <a:gd name="T6" fmla="*/ 248 w 248"/>
                <a:gd name="T7" fmla="*/ 0 h 184"/>
                <a:gd name="T8" fmla="*/ 248 w 248"/>
                <a:gd name="T9" fmla="*/ 0 h 184"/>
                <a:gd name="T10" fmla="*/ 0 w 248"/>
                <a:gd name="T11" fmla="*/ 0 h 184"/>
                <a:gd name="T12" fmla="*/ 0 w 248"/>
                <a:gd name="T13" fmla="*/ 184 h 184"/>
              </a:gdLst>
              <a:ahLst/>
              <a:cxnLst>
                <a:cxn ang="0">
                  <a:pos x="T0" y="T1"/>
                </a:cxn>
                <a:cxn ang="0">
                  <a:pos x="T2" y="T3"/>
                </a:cxn>
                <a:cxn ang="0">
                  <a:pos x="T4" y="T5"/>
                </a:cxn>
                <a:cxn ang="0">
                  <a:pos x="T6" y="T7"/>
                </a:cxn>
                <a:cxn ang="0">
                  <a:pos x="T8" y="T9"/>
                </a:cxn>
                <a:cxn ang="0">
                  <a:pos x="T10" y="T11"/>
                </a:cxn>
                <a:cxn ang="0">
                  <a:pos x="T12" y="T13"/>
                </a:cxn>
              </a:cxnLst>
              <a:rect l="0" t="0" r="r" b="b"/>
              <a:pathLst>
                <a:path w="248" h="184">
                  <a:moveTo>
                    <a:pt x="0" y="184"/>
                  </a:moveTo>
                  <a:lnTo>
                    <a:pt x="0" y="184"/>
                  </a:lnTo>
                  <a:lnTo>
                    <a:pt x="0" y="0"/>
                  </a:lnTo>
                  <a:lnTo>
                    <a:pt x="248" y="0"/>
                  </a:lnTo>
                  <a:lnTo>
                    <a:pt x="248" y="0"/>
                  </a:lnTo>
                  <a:lnTo>
                    <a:pt x="0" y="0"/>
                  </a:lnTo>
                  <a:lnTo>
                    <a:pt x="0" y="184"/>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46" name="Rectangle 42"/>
            <p:cNvSpPr>
              <a:spLocks noChangeArrowheads="1"/>
            </p:cNvSpPr>
            <p:nvPr/>
          </p:nvSpPr>
          <p:spPr bwMode="auto">
            <a:xfrm>
              <a:off x="6068" y="3086"/>
              <a:ext cx="211" cy="2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47" name="Oval 43"/>
            <p:cNvSpPr>
              <a:spLocks noChangeArrowheads="1"/>
            </p:cNvSpPr>
            <p:nvPr/>
          </p:nvSpPr>
          <p:spPr bwMode="auto">
            <a:xfrm>
              <a:off x="6167" y="2819"/>
              <a:ext cx="10" cy="9"/>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48" name="Freeform 44"/>
            <p:cNvSpPr>
              <a:spLocks/>
            </p:cNvSpPr>
            <p:nvPr/>
          </p:nvSpPr>
          <p:spPr bwMode="auto">
            <a:xfrm>
              <a:off x="6115" y="2855"/>
              <a:ext cx="116" cy="70"/>
            </a:xfrm>
            <a:custGeom>
              <a:avLst/>
              <a:gdLst>
                <a:gd name="T0" fmla="*/ 40 w 80"/>
                <a:gd name="T1" fmla="*/ 0 h 48"/>
                <a:gd name="T2" fmla="*/ 40 w 80"/>
                <a:gd name="T3" fmla="*/ 1 h 48"/>
                <a:gd name="T4" fmla="*/ 1 w 80"/>
                <a:gd name="T5" fmla="*/ 23 h 48"/>
                <a:gd name="T6" fmla="*/ 0 w 80"/>
                <a:gd name="T7" fmla="*/ 24 h 48"/>
                <a:gd name="T8" fmla="*/ 1 w 80"/>
                <a:gd name="T9" fmla="*/ 25 h 48"/>
                <a:gd name="T10" fmla="*/ 40 w 80"/>
                <a:gd name="T11" fmla="*/ 47 h 48"/>
                <a:gd name="T12" fmla="*/ 40 w 80"/>
                <a:gd name="T13" fmla="*/ 48 h 48"/>
                <a:gd name="T14" fmla="*/ 41 w 80"/>
                <a:gd name="T15" fmla="*/ 47 h 48"/>
                <a:gd name="T16" fmla="*/ 80 w 80"/>
                <a:gd name="T17" fmla="*/ 25 h 48"/>
                <a:gd name="T18" fmla="*/ 80 w 80"/>
                <a:gd name="T19" fmla="*/ 24 h 48"/>
                <a:gd name="T20" fmla="*/ 80 w 80"/>
                <a:gd name="T21" fmla="*/ 23 h 48"/>
                <a:gd name="T22" fmla="*/ 41 w 80"/>
                <a:gd name="T23" fmla="*/ 1 h 48"/>
                <a:gd name="T24" fmla="*/ 40 w 80"/>
                <a:gd name="T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48">
                  <a:moveTo>
                    <a:pt x="40" y="0"/>
                  </a:moveTo>
                  <a:cubicBezTo>
                    <a:pt x="40" y="0"/>
                    <a:pt x="40" y="1"/>
                    <a:pt x="40" y="1"/>
                  </a:cubicBezTo>
                  <a:cubicBezTo>
                    <a:pt x="1" y="23"/>
                    <a:pt x="1" y="23"/>
                    <a:pt x="1" y="23"/>
                  </a:cubicBezTo>
                  <a:cubicBezTo>
                    <a:pt x="1" y="23"/>
                    <a:pt x="0" y="23"/>
                    <a:pt x="0" y="24"/>
                  </a:cubicBezTo>
                  <a:cubicBezTo>
                    <a:pt x="0" y="24"/>
                    <a:pt x="1" y="25"/>
                    <a:pt x="1" y="25"/>
                  </a:cubicBezTo>
                  <a:cubicBezTo>
                    <a:pt x="40" y="47"/>
                    <a:pt x="40" y="47"/>
                    <a:pt x="40" y="47"/>
                  </a:cubicBezTo>
                  <a:cubicBezTo>
                    <a:pt x="40" y="48"/>
                    <a:pt x="40" y="48"/>
                    <a:pt x="40" y="48"/>
                  </a:cubicBezTo>
                  <a:cubicBezTo>
                    <a:pt x="41" y="47"/>
                    <a:pt x="41" y="47"/>
                    <a:pt x="41" y="47"/>
                  </a:cubicBezTo>
                  <a:cubicBezTo>
                    <a:pt x="80" y="25"/>
                    <a:pt x="80" y="25"/>
                    <a:pt x="80" y="25"/>
                  </a:cubicBezTo>
                  <a:cubicBezTo>
                    <a:pt x="80" y="25"/>
                    <a:pt x="80" y="24"/>
                    <a:pt x="80" y="24"/>
                  </a:cubicBezTo>
                  <a:cubicBezTo>
                    <a:pt x="80" y="24"/>
                    <a:pt x="80" y="23"/>
                    <a:pt x="80" y="23"/>
                  </a:cubicBezTo>
                  <a:cubicBezTo>
                    <a:pt x="41" y="1"/>
                    <a:pt x="41" y="1"/>
                    <a:pt x="41" y="1"/>
                  </a:cubicBezTo>
                  <a:cubicBezTo>
                    <a:pt x="41" y="1"/>
                    <a:pt x="40" y="0"/>
                    <a:pt x="40"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49" name="Freeform 45"/>
            <p:cNvSpPr>
              <a:spLocks/>
            </p:cNvSpPr>
            <p:nvPr/>
          </p:nvSpPr>
          <p:spPr bwMode="auto">
            <a:xfrm>
              <a:off x="6107" y="2902"/>
              <a:ext cx="60" cy="101"/>
            </a:xfrm>
            <a:custGeom>
              <a:avLst/>
              <a:gdLst>
                <a:gd name="T0" fmla="*/ 1 w 41"/>
                <a:gd name="T1" fmla="*/ 0 h 70"/>
                <a:gd name="T2" fmla="*/ 0 w 41"/>
                <a:gd name="T3" fmla="*/ 1 h 70"/>
                <a:gd name="T4" fmla="*/ 0 w 41"/>
                <a:gd name="T5" fmla="*/ 2 h 70"/>
                <a:gd name="T6" fmla="*/ 0 w 41"/>
                <a:gd name="T7" fmla="*/ 46 h 70"/>
                <a:gd name="T8" fmla="*/ 0 w 41"/>
                <a:gd name="T9" fmla="*/ 47 h 70"/>
                <a:gd name="T10" fmla="*/ 39 w 41"/>
                <a:gd name="T11" fmla="*/ 70 h 70"/>
                <a:gd name="T12" fmla="*/ 40 w 41"/>
                <a:gd name="T13" fmla="*/ 70 h 70"/>
                <a:gd name="T14" fmla="*/ 40 w 41"/>
                <a:gd name="T15" fmla="*/ 70 h 70"/>
                <a:gd name="T16" fmla="*/ 41 w 41"/>
                <a:gd name="T17" fmla="*/ 69 h 70"/>
                <a:gd name="T18" fmla="*/ 41 w 41"/>
                <a:gd name="T19" fmla="*/ 24 h 70"/>
                <a:gd name="T20" fmla="*/ 40 w 41"/>
                <a:gd name="T21" fmla="*/ 23 h 70"/>
                <a:gd name="T22" fmla="*/ 2 w 41"/>
                <a:gd name="T23" fmla="*/ 1 h 70"/>
                <a:gd name="T24" fmla="*/ 1 w 41"/>
                <a:gd name="T25"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70">
                  <a:moveTo>
                    <a:pt x="1" y="0"/>
                  </a:moveTo>
                  <a:cubicBezTo>
                    <a:pt x="1" y="0"/>
                    <a:pt x="1" y="1"/>
                    <a:pt x="0" y="1"/>
                  </a:cubicBezTo>
                  <a:cubicBezTo>
                    <a:pt x="0" y="1"/>
                    <a:pt x="0" y="1"/>
                    <a:pt x="0" y="2"/>
                  </a:cubicBezTo>
                  <a:cubicBezTo>
                    <a:pt x="0" y="46"/>
                    <a:pt x="0" y="46"/>
                    <a:pt x="0" y="46"/>
                  </a:cubicBezTo>
                  <a:cubicBezTo>
                    <a:pt x="0" y="47"/>
                    <a:pt x="0" y="47"/>
                    <a:pt x="0" y="47"/>
                  </a:cubicBezTo>
                  <a:cubicBezTo>
                    <a:pt x="39" y="70"/>
                    <a:pt x="39" y="70"/>
                    <a:pt x="39" y="70"/>
                  </a:cubicBezTo>
                  <a:cubicBezTo>
                    <a:pt x="40" y="70"/>
                    <a:pt x="40" y="70"/>
                    <a:pt x="40" y="70"/>
                  </a:cubicBezTo>
                  <a:cubicBezTo>
                    <a:pt x="40" y="70"/>
                    <a:pt x="40" y="70"/>
                    <a:pt x="40" y="70"/>
                  </a:cubicBezTo>
                  <a:cubicBezTo>
                    <a:pt x="41" y="70"/>
                    <a:pt x="41" y="69"/>
                    <a:pt x="41" y="69"/>
                  </a:cubicBezTo>
                  <a:cubicBezTo>
                    <a:pt x="41" y="24"/>
                    <a:pt x="41" y="24"/>
                    <a:pt x="41" y="24"/>
                  </a:cubicBezTo>
                  <a:cubicBezTo>
                    <a:pt x="41" y="24"/>
                    <a:pt x="41" y="23"/>
                    <a:pt x="40" y="23"/>
                  </a:cubicBezTo>
                  <a:cubicBezTo>
                    <a:pt x="2" y="1"/>
                    <a:pt x="2" y="1"/>
                    <a:pt x="2" y="1"/>
                  </a:cubicBezTo>
                  <a:cubicBezTo>
                    <a:pt x="1" y="1"/>
                    <a:pt x="1" y="0"/>
                    <a:pt x="1"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50" name="Freeform 46"/>
            <p:cNvSpPr>
              <a:spLocks/>
            </p:cNvSpPr>
            <p:nvPr/>
          </p:nvSpPr>
          <p:spPr bwMode="auto">
            <a:xfrm>
              <a:off x="6180" y="2903"/>
              <a:ext cx="59" cy="100"/>
            </a:xfrm>
            <a:custGeom>
              <a:avLst/>
              <a:gdLst>
                <a:gd name="T0" fmla="*/ 39 w 41"/>
                <a:gd name="T1" fmla="*/ 0 h 69"/>
                <a:gd name="T2" fmla="*/ 39 w 41"/>
                <a:gd name="T3" fmla="*/ 0 h 69"/>
                <a:gd name="T4" fmla="*/ 0 w 41"/>
                <a:gd name="T5" fmla="*/ 22 h 69"/>
                <a:gd name="T6" fmla="*/ 0 w 41"/>
                <a:gd name="T7" fmla="*/ 23 h 69"/>
                <a:gd name="T8" fmla="*/ 0 w 41"/>
                <a:gd name="T9" fmla="*/ 68 h 69"/>
                <a:gd name="T10" fmla="*/ 0 w 41"/>
                <a:gd name="T11" fmla="*/ 69 h 69"/>
                <a:gd name="T12" fmla="*/ 1 w 41"/>
                <a:gd name="T13" fmla="*/ 69 h 69"/>
                <a:gd name="T14" fmla="*/ 1 w 41"/>
                <a:gd name="T15" fmla="*/ 69 h 69"/>
                <a:gd name="T16" fmla="*/ 40 w 41"/>
                <a:gd name="T17" fmla="*/ 46 h 69"/>
                <a:gd name="T18" fmla="*/ 41 w 41"/>
                <a:gd name="T19" fmla="*/ 45 h 69"/>
                <a:gd name="T20" fmla="*/ 41 w 41"/>
                <a:gd name="T21" fmla="*/ 1 h 69"/>
                <a:gd name="T22" fmla="*/ 40 w 41"/>
                <a:gd name="T23" fmla="*/ 0 h 69"/>
                <a:gd name="T24" fmla="*/ 39 w 41"/>
                <a:gd name="T2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69">
                  <a:moveTo>
                    <a:pt x="39" y="0"/>
                  </a:moveTo>
                  <a:cubicBezTo>
                    <a:pt x="39" y="0"/>
                    <a:pt x="39" y="0"/>
                    <a:pt x="39" y="0"/>
                  </a:cubicBezTo>
                  <a:cubicBezTo>
                    <a:pt x="0" y="22"/>
                    <a:pt x="0" y="22"/>
                    <a:pt x="0" y="22"/>
                  </a:cubicBezTo>
                  <a:cubicBezTo>
                    <a:pt x="0" y="22"/>
                    <a:pt x="0" y="23"/>
                    <a:pt x="0" y="23"/>
                  </a:cubicBezTo>
                  <a:cubicBezTo>
                    <a:pt x="0" y="68"/>
                    <a:pt x="0" y="68"/>
                    <a:pt x="0" y="68"/>
                  </a:cubicBezTo>
                  <a:cubicBezTo>
                    <a:pt x="0" y="68"/>
                    <a:pt x="0" y="69"/>
                    <a:pt x="0" y="69"/>
                  </a:cubicBezTo>
                  <a:cubicBezTo>
                    <a:pt x="1" y="69"/>
                    <a:pt x="1" y="69"/>
                    <a:pt x="1" y="69"/>
                  </a:cubicBezTo>
                  <a:cubicBezTo>
                    <a:pt x="1" y="69"/>
                    <a:pt x="1" y="69"/>
                    <a:pt x="1" y="69"/>
                  </a:cubicBezTo>
                  <a:cubicBezTo>
                    <a:pt x="40" y="46"/>
                    <a:pt x="40" y="46"/>
                    <a:pt x="40" y="46"/>
                  </a:cubicBezTo>
                  <a:cubicBezTo>
                    <a:pt x="40" y="46"/>
                    <a:pt x="41" y="46"/>
                    <a:pt x="41" y="45"/>
                  </a:cubicBezTo>
                  <a:cubicBezTo>
                    <a:pt x="41" y="1"/>
                    <a:pt x="41" y="1"/>
                    <a:pt x="41" y="1"/>
                  </a:cubicBezTo>
                  <a:cubicBezTo>
                    <a:pt x="41" y="0"/>
                    <a:pt x="40" y="0"/>
                    <a:pt x="40" y="0"/>
                  </a:cubicBezTo>
                  <a:cubicBezTo>
                    <a:pt x="40" y="0"/>
                    <a:pt x="40" y="0"/>
                    <a:pt x="39"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51" name="Rectangle 47"/>
            <p:cNvSpPr>
              <a:spLocks noChangeArrowheads="1"/>
            </p:cNvSpPr>
            <p:nvPr/>
          </p:nvSpPr>
          <p:spPr bwMode="auto">
            <a:xfrm>
              <a:off x="6417" y="2788"/>
              <a:ext cx="383" cy="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25"/>
              <a:r>
                <a:rPr lang="en-US" altLang="en-US" sz="1700">
                  <a:solidFill>
                    <a:srgbClr val="FFFFFF"/>
                  </a:solidFill>
                  <a:latin typeface="Segoe Pro Display Light" panose="020B0302040504020203" pitchFamily="34" charset="0"/>
                </a:rPr>
                <a:t>Virtual</a:t>
              </a:r>
              <a:endParaRPr lang="en-US" altLang="en-US">
                <a:solidFill>
                  <a:srgbClr val="00B0F0"/>
                </a:solidFill>
              </a:endParaRPr>
            </a:p>
          </p:txBody>
        </p:sp>
        <p:sp>
          <p:nvSpPr>
            <p:cNvPr id="52" name="Rectangle 48"/>
            <p:cNvSpPr>
              <a:spLocks noChangeArrowheads="1"/>
            </p:cNvSpPr>
            <p:nvPr/>
          </p:nvSpPr>
          <p:spPr bwMode="auto">
            <a:xfrm>
              <a:off x="6417" y="2933"/>
              <a:ext cx="591" cy="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25"/>
              <a:r>
                <a:rPr lang="en-US" altLang="en-US">
                  <a:solidFill>
                    <a:srgbClr val="FFFFFF"/>
                  </a:solidFill>
                  <a:latin typeface="Segoe Pro Display Light" panose="020B0302040504020203" pitchFamily="34" charset="0"/>
                </a:rPr>
                <a:t>Machines</a:t>
              </a:r>
              <a:endParaRPr lang="en-US" altLang="en-US">
                <a:solidFill>
                  <a:srgbClr val="00B0F0"/>
                </a:solidFill>
              </a:endParaRPr>
            </a:p>
          </p:txBody>
        </p:sp>
        <p:sp>
          <p:nvSpPr>
            <p:cNvPr id="53" name="Freeform 49"/>
            <p:cNvSpPr>
              <a:spLocks/>
            </p:cNvSpPr>
            <p:nvPr/>
          </p:nvSpPr>
          <p:spPr bwMode="auto">
            <a:xfrm>
              <a:off x="4531" y="318"/>
              <a:ext cx="945" cy="955"/>
            </a:xfrm>
            <a:custGeom>
              <a:avLst/>
              <a:gdLst>
                <a:gd name="T0" fmla="*/ 650 w 650"/>
                <a:gd name="T1" fmla="*/ 0 h 658"/>
                <a:gd name="T2" fmla="*/ 608 w 650"/>
                <a:gd name="T3" fmla="*/ 42 h 658"/>
                <a:gd name="T4" fmla="*/ 608 w 650"/>
                <a:gd name="T5" fmla="*/ 602 h 658"/>
                <a:gd name="T6" fmla="*/ 608 w 650"/>
                <a:gd name="T7" fmla="*/ 617 h 658"/>
                <a:gd name="T8" fmla="*/ 566 w 650"/>
                <a:gd name="T9" fmla="*/ 658 h 658"/>
                <a:gd name="T10" fmla="*/ 0 w 650"/>
                <a:gd name="T11" fmla="*/ 658 h 658"/>
                <a:gd name="T12" fmla="*/ 42 w 650"/>
                <a:gd name="T13" fmla="*/ 617 h 658"/>
                <a:gd name="T14" fmla="*/ 42 w 650"/>
                <a:gd name="T15" fmla="*/ 602 h 658"/>
                <a:gd name="T16" fmla="*/ 42 w 650"/>
                <a:gd name="T17" fmla="*/ 42 h 658"/>
                <a:gd name="T18" fmla="*/ 84 w 650"/>
                <a:gd name="T19" fmla="*/ 0 h 658"/>
                <a:gd name="T20" fmla="*/ 650 w 650"/>
                <a:gd name="T21" fmla="*/ 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0" h="658">
                  <a:moveTo>
                    <a:pt x="650" y="0"/>
                  </a:moveTo>
                  <a:cubicBezTo>
                    <a:pt x="627" y="0"/>
                    <a:pt x="608" y="19"/>
                    <a:pt x="608" y="42"/>
                  </a:cubicBezTo>
                  <a:cubicBezTo>
                    <a:pt x="608" y="602"/>
                    <a:pt x="608" y="602"/>
                    <a:pt x="608" y="602"/>
                  </a:cubicBezTo>
                  <a:cubicBezTo>
                    <a:pt x="608" y="617"/>
                    <a:pt x="608" y="617"/>
                    <a:pt x="608" y="617"/>
                  </a:cubicBezTo>
                  <a:cubicBezTo>
                    <a:pt x="608" y="640"/>
                    <a:pt x="590" y="658"/>
                    <a:pt x="566" y="658"/>
                  </a:cubicBezTo>
                  <a:cubicBezTo>
                    <a:pt x="0" y="658"/>
                    <a:pt x="0" y="658"/>
                    <a:pt x="0" y="658"/>
                  </a:cubicBezTo>
                  <a:cubicBezTo>
                    <a:pt x="23" y="658"/>
                    <a:pt x="42" y="640"/>
                    <a:pt x="42" y="617"/>
                  </a:cubicBezTo>
                  <a:cubicBezTo>
                    <a:pt x="42" y="602"/>
                    <a:pt x="42" y="602"/>
                    <a:pt x="42" y="602"/>
                  </a:cubicBezTo>
                  <a:cubicBezTo>
                    <a:pt x="42" y="42"/>
                    <a:pt x="42" y="42"/>
                    <a:pt x="42" y="42"/>
                  </a:cubicBezTo>
                  <a:cubicBezTo>
                    <a:pt x="42" y="19"/>
                    <a:pt x="60" y="0"/>
                    <a:pt x="84" y="0"/>
                  </a:cubicBezTo>
                  <a:lnTo>
                    <a:pt x="650" y="0"/>
                  </a:ln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54" name="Freeform 50"/>
            <p:cNvSpPr>
              <a:spLocks/>
            </p:cNvSpPr>
            <p:nvPr/>
          </p:nvSpPr>
          <p:spPr bwMode="auto">
            <a:xfrm>
              <a:off x="4653" y="318"/>
              <a:ext cx="884" cy="120"/>
            </a:xfrm>
            <a:custGeom>
              <a:avLst/>
              <a:gdLst>
                <a:gd name="T0" fmla="*/ 566 w 608"/>
                <a:gd name="T1" fmla="*/ 0 h 83"/>
                <a:gd name="T2" fmla="*/ 0 w 608"/>
                <a:gd name="T3" fmla="*/ 0 h 83"/>
                <a:gd name="T4" fmla="*/ 41 w 608"/>
                <a:gd name="T5" fmla="*/ 42 h 83"/>
                <a:gd name="T6" fmla="*/ 0 w 608"/>
                <a:gd name="T7" fmla="*/ 83 h 83"/>
                <a:gd name="T8" fmla="*/ 566 w 608"/>
                <a:gd name="T9" fmla="*/ 83 h 83"/>
                <a:gd name="T10" fmla="*/ 608 w 608"/>
                <a:gd name="T11" fmla="*/ 42 h 83"/>
                <a:gd name="T12" fmla="*/ 566 w 608"/>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608" h="83">
                  <a:moveTo>
                    <a:pt x="566" y="0"/>
                  </a:moveTo>
                  <a:cubicBezTo>
                    <a:pt x="0" y="0"/>
                    <a:pt x="0" y="0"/>
                    <a:pt x="0" y="0"/>
                  </a:cubicBezTo>
                  <a:cubicBezTo>
                    <a:pt x="23" y="0"/>
                    <a:pt x="41" y="19"/>
                    <a:pt x="41" y="42"/>
                  </a:cubicBezTo>
                  <a:cubicBezTo>
                    <a:pt x="41" y="65"/>
                    <a:pt x="23" y="83"/>
                    <a:pt x="0" y="83"/>
                  </a:cubicBezTo>
                  <a:cubicBezTo>
                    <a:pt x="566" y="83"/>
                    <a:pt x="566" y="83"/>
                    <a:pt x="566" y="83"/>
                  </a:cubicBezTo>
                  <a:cubicBezTo>
                    <a:pt x="589" y="83"/>
                    <a:pt x="608" y="65"/>
                    <a:pt x="608" y="42"/>
                  </a:cubicBezTo>
                  <a:cubicBezTo>
                    <a:pt x="608" y="19"/>
                    <a:pt x="589" y="0"/>
                    <a:pt x="56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55" name="Freeform 51"/>
            <p:cNvSpPr>
              <a:spLocks/>
            </p:cNvSpPr>
            <p:nvPr/>
          </p:nvSpPr>
          <p:spPr bwMode="auto">
            <a:xfrm>
              <a:off x="4611" y="379"/>
              <a:ext cx="102" cy="59"/>
            </a:xfrm>
            <a:custGeom>
              <a:avLst/>
              <a:gdLst>
                <a:gd name="T0" fmla="*/ 3 w 70"/>
                <a:gd name="T1" fmla="*/ 24 h 41"/>
                <a:gd name="T2" fmla="*/ 29 w 70"/>
                <a:gd name="T3" fmla="*/ 41 h 41"/>
                <a:gd name="T4" fmla="*/ 70 w 70"/>
                <a:gd name="T5" fmla="*/ 0 h 41"/>
                <a:gd name="T6" fmla="*/ 29 w 70"/>
                <a:gd name="T7" fmla="*/ 0 h 41"/>
                <a:gd name="T8" fmla="*/ 3 w 70"/>
                <a:gd name="T9" fmla="*/ 24 h 41"/>
              </a:gdLst>
              <a:ahLst/>
              <a:cxnLst>
                <a:cxn ang="0">
                  <a:pos x="T0" y="T1"/>
                </a:cxn>
                <a:cxn ang="0">
                  <a:pos x="T2" y="T3"/>
                </a:cxn>
                <a:cxn ang="0">
                  <a:pos x="T4" y="T5"/>
                </a:cxn>
                <a:cxn ang="0">
                  <a:pos x="T6" y="T7"/>
                </a:cxn>
                <a:cxn ang="0">
                  <a:pos x="T8" y="T9"/>
                </a:cxn>
              </a:cxnLst>
              <a:rect l="0" t="0" r="r" b="b"/>
              <a:pathLst>
                <a:path w="70" h="41">
                  <a:moveTo>
                    <a:pt x="3" y="24"/>
                  </a:moveTo>
                  <a:cubicBezTo>
                    <a:pt x="7" y="40"/>
                    <a:pt x="29" y="41"/>
                    <a:pt x="29" y="41"/>
                  </a:cubicBezTo>
                  <a:cubicBezTo>
                    <a:pt x="52" y="41"/>
                    <a:pt x="70" y="23"/>
                    <a:pt x="70" y="0"/>
                  </a:cubicBezTo>
                  <a:cubicBezTo>
                    <a:pt x="29" y="0"/>
                    <a:pt x="29" y="0"/>
                    <a:pt x="29" y="0"/>
                  </a:cubicBezTo>
                  <a:cubicBezTo>
                    <a:pt x="15" y="0"/>
                    <a:pt x="0" y="9"/>
                    <a:pt x="3" y="2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56" name="Freeform 52"/>
            <p:cNvSpPr>
              <a:spLocks/>
            </p:cNvSpPr>
            <p:nvPr/>
          </p:nvSpPr>
          <p:spPr bwMode="auto">
            <a:xfrm>
              <a:off x="4531" y="1153"/>
              <a:ext cx="61" cy="61"/>
            </a:xfrm>
            <a:custGeom>
              <a:avLst/>
              <a:gdLst>
                <a:gd name="T0" fmla="*/ 0 w 42"/>
                <a:gd name="T1" fmla="*/ 0 h 42"/>
                <a:gd name="T2" fmla="*/ 25 w 42"/>
                <a:gd name="T3" fmla="*/ 17 h 42"/>
                <a:gd name="T4" fmla="*/ 0 w 42"/>
                <a:gd name="T5" fmla="*/ 42 h 42"/>
                <a:gd name="T6" fmla="*/ 42 w 42"/>
                <a:gd name="T7" fmla="*/ 42 h 42"/>
                <a:gd name="T8" fmla="*/ 42 w 42"/>
                <a:gd name="T9" fmla="*/ 0 h 42"/>
                <a:gd name="T10" fmla="*/ 0 w 42"/>
                <a:gd name="T11" fmla="*/ 0 h 42"/>
              </a:gdLst>
              <a:ahLst/>
              <a:cxnLst>
                <a:cxn ang="0">
                  <a:pos x="T0" y="T1"/>
                </a:cxn>
                <a:cxn ang="0">
                  <a:pos x="T2" y="T3"/>
                </a:cxn>
                <a:cxn ang="0">
                  <a:pos x="T4" y="T5"/>
                </a:cxn>
                <a:cxn ang="0">
                  <a:pos x="T6" y="T7"/>
                </a:cxn>
                <a:cxn ang="0">
                  <a:pos x="T8" y="T9"/>
                </a:cxn>
                <a:cxn ang="0">
                  <a:pos x="T10" y="T11"/>
                </a:cxn>
              </a:cxnLst>
              <a:rect l="0" t="0" r="r" b="b"/>
              <a:pathLst>
                <a:path w="42" h="42">
                  <a:moveTo>
                    <a:pt x="0" y="0"/>
                  </a:moveTo>
                  <a:cubicBezTo>
                    <a:pt x="0" y="0"/>
                    <a:pt x="22" y="2"/>
                    <a:pt x="25" y="17"/>
                  </a:cubicBezTo>
                  <a:cubicBezTo>
                    <a:pt x="29" y="32"/>
                    <a:pt x="13" y="42"/>
                    <a:pt x="0" y="42"/>
                  </a:cubicBezTo>
                  <a:cubicBezTo>
                    <a:pt x="42" y="42"/>
                    <a:pt x="42" y="42"/>
                    <a:pt x="42" y="42"/>
                  </a:cubicBezTo>
                  <a:cubicBezTo>
                    <a:pt x="42" y="0"/>
                    <a:pt x="42" y="0"/>
                    <a:pt x="42" y="0"/>
                  </a:cubicBezTo>
                  <a:cubicBezTo>
                    <a:pt x="0" y="0"/>
                    <a:pt x="0" y="0"/>
                    <a:pt x="0" y="0"/>
                  </a:cubicBezTo>
                  <a:close/>
                </a:path>
              </a:pathLst>
            </a:custGeom>
            <a:solidFill>
              <a:srgbClr val="BCBE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57" name="Freeform 53"/>
            <p:cNvSpPr>
              <a:spLocks/>
            </p:cNvSpPr>
            <p:nvPr/>
          </p:nvSpPr>
          <p:spPr bwMode="auto">
            <a:xfrm>
              <a:off x="4470" y="1153"/>
              <a:ext cx="122" cy="120"/>
            </a:xfrm>
            <a:custGeom>
              <a:avLst/>
              <a:gdLst>
                <a:gd name="T0" fmla="*/ 42 w 84"/>
                <a:gd name="T1" fmla="*/ 42 h 83"/>
                <a:gd name="T2" fmla="*/ 67 w 84"/>
                <a:gd name="T3" fmla="*/ 17 h 83"/>
                <a:gd name="T4" fmla="*/ 42 w 84"/>
                <a:gd name="T5" fmla="*/ 0 h 83"/>
                <a:gd name="T6" fmla="*/ 0 w 84"/>
                <a:gd name="T7" fmla="*/ 42 h 83"/>
                <a:gd name="T8" fmla="*/ 42 w 84"/>
                <a:gd name="T9" fmla="*/ 83 h 83"/>
                <a:gd name="T10" fmla="*/ 84 w 84"/>
                <a:gd name="T11" fmla="*/ 42 h 83"/>
                <a:gd name="T12" fmla="*/ 82 w 84"/>
                <a:gd name="T13" fmla="*/ 42 h 83"/>
                <a:gd name="T14" fmla="*/ 42 w 84"/>
                <a:gd name="T15" fmla="*/ 42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83">
                  <a:moveTo>
                    <a:pt x="42" y="42"/>
                  </a:moveTo>
                  <a:cubicBezTo>
                    <a:pt x="55" y="42"/>
                    <a:pt x="71" y="32"/>
                    <a:pt x="67" y="17"/>
                  </a:cubicBezTo>
                  <a:cubicBezTo>
                    <a:pt x="64" y="2"/>
                    <a:pt x="42" y="0"/>
                    <a:pt x="42" y="0"/>
                  </a:cubicBezTo>
                  <a:cubicBezTo>
                    <a:pt x="19" y="0"/>
                    <a:pt x="0" y="19"/>
                    <a:pt x="0" y="42"/>
                  </a:cubicBezTo>
                  <a:cubicBezTo>
                    <a:pt x="0" y="65"/>
                    <a:pt x="19" y="83"/>
                    <a:pt x="42" y="83"/>
                  </a:cubicBezTo>
                  <a:cubicBezTo>
                    <a:pt x="65" y="83"/>
                    <a:pt x="84" y="65"/>
                    <a:pt x="84" y="42"/>
                  </a:cubicBezTo>
                  <a:cubicBezTo>
                    <a:pt x="82" y="42"/>
                    <a:pt x="82" y="42"/>
                    <a:pt x="82" y="42"/>
                  </a:cubicBezTo>
                  <a:lnTo>
                    <a:pt x="42" y="42"/>
                  </a:ln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58" name="Rectangle 54"/>
            <p:cNvSpPr>
              <a:spLocks noChangeArrowheads="1"/>
            </p:cNvSpPr>
            <p:nvPr/>
          </p:nvSpPr>
          <p:spPr bwMode="auto">
            <a:xfrm>
              <a:off x="4731" y="523"/>
              <a:ext cx="576" cy="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25"/>
              <a:r>
                <a:rPr lang="en-US" altLang="en-US" sz="2000" dirty="0">
                  <a:solidFill>
                    <a:srgbClr val="414042"/>
                  </a:solidFill>
                  <a:latin typeface="Segoe Pro Display Light" panose="020B0302040504020203" pitchFamily="34" charset="0"/>
                </a:rPr>
                <a:t>SQL-A</a:t>
              </a:r>
              <a:endParaRPr lang="en-US" altLang="en-US" sz="1400" dirty="0">
                <a:solidFill>
                  <a:srgbClr val="00B0F0"/>
                </a:solidFill>
              </a:endParaRPr>
            </a:p>
          </p:txBody>
        </p:sp>
        <p:sp>
          <p:nvSpPr>
            <p:cNvPr id="59" name="Rectangle 55"/>
            <p:cNvSpPr>
              <a:spLocks noChangeArrowheads="1"/>
            </p:cNvSpPr>
            <p:nvPr/>
          </p:nvSpPr>
          <p:spPr bwMode="auto">
            <a:xfrm>
              <a:off x="4671" y="738"/>
              <a:ext cx="713" cy="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25"/>
              <a:r>
                <a:rPr lang="en-US" altLang="en-US" sz="2000" dirty="0">
                  <a:solidFill>
                    <a:srgbClr val="414042"/>
                  </a:solidFill>
                  <a:latin typeface="Segoe Pro Display Light" panose="020B0302040504020203" pitchFamily="34" charset="0"/>
                </a:rPr>
                <a:t>Website</a:t>
              </a:r>
              <a:endParaRPr lang="en-US" altLang="en-US" sz="1400" dirty="0">
                <a:solidFill>
                  <a:srgbClr val="00B0F0"/>
                </a:solidFill>
              </a:endParaRPr>
            </a:p>
          </p:txBody>
        </p:sp>
        <p:sp>
          <p:nvSpPr>
            <p:cNvPr id="60" name="Rectangle 56"/>
            <p:cNvSpPr>
              <a:spLocks noChangeArrowheads="1"/>
            </p:cNvSpPr>
            <p:nvPr/>
          </p:nvSpPr>
          <p:spPr bwMode="auto">
            <a:xfrm>
              <a:off x="4740" y="1020"/>
              <a:ext cx="573" cy="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225"/>
              <a:r>
                <a:rPr lang="en-US" altLang="en-US" sz="800" b="1" dirty="0">
                  <a:solidFill>
                    <a:srgbClr val="414042"/>
                  </a:solidFill>
                  <a:latin typeface="Segoe Pro Display Semibold" panose="020B0702040504020203" pitchFamily="34" charset="0"/>
                </a:rPr>
                <a:t>[SQL CONFIG] </a:t>
              </a:r>
              <a:r>
                <a:rPr lang="en-US" altLang="en-US" sz="800" b="1" dirty="0" smtClean="0">
                  <a:solidFill>
                    <a:srgbClr val="414042"/>
                  </a:solidFill>
                  <a:latin typeface="Segoe Pro Display Semibold" panose="020B0702040504020203" pitchFamily="34" charset="0"/>
                </a:rPr>
                <a:t/>
              </a:r>
              <a:br>
                <a:rPr lang="en-US" altLang="en-US" sz="800" b="1" dirty="0" smtClean="0">
                  <a:solidFill>
                    <a:srgbClr val="414042"/>
                  </a:solidFill>
                  <a:latin typeface="Segoe Pro Display Semibold" panose="020B0702040504020203" pitchFamily="34" charset="0"/>
                </a:rPr>
              </a:br>
              <a:r>
                <a:rPr lang="en-US" altLang="en-US" sz="800" b="1" dirty="0" smtClean="0">
                  <a:solidFill>
                    <a:srgbClr val="414042"/>
                  </a:solidFill>
                  <a:latin typeface="Segoe Pro Display Semibold" panose="020B0702040504020203" pitchFamily="34" charset="0"/>
                </a:rPr>
                <a:t>VM </a:t>
              </a:r>
              <a:r>
                <a:rPr lang="en-US" altLang="en-US" sz="800" b="1" dirty="0">
                  <a:solidFill>
                    <a:srgbClr val="414042"/>
                  </a:solidFill>
                  <a:latin typeface="Segoe Pro Display Semibold" panose="020B0702040504020203" pitchFamily="34" charset="0"/>
                </a:rPr>
                <a:t>(2x)</a:t>
              </a:r>
              <a:endParaRPr lang="en-US" altLang="en-US" dirty="0">
                <a:solidFill>
                  <a:srgbClr val="00B0F0"/>
                </a:solidFill>
              </a:endParaRPr>
            </a:p>
          </p:txBody>
        </p:sp>
        <p:sp>
          <p:nvSpPr>
            <p:cNvPr id="61" name="Freeform 57"/>
            <p:cNvSpPr>
              <a:spLocks/>
            </p:cNvSpPr>
            <p:nvPr/>
          </p:nvSpPr>
          <p:spPr bwMode="auto">
            <a:xfrm>
              <a:off x="3534" y="1411"/>
              <a:ext cx="1332" cy="1058"/>
            </a:xfrm>
            <a:custGeom>
              <a:avLst/>
              <a:gdLst>
                <a:gd name="T0" fmla="*/ 1308 w 1332"/>
                <a:gd name="T1" fmla="*/ 0 h 1058"/>
                <a:gd name="T2" fmla="*/ 1308 w 1332"/>
                <a:gd name="T3" fmla="*/ 432 h 1058"/>
                <a:gd name="T4" fmla="*/ 0 w 1332"/>
                <a:gd name="T5" fmla="*/ 432 h 1058"/>
                <a:gd name="T6" fmla="*/ 0 w 1332"/>
                <a:gd name="T7" fmla="*/ 1058 h 1058"/>
                <a:gd name="T8" fmla="*/ 24 w 1332"/>
                <a:gd name="T9" fmla="*/ 1058 h 1058"/>
                <a:gd name="T10" fmla="*/ 24 w 1332"/>
                <a:gd name="T11" fmla="*/ 455 h 1058"/>
                <a:gd name="T12" fmla="*/ 1332 w 1332"/>
                <a:gd name="T13" fmla="*/ 455 h 1058"/>
                <a:gd name="T14" fmla="*/ 1332 w 1332"/>
                <a:gd name="T15" fmla="*/ 0 h 1058"/>
                <a:gd name="T16" fmla="*/ 1308 w 1332"/>
                <a:gd name="T17" fmla="*/ 0 h 1058"/>
                <a:gd name="T18" fmla="*/ 1308 w 1332"/>
                <a:gd name="T19" fmla="*/ 0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2" h="1058">
                  <a:moveTo>
                    <a:pt x="1308" y="0"/>
                  </a:moveTo>
                  <a:lnTo>
                    <a:pt x="1308" y="432"/>
                  </a:lnTo>
                  <a:lnTo>
                    <a:pt x="0" y="432"/>
                  </a:lnTo>
                  <a:lnTo>
                    <a:pt x="0" y="1058"/>
                  </a:lnTo>
                  <a:lnTo>
                    <a:pt x="24" y="1058"/>
                  </a:lnTo>
                  <a:lnTo>
                    <a:pt x="24" y="455"/>
                  </a:lnTo>
                  <a:lnTo>
                    <a:pt x="1332" y="455"/>
                  </a:lnTo>
                  <a:lnTo>
                    <a:pt x="1332" y="0"/>
                  </a:lnTo>
                  <a:lnTo>
                    <a:pt x="1308" y="0"/>
                  </a:lnTo>
                  <a:lnTo>
                    <a:pt x="1308" y="0"/>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62" name="Oval 58"/>
            <p:cNvSpPr>
              <a:spLocks noChangeArrowheads="1"/>
            </p:cNvSpPr>
            <p:nvPr/>
          </p:nvSpPr>
          <p:spPr bwMode="auto">
            <a:xfrm>
              <a:off x="4809" y="1368"/>
              <a:ext cx="90" cy="91"/>
            </a:xfrm>
            <a:prstGeom prst="ellipse">
              <a:avLst/>
            </a:pr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63" name="Freeform 59"/>
            <p:cNvSpPr>
              <a:spLocks/>
            </p:cNvSpPr>
            <p:nvPr/>
          </p:nvSpPr>
          <p:spPr bwMode="auto">
            <a:xfrm>
              <a:off x="3497" y="2454"/>
              <a:ext cx="98" cy="83"/>
            </a:xfrm>
            <a:custGeom>
              <a:avLst/>
              <a:gdLst>
                <a:gd name="T0" fmla="*/ 0 w 98"/>
                <a:gd name="T1" fmla="*/ 0 h 83"/>
                <a:gd name="T2" fmla="*/ 48 w 98"/>
                <a:gd name="T3" fmla="*/ 83 h 83"/>
                <a:gd name="T4" fmla="*/ 98 w 98"/>
                <a:gd name="T5" fmla="*/ 0 h 83"/>
                <a:gd name="T6" fmla="*/ 0 w 98"/>
                <a:gd name="T7" fmla="*/ 0 h 83"/>
              </a:gdLst>
              <a:ahLst/>
              <a:cxnLst>
                <a:cxn ang="0">
                  <a:pos x="T0" y="T1"/>
                </a:cxn>
                <a:cxn ang="0">
                  <a:pos x="T2" y="T3"/>
                </a:cxn>
                <a:cxn ang="0">
                  <a:pos x="T4" y="T5"/>
                </a:cxn>
                <a:cxn ang="0">
                  <a:pos x="T6" y="T7"/>
                </a:cxn>
              </a:cxnLst>
              <a:rect l="0" t="0" r="r" b="b"/>
              <a:pathLst>
                <a:path w="98" h="83">
                  <a:moveTo>
                    <a:pt x="0" y="0"/>
                  </a:moveTo>
                  <a:lnTo>
                    <a:pt x="48" y="83"/>
                  </a:lnTo>
                  <a:lnTo>
                    <a:pt x="98" y="0"/>
                  </a:lnTo>
                  <a:lnTo>
                    <a:pt x="0" y="0"/>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64" name="Rectangle 60"/>
            <p:cNvSpPr>
              <a:spLocks noChangeArrowheads="1"/>
            </p:cNvSpPr>
            <p:nvPr/>
          </p:nvSpPr>
          <p:spPr bwMode="auto">
            <a:xfrm>
              <a:off x="4995" y="1411"/>
              <a:ext cx="23" cy="1085"/>
            </a:xfrm>
            <a:prstGeom prst="rect">
              <a:avLst/>
            </a:prstGeom>
            <a:solidFill>
              <a:srgbClr val="7CCA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65" name="Freeform 61"/>
            <p:cNvSpPr>
              <a:spLocks/>
            </p:cNvSpPr>
            <p:nvPr/>
          </p:nvSpPr>
          <p:spPr bwMode="auto">
            <a:xfrm>
              <a:off x="4995" y="1411"/>
              <a:ext cx="23" cy="1085"/>
            </a:xfrm>
            <a:custGeom>
              <a:avLst/>
              <a:gdLst>
                <a:gd name="T0" fmla="*/ 0 w 23"/>
                <a:gd name="T1" fmla="*/ 0 h 1085"/>
                <a:gd name="T2" fmla="*/ 0 w 23"/>
                <a:gd name="T3" fmla="*/ 1085 h 1085"/>
                <a:gd name="T4" fmla="*/ 23 w 23"/>
                <a:gd name="T5" fmla="*/ 1085 h 1085"/>
                <a:gd name="T6" fmla="*/ 23 w 23"/>
                <a:gd name="T7" fmla="*/ 0 h 1085"/>
              </a:gdLst>
              <a:ahLst/>
              <a:cxnLst>
                <a:cxn ang="0">
                  <a:pos x="T0" y="T1"/>
                </a:cxn>
                <a:cxn ang="0">
                  <a:pos x="T2" y="T3"/>
                </a:cxn>
                <a:cxn ang="0">
                  <a:pos x="T4" y="T5"/>
                </a:cxn>
                <a:cxn ang="0">
                  <a:pos x="T6" y="T7"/>
                </a:cxn>
              </a:cxnLst>
              <a:rect l="0" t="0" r="r" b="b"/>
              <a:pathLst>
                <a:path w="23" h="1085">
                  <a:moveTo>
                    <a:pt x="0" y="0"/>
                  </a:moveTo>
                  <a:lnTo>
                    <a:pt x="0" y="1085"/>
                  </a:lnTo>
                  <a:lnTo>
                    <a:pt x="23" y="1085"/>
                  </a:lnTo>
                  <a:lnTo>
                    <a:pt x="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66" name="Oval 62"/>
            <p:cNvSpPr>
              <a:spLocks noChangeArrowheads="1"/>
            </p:cNvSpPr>
            <p:nvPr/>
          </p:nvSpPr>
          <p:spPr bwMode="auto">
            <a:xfrm>
              <a:off x="4961" y="1368"/>
              <a:ext cx="90" cy="91"/>
            </a:xfrm>
            <a:prstGeom prst="ellipse">
              <a:avLst/>
            </a:pr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67" name="Freeform 63"/>
            <p:cNvSpPr>
              <a:spLocks/>
            </p:cNvSpPr>
            <p:nvPr/>
          </p:nvSpPr>
          <p:spPr bwMode="auto">
            <a:xfrm>
              <a:off x="4958" y="2483"/>
              <a:ext cx="96" cy="83"/>
            </a:xfrm>
            <a:custGeom>
              <a:avLst/>
              <a:gdLst>
                <a:gd name="T0" fmla="*/ 0 w 96"/>
                <a:gd name="T1" fmla="*/ 0 h 83"/>
                <a:gd name="T2" fmla="*/ 48 w 96"/>
                <a:gd name="T3" fmla="*/ 83 h 83"/>
                <a:gd name="T4" fmla="*/ 96 w 96"/>
                <a:gd name="T5" fmla="*/ 0 h 83"/>
                <a:gd name="T6" fmla="*/ 0 w 96"/>
                <a:gd name="T7" fmla="*/ 0 h 83"/>
              </a:gdLst>
              <a:ahLst/>
              <a:cxnLst>
                <a:cxn ang="0">
                  <a:pos x="T0" y="T1"/>
                </a:cxn>
                <a:cxn ang="0">
                  <a:pos x="T2" y="T3"/>
                </a:cxn>
                <a:cxn ang="0">
                  <a:pos x="T4" y="T5"/>
                </a:cxn>
                <a:cxn ang="0">
                  <a:pos x="T6" y="T7"/>
                </a:cxn>
              </a:cxnLst>
              <a:rect l="0" t="0" r="r" b="b"/>
              <a:pathLst>
                <a:path w="96" h="83">
                  <a:moveTo>
                    <a:pt x="0" y="0"/>
                  </a:moveTo>
                  <a:lnTo>
                    <a:pt x="48" y="83"/>
                  </a:lnTo>
                  <a:lnTo>
                    <a:pt x="96" y="0"/>
                  </a:lnTo>
                  <a:lnTo>
                    <a:pt x="0" y="0"/>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68" name="Freeform 64"/>
            <p:cNvSpPr>
              <a:spLocks/>
            </p:cNvSpPr>
            <p:nvPr/>
          </p:nvSpPr>
          <p:spPr bwMode="auto">
            <a:xfrm>
              <a:off x="5147" y="1411"/>
              <a:ext cx="1416" cy="1085"/>
            </a:xfrm>
            <a:custGeom>
              <a:avLst/>
              <a:gdLst>
                <a:gd name="T0" fmla="*/ 0 w 1416"/>
                <a:gd name="T1" fmla="*/ 0 h 1085"/>
                <a:gd name="T2" fmla="*/ 0 w 1416"/>
                <a:gd name="T3" fmla="*/ 455 h 1085"/>
                <a:gd name="T4" fmla="*/ 1392 w 1416"/>
                <a:gd name="T5" fmla="*/ 455 h 1085"/>
                <a:gd name="T6" fmla="*/ 1392 w 1416"/>
                <a:gd name="T7" fmla="*/ 1085 h 1085"/>
                <a:gd name="T8" fmla="*/ 1416 w 1416"/>
                <a:gd name="T9" fmla="*/ 1085 h 1085"/>
                <a:gd name="T10" fmla="*/ 1416 w 1416"/>
                <a:gd name="T11" fmla="*/ 432 h 1085"/>
                <a:gd name="T12" fmla="*/ 25 w 1416"/>
                <a:gd name="T13" fmla="*/ 432 h 1085"/>
                <a:gd name="T14" fmla="*/ 25 w 1416"/>
                <a:gd name="T15" fmla="*/ 0 h 1085"/>
                <a:gd name="T16" fmla="*/ 0 w 1416"/>
                <a:gd name="T17" fmla="*/ 0 h 1085"/>
                <a:gd name="T18" fmla="*/ 0 w 1416"/>
                <a:gd name="T19" fmla="*/ 0 h 1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6" h="1085">
                  <a:moveTo>
                    <a:pt x="0" y="0"/>
                  </a:moveTo>
                  <a:lnTo>
                    <a:pt x="0" y="455"/>
                  </a:lnTo>
                  <a:lnTo>
                    <a:pt x="1392" y="455"/>
                  </a:lnTo>
                  <a:lnTo>
                    <a:pt x="1392" y="1085"/>
                  </a:lnTo>
                  <a:lnTo>
                    <a:pt x="1416" y="1085"/>
                  </a:lnTo>
                  <a:lnTo>
                    <a:pt x="1416" y="432"/>
                  </a:lnTo>
                  <a:lnTo>
                    <a:pt x="25" y="432"/>
                  </a:lnTo>
                  <a:lnTo>
                    <a:pt x="25" y="0"/>
                  </a:lnTo>
                  <a:lnTo>
                    <a:pt x="0" y="0"/>
                  </a:lnTo>
                  <a:lnTo>
                    <a:pt x="0" y="0"/>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69" name="Oval 65"/>
            <p:cNvSpPr>
              <a:spLocks noChangeArrowheads="1"/>
            </p:cNvSpPr>
            <p:nvPr/>
          </p:nvSpPr>
          <p:spPr bwMode="auto">
            <a:xfrm>
              <a:off x="5114" y="1368"/>
              <a:ext cx="91" cy="91"/>
            </a:xfrm>
            <a:prstGeom prst="ellipse">
              <a:avLst/>
            </a:pr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70" name="Freeform 66"/>
            <p:cNvSpPr>
              <a:spLocks/>
            </p:cNvSpPr>
            <p:nvPr/>
          </p:nvSpPr>
          <p:spPr bwMode="auto">
            <a:xfrm>
              <a:off x="6502" y="2483"/>
              <a:ext cx="98" cy="83"/>
            </a:xfrm>
            <a:custGeom>
              <a:avLst/>
              <a:gdLst>
                <a:gd name="T0" fmla="*/ 0 w 98"/>
                <a:gd name="T1" fmla="*/ 0 h 83"/>
                <a:gd name="T2" fmla="*/ 48 w 98"/>
                <a:gd name="T3" fmla="*/ 83 h 83"/>
                <a:gd name="T4" fmla="*/ 98 w 98"/>
                <a:gd name="T5" fmla="*/ 0 h 83"/>
                <a:gd name="T6" fmla="*/ 0 w 98"/>
                <a:gd name="T7" fmla="*/ 0 h 83"/>
              </a:gdLst>
              <a:ahLst/>
              <a:cxnLst>
                <a:cxn ang="0">
                  <a:pos x="T0" y="T1"/>
                </a:cxn>
                <a:cxn ang="0">
                  <a:pos x="T2" y="T3"/>
                </a:cxn>
                <a:cxn ang="0">
                  <a:pos x="T4" y="T5"/>
                </a:cxn>
                <a:cxn ang="0">
                  <a:pos x="T6" y="T7"/>
                </a:cxn>
              </a:cxnLst>
              <a:rect l="0" t="0" r="r" b="b"/>
              <a:pathLst>
                <a:path w="98" h="83">
                  <a:moveTo>
                    <a:pt x="0" y="0"/>
                  </a:moveTo>
                  <a:lnTo>
                    <a:pt x="48" y="83"/>
                  </a:lnTo>
                  <a:lnTo>
                    <a:pt x="98" y="0"/>
                  </a:lnTo>
                  <a:lnTo>
                    <a:pt x="0" y="0"/>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71" name="Freeform 67"/>
            <p:cNvSpPr>
              <a:spLocks/>
            </p:cNvSpPr>
            <p:nvPr/>
          </p:nvSpPr>
          <p:spPr bwMode="auto">
            <a:xfrm>
              <a:off x="6193" y="2059"/>
              <a:ext cx="681" cy="254"/>
            </a:xfrm>
            <a:custGeom>
              <a:avLst/>
              <a:gdLst>
                <a:gd name="T0" fmla="*/ 469 w 469"/>
                <a:gd name="T1" fmla="*/ 145 h 175"/>
                <a:gd name="T2" fmla="*/ 439 w 469"/>
                <a:gd name="T3" fmla="*/ 175 h 175"/>
                <a:gd name="T4" fmla="*/ 30 w 469"/>
                <a:gd name="T5" fmla="*/ 175 h 175"/>
                <a:gd name="T6" fmla="*/ 0 w 469"/>
                <a:gd name="T7" fmla="*/ 145 h 175"/>
                <a:gd name="T8" fmla="*/ 0 w 469"/>
                <a:gd name="T9" fmla="*/ 30 h 175"/>
                <a:gd name="T10" fmla="*/ 30 w 469"/>
                <a:gd name="T11" fmla="*/ 0 h 175"/>
                <a:gd name="T12" fmla="*/ 439 w 469"/>
                <a:gd name="T13" fmla="*/ 0 h 175"/>
                <a:gd name="T14" fmla="*/ 469 w 469"/>
                <a:gd name="T15" fmla="*/ 30 h 175"/>
                <a:gd name="T16" fmla="*/ 469 w 469"/>
                <a:gd name="T17" fmla="*/ 14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9" h="175">
                  <a:moveTo>
                    <a:pt x="469" y="145"/>
                  </a:moveTo>
                  <a:cubicBezTo>
                    <a:pt x="469" y="162"/>
                    <a:pt x="455" y="175"/>
                    <a:pt x="439" y="175"/>
                  </a:cubicBezTo>
                  <a:cubicBezTo>
                    <a:pt x="30" y="175"/>
                    <a:pt x="30" y="175"/>
                    <a:pt x="30" y="175"/>
                  </a:cubicBezTo>
                  <a:cubicBezTo>
                    <a:pt x="13" y="175"/>
                    <a:pt x="0" y="162"/>
                    <a:pt x="0" y="145"/>
                  </a:cubicBezTo>
                  <a:cubicBezTo>
                    <a:pt x="0" y="30"/>
                    <a:pt x="0" y="30"/>
                    <a:pt x="0" y="30"/>
                  </a:cubicBezTo>
                  <a:cubicBezTo>
                    <a:pt x="0" y="13"/>
                    <a:pt x="13" y="0"/>
                    <a:pt x="30" y="0"/>
                  </a:cubicBezTo>
                  <a:cubicBezTo>
                    <a:pt x="439" y="0"/>
                    <a:pt x="439" y="0"/>
                    <a:pt x="439" y="0"/>
                  </a:cubicBezTo>
                  <a:cubicBezTo>
                    <a:pt x="455" y="0"/>
                    <a:pt x="469" y="13"/>
                    <a:pt x="469" y="30"/>
                  </a:cubicBezTo>
                  <a:lnTo>
                    <a:pt x="469" y="145"/>
                  </a:lnTo>
                  <a:close/>
                </a:path>
              </a:pathLst>
            </a:custGeom>
            <a:solidFill>
              <a:srgbClr val="0075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72" name="Rectangle 68"/>
            <p:cNvSpPr>
              <a:spLocks noChangeArrowheads="1"/>
            </p:cNvSpPr>
            <p:nvPr/>
          </p:nvSpPr>
          <p:spPr bwMode="auto">
            <a:xfrm>
              <a:off x="6236" y="2141"/>
              <a:ext cx="597" cy="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25"/>
              <a:r>
                <a:rPr lang="en-US" altLang="en-US" sz="900" b="1">
                  <a:solidFill>
                    <a:srgbClr val="FFFFFF"/>
                  </a:solidFill>
                  <a:latin typeface="Segoe UI Semibold" panose="020B0702040204020203" pitchFamily="34" charset="0"/>
                </a:rPr>
                <a:t>DEPENDS ON SQL</a:t>
              </a:r>
              <a:endParaRPr lang="en-US" altLang="en-US">
                <a:solidFill>
                  <a:srgbClr val="00B0F0"/>
                </a:solidFill>
              </a:endParaRPr>
            </a:p>
          </p:txBody>
        </p:sp>
        <p:sp>
          <p:nvSpPr>
            <p:cNvPr id="73" name="Freeform 69"/>
            <p:cNvSpPr>
              <a:spLocks/>
            </p:cNvSpPr>
            <p:nvPr/>
          </p:nvSpPr>
          <p:spPr bwMode="auto">
            <a:xfrm>
              <a:off x="4669" y="2059"/>
              <a:ext cx="682" cy="254"/>
            </a:xfrm>
            <a:custGeom>
              <a:avLst/>
              <a:gdLst>
                <a:gd name="T0" fmla="*/ 469 w 469"/>
                <a:gd name="T1" fmla="*/ 145 h 175"/>
                <a:gd name="T2" fmla="*/ 439 w 469"/>
                <a:gd name="T3" fmla="*/ 175 h 175"/>
                <a:gd name="T4" fmla="*/ 31 w 469"/>
                <a:gd name="T5" fmla="*/ 175 h 175"/>
                <a:gd name="T6" fmla="*/ 0 w 469"/>
                <a:gd name="T7" fmla="*/ 145 h 175"/>
                <a:gd name="T8" fmla="*/ 0 w 469"/>
                <a:gd name="T9" fmla="*/ 30 h 175"/>
                <a:gd name="T10" fmla="*/ 31 w 469"/>
                <a:gd name="T11" fmla="*/ 0 h 175"/>
                <a:gd name="T12" fmla="*/ 439 w 469"/>
                <a:gd name="T13" fmla="*/ 0 h 175"/>
                <a:gd name="T14" fmla="*/ 469 w 469"/>
                <a:gd name="T15" fmla="*/ 30 h 175"/>
                <a:gd name="T16" fmla="*/ 469 w 469"/>
                <a:gd name="T17" fmla="*/ 14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9" h="175">
                  <a:moveTo>
                    <a:pt x="469" y="145"/>
                  </a:moveTo>
                  <a:cubicBezTo>
                    <a:pt x="469" y="162"/>
                    <a:pt x="456" y="175"/>
                    <a:pt x="439" y="175"/>
                  </a:cubicBezTo>
                  <a:cubicBezTo>
                    <a:pt x="31" y="175"/>
                    <a:pt x="31" y="175"/>
                    <a:pt x="31" y="175"/>
                  </a:cubicBezTo>
                  <a:cubicBezTo>
                    <a:pt x="14" y="175"/>
                    <a:pt x="0" y="162"/>
                    <a:pt x="0" y="145"/>
                  </a:cubicBezTo>
                  <a:cubicBezTo>
                    <a:pt x="0" y="30"/>
                    <a:pt x="0" y="30"/>
                    <a:pt x="0" y="30"/>
                  </a:cubicBezTo>
                  <a:cubicBezTo>
                    <a:pt x="0" y="13"/>
                    <a:pt x="14" y="0"/>
                    <a:pt x="31" y="0"/>
                  </a:cubicBezTo>
                  <a:cubicBezTo>
                    <a:pt x="439" y="0"/>
                    <a:pt x="439" y="0"/>
                    <a:pt x="439" y="0"/>
                  </a:cubicBezTo>
                  <a:cubicBezTo>
                    <a:pt x="456" y="0"/>
                    <a:pt x="469" y="13"/>
                    <a:pt x="469" y="30"/>
                  </a:cubicBezTo>
                  <a:lnTo>
                    <a:pt x="469" y="145"/>
                  </a:lnTo>
                  <a:close/>
                </a:path>
              </a:pathLst>
            </a:custGeom>
            <a:solidFill>
              <a:srgbClr val="0075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74" name="Rectangle 70"/>
            <p:cNvSpPr>
              <a:spLocks noChangeArrowheads="1"/>
            </p:cNvSpPr>
            <p:nvPr/>
          </p:nvSpPr>
          <p:spPr bwMode="auto">
            <a:xfrm>
              <a:off x="4665" y="2141"/>
              <a:ext cx="597" cy="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25"/>
              <a:r>
                <a:rPr lang="en-US" altLang="en-US" sz="900" b="1" dirty="0">
                  <a:solidFill>
                    <a:srgbClr val="FFFFFF"/>
                  </a:solidFill>
                  <a:latin typeface="Segoe UI Semibold" panose="020B0702040204020203" pitchFamily="34" charset="0"/>
                </a:rPr>
                <a:t>DEPENDS ON SQL</a:t>
              </a:r>
              <a:endParaRPr lang="en-US" altLang="en-US" dirty="0">
                <a:solidFill>
                  <a:srgbClr val="00B0F0"/>
                </a:solidFill>
              </a:endParaRPr>
            </a:p>
          </p:txBody>
        </p:sp>
        <p:sp>
          <p:nvSpPr>
            <p:cNvPr id="75" name="Freeform 71"/>
            <p:cNvSpPr>
              <a:spLocks/>
            </p:cNvSpPr>
            <p:nvPr/>
          </p:nvSpPr>
          <p:spPr bwMode="auto">
            <a:xfrm>
              <a:off x="3500" y="3277"/>
              <a:ext cx="1535" cy="499"/>
            </a:xfrm>
            <a:custGeom>
              <a:avLst/>
              <a:gdLst>
                <a:gd name="T0" fmla="*/ 0 w 1535"/>
                <a:gd name="T1" fmla="*/ 0 h 499"/>
                <a:gd name="T2" fmla="*/ 0 w 1535"/>
                <a:gd name="T3" fmla="*/ 499 h 499"/>
                <a:gd name="T4" fmla="*/ 1535 w 1535"/>
                <a:gd name="T5" fmla="*/ 499 h 499"/>
                <a:gd name="T6" fmla="*/ 1535 w 1535"/>
                <a:gd name="T7" fmla="*/ 113 h 499"/>
                <a:gd name="T8" fmla="*/ 1511 w 1535"/>
                <a:gd name="T9" fmla="*/ 113 h 499"/>
                <a:gd name="T10" fmla="*/ 1511 w 1535"/>
                <a:gd name="T11" fmla="*/ 475 h 499"/>
                <a:gd name="T12" fmla="*/ 25 w 1535"/>
                <a:gd name="T13" fmla="*/ 475 h 499"/>
                <a:gd name="T14" fmla="*/ 25 w 1535"/>
                <a:gd name="T15" fmla="*/ 0 h 499"/>
                <a:gd name="T16" fmla="*/ 0 w 1535"/>
                <a:gd name="T17" fmla="*/ 0 h 499"/>
                <a:gd name="T18" fmla="*/ 0 w 1535"/>
                <a:gd name="T19" fmla="*/ 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5" h="499">
                  <a:moveTo>
                    <a:pt x="0" y="0"/>
                  </a:moveTo>
                  <a:lnTo>
                    <a:pt x="0" y="499"/>
                  </a:lnTo>
                  <a:lnTo>
                    <a:pt x="1535" y="499"/>
                  </a:lnTo>
                  <a:lnTo>
                    <a:pt x="1535" y="113"/>
                  </a:lnTo>
                  <a:lnTo>
                    <a:pt x="1511" y="113"/>
                  </a:lnTo>
                  <a:lnTo>
                    <a:pt x="1511" y="475"/>
                  </a:lnTo>
                  <a:lnTo>
                    <a:pt x="25" y="475"/>
                  </a:lnTo>
                  <a:lnTo>
                    <a:pt x="25" y="0"/>
                  </a:lnTo>
                  <a:lnTo>
                    <a:pt x="0" y="0"/>
                  </a:lnTo>
                  <a:lnTo>
                    <a:pt x="0" y="0"/>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76" name="Oval 72"/>
            <p:cNvSpPr>
              <a:spLocks noChangeArrowheads="1"/>
            </p:cNvSpPr>
            <p:nvPr/>
          </p:nvSpPr>
          <p:spPr bwMode="auto">
            <a:xfrm>
              <a:off x="3467" y="3233"/>
              <a:ext cx="90" cy="91"/>
            </a:xfrm>
            <a:prstGeom prst="ellipse">
              <a:avLst/>
            </a:pr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77" name="Freeform 73"/>
            <p:cNvSpPr>
              <a:spLocks/>
            </p:cNvSpPr>
            <p:nvPr/>
          </p:nvSpPr>
          <p:spPr bwMode="auto">
            <a:xfrm>
              <a:off x="4976" y="3322"/>
              <a:ext cx="96" cy="82"/>
            </a:xfrm>
            <a:custGeom>
              <a:avLst/>
              <a:gdLst>
                <a:gd name="T0" fmla="*/ 96 w 96"/>
                <a:gd name="T1" fmla="*/ 82 h 82"/>
                <a:gd name="T2" fmla="*/ 48 w 96"/>
                <a:gd name="T3" fmla="*/ 0 h 82"/>
                <a:gd name="T4" fmla="*/ 0 w 96"/>
                <a:gd name="T5" fmla="*/ 82 h 82"/>
                <a:gd name="T6" fmla="*/ 96 w 96"/>
                <a:gd name="T7" fmla="*/ 82 h 82"/>
              </a:gdLst>
              <a:ahLst/>
              <a:cxnLst>
                <a:cxn ang="0">
                  <a:pos x="T0" y="T1"/>
                </a:cxn>
                <a:cxn ang="0">
                  <a:pos x="T2" y="T3"/>
                </a:cxn>
                <a:cxn ang="0">
                  <a:pos x="T4" y="T5"/>
                </a:cxn>
                <a:cxn ang="0">
                  <a:pos x="T6" y="T7"/>
                </a:cxn>
              </a:cxnLst>
              <a:rect l="0" t="0" r="r" b="b"/>
              <a:pathLst>
                <a:path w="96" h="82">
                  <a:moveTo>
                    <a:pt x="96" y="82"/>
                  </a:moveTo>
                  <a:lnTo>
                    <a:pt x="48" y="0"/>
                  </a:lnTo>
                  <a:lnTo>
                    <a:pt x="0" y="82"/>
                  </a:lnTo>
                  <a:lnTo>
                    <a:pt x="96" y="82"/>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78" name="Freeform 74"/>
            <p:cNvSpPr>
              <a:spLocks/>
            </p:cNvSpPr>
            <p:nvPr/>
          </p:nvSpPr>
          <p:spPr bwMode="auto">
            <a:xfrm>
              <a:off x="3929" y="3635"/>
              <a:ext cx="681" cy="255"/>
            </a:xfrm>
            <a:custGeom>
              <a:avLst/>
              <a:gdLst>
                <a:gd name="T0" fmla="*/ 469 w 469"/>
                <a:gd name="T1" fmla="*/ 145 h 175"/>
                <a:gd name="T2" fmla="*/ 438 w 469"/>
                <a:gd name="T3" fmla="*/ 175 h 175"/>
                <a:gd name="T4" fmla="*/ 30 w 469"/>
                <a:gd name="T5" fmla="*/ 175 h 175"/>
                <a:gd name="T6" fmla="*/ 0 w 469"/>
                <a:gd name="T7" fmla="*/ 145 h 175"/>
                <a:gd name="T8" fmla="*/ 0 w 469"/>
                <a:gd name="T9" fmla="*/ 30 h 175"/>
                <a:gd name="T10" fmla="*/ 30 w 469"/>
                <a:gd name="T11" fmla="*/ 0 h 175"/>
                <a:gd name="T12" fmla="*/ 438 w 469"/>
                <a:gd name="T13" fmla="*/ 0 h 175"/>
                <a:gd name="T14" fmla="*/ 469 w 469"/>
                <a:gd name="T15" fmla="*/ 30 h 175"/>
                <a:gd name="T16" fmla="*/ 469 w 469"/>
                <a:gd name="T17" fmla="*/ 14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9" h="175">
                  <a:moveTo>
                    <a:pt x="469" y="145"/>
                  </a:moveTo>
                  <a:cubicBezTo>
                    <a:pt x="469" y="162"/>
                    <a:pt x="455" y="175"/>
                    <a:pt x="438" y="175"/>
                  </a:cubicBezTo>
                  <a:cubicBezTo>
                    <a:pt x="30" y="175"/>
                    <a:pt x="30" y="175"/>
                    <a:pt x="30" y="175"/>
                  </a:cubicBezTo>
                  <a:cubicBezTo>
                    <a:pt x="13" y="175"/>
                    <a:pt x="0" y="162"/>
                    <a:pt x="0" y="145"/>
                  </a:cubicBezTo>
                  <a:cubicBezTo>
                    <a:pt x="0" y="30"/>
                    <a:pt x="0" y="30"/>
                    <a:pt x="0" y="30"/>
                  </a:cubicBezTo>
                  <a:cubicBezTo>
                    <a:pt x="0" y="13"/>
                    <a:pt x="13" y="0"/>
                    <a:pt x="30" y="0"/>
                  </a:cubicBezTo>
                  <a:cubicBezTo>
                    <a:pt x="438" y="0"/>
                    <a:pt x="438" y="0"/>
                    <a:pt x="438" y="0"/>
                  </a:cubicBezTo>
                  <a:cubicBezTo>
                    <a:pt x="455" y="0"/>
                    <a:pt x="469" y="13"/>
                    <a:pt x="469" y="30"/>
                  </a:cubicBezTo>
                  <a:lnTo>
                    <a:pt x="469" y="145"/>
                  </a:lnTo>
                  <a:close/>
                </a:path>
              </a:pathLst>
            </a:custGeom>
            <a:solidFill>
              <a:srgbClr val="0075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a:solidFill>
                  <a:srgbClr val="00B0F0"/>
                </a:solidFill>
              </a:endParaRPr>
            </a:p>
          </p:txBody>
        </p:sp>
        <p:sp>
          <p:nvSpPr>
            <p:cNvPr id="79" name="Rectangle 75"/>
            <p:cNvSpPr>
              <a:spLocks noChangeArrowheads="1"/>
            </p:cNvSpPr>
            <p:nvPr/>
          </p:nvSpPr>
          <p:spPr bwMode="auto">
            <a:xfrm>
              <a:off x="3999" y="3702"/>
              <a:ext cx="18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25"/>
              <a:r>
                <a:rPr lang="en-US" altLang="en-US" sz="1000" b="1" dirty="0">
                  <a:solidFill>
                    <a:srgbClr val="FFFFFF"/>
                  </a:solidFill>
                  <a:latin typeface="Segoe UI Semibold" panose="020B0702040204020203" pitchFamily="34" charset="0"/>
                </a:rPr>
                <a:t>SQL</a:t>
              </a:r>
              <a:endParaRPr lang="en-US" altLang="en-US" dirty="0">
                <a:solidFill>
                  <a:srgbClr val="00B0F0"/>
                </a:solidFill>
              </a:endParaRPr>
            </a:p>
          </p:txBody>
        </p:sp>
        <p:sp>
          <p:nvSpPr>
            <p:cNvPr id="80" name="Rectangle 76"/>
            <p:cNvSpPr>
              <a:spLocks noChangeArrowheads="1"/>
            </p:cNvSpPr>
            <p:nvPr/>
          </p:nvSpPr>
          <p:spPr bwMode="auto">
            <a:xfrm>
              <a:off x="4204" y="3702"/>
              <a:ext cx="0" cy="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25"/>
              <a:endParaRPr lang="en-US" altLang="en-US" dirty="0">
                <a:solidFill>
                  <a:srgbClr val="00B0F0"/>
                </a:solidFill>
              </a:endParaRPr>
            </a:p>
          </p:txBody>
        </p:sp>
        <p:sp>
          <p:nvSpPr>
            <p:cNvPr id="81" name="Rectangle 77"/>
            <p:cNvSpPr>
              <a:spLocks noChangeArrowheads="1"/>
            </p:cNvSpPr>
            <p:nvPr/>
          </p:nvSpPr>
          <p:spPr bwMode="auto">
            <a:xfrm>
              <a:off x="4202" y="3702"/>
              <a:ext cx="38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225"/>
              <a:r>
                <a:rPr lang="en-US" altLang="en-US" sz="1000" b="1" dirty="0" smtClean="0">
                  <a:solidFill>
                    <a:srgbClr val="FFFFFF"/>
                  </a:solidFill>
                  <a:latin typeface="Segoe UI Semibold" panose="020B0702040204020203" pitchFamily="34" charset="0"/>
                </a:rPr>
                <a:t>CONFIG</a:t>
              </a:r>
              <a:endParaRPr lang="en-US" altLang="en-US" dirty="0">
                <a:solidFill>
                  <a:srgbClr val="00B0F0"/>
                </a:solidFill>
              </a:endParaRPr>
            </a:p>
          </p:txBody>
        </p:sp>
      </p:grpSp>
      <p:sp>
        <p:nvSpPr>
          <p:cNvPr id="82" name="Rectangle 81"/>
          <p:cNvSpPr/>
          <p:nvPr/>
        </p:nvSpPr>
        <p:spPr bwMode="auto">
          <a:xfrm>
            <a:off x="9591214" y="2339983"/>
            <a:ext cx="2480090" cy="840090"/>
          </a:xfrm>
          <a:prstGeom prst="rect">
            <a:avLst/>
          </a:prstGeom>
          <a:no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t" anchorCtr="0"/>
          <a:lstStyle/>
          <a:p>
            <a:pPr defTabSz="932227"/>
            <a:r>
              <a:rPr lang="en-US" sz="1200" dirty="0">
                <a:solidFill>
                  <a:srgbClr val="FFFFFF"/>
                </a:solidFill>
                <a:ea typeface="Segoe UI" pitchFamily="34" charset="0"/>
                <a:cs typeface="Segoe UI" pitchFamily="34" charset="0"/>
              </a:rPr>
              <a:t>Instantiation of repeatable config.</a:t>
            </a:r>
            <a:endParaRPr lang="en-US" sz="1050" dirty="0">
              <a:solidFill>
                <a:srgbClr val="FFFFFF"/>
              </a:solidFill>
              <a:ea typeface="Segoe UI" pitchFamily="34" charset="0"/>
              <a:cs typeface="Segoe UI" pitchFamily="34" charset="0"/>
            </a:endParaRPr>
          </a:p>
          <a:p>
            <a:pPr defTabSz="932227"/>
            <a:r>
              <a:rPr lang="en-US" sz="1100" i="1" dirty="0">
                <a:solidFill>
                  <a:srgbClr val="FFFFFF"/>
                </a:solidFill>
                <a:ea typeface="Segoe UI" pitchFamily="34" charset="0"/>
                <a:cs typeface="Segoe UI" pitchFamily="34" charset="0"/>
              </a:rPr>
              <a:t>Configuration </a:t>
            </a:r>
            <a:r>
              <a:rPr lang="en-US" sz="1100" i="1" dirty="0">
                <a:solidFill>
                  <a:srgbClr val="FFFFFF"/>
                </a:solidFill>
                <a:ea typeface="Segoe UI" pitchFamily="34" charset="0"/>
                <a:cs typeface="Segoe UI" pitchFamily="34" charset="0"/>
                <a:sym typeface="Wingdings" panose="05000000000000000000" pitchFamily="2" charset="2"/>
              </a:rPr>
              <a:t> </a:t>
            </a:r>
            <a:r>
              <a:rPr lang="en-US" sz="1100" i="1" dirty="0">
                <a:solidFill>
                  <a:srgbClr val="FFFFFF"/>
                </a:solidFill>
                <a:ea typeface="Segoe UI" pitchFamily="34" charset="0"/>
                <a:cs typeface="Segoe UI" pitchFamily="34" charset="0"/>
              </a:rPr>
              <a:t>Resource Group</a:t>
            </a:r>
          </a:p>
        </p:txBody>
      </p:sp>
      <p:sp>
        <p:nvSpPr>
          <p:cNvPr id="4" name="Rectangle 3"/>
          <p:cNvSpPr/>
          <p:nvPr/>
        </p:nvSpPr>
        <p:spPr>
          <a:xfrm>
            <a:off x="388908" y="1650473"/>
            <a:ext cx="6096000" cy="3677930"/>
          </a:xfrm>
          <a:prstGeom prst="rect">
            <a:avLst/>
          </a:prstGeom>
        </p:spPr>
        <p:txBody>
          <a:bodyPr>
            <a:spAutoFit/>
          </a:bodyPr>
          <a:lstStyle/>
          <a:p>
            <a:pPr>
              <a:lnSpc>
                <a:spcPct val="120000"/>
              </a:lnSpc>
            </a:pPr>
            <a:r>
              <a:rPr lang="en-US" sz="2900" dirty="0">
                <a:solidFill>
                  <a:srgbClr val="FFFFFF"/>
                </a:solidFill>
              </a:rPr>
              <a:t>Azure Templates can:</a:t>
            </a:r>
          </a:p>
          <a:p>
            <a:pPr>
              <a:lnSpc>
                <a:spcPct val="120000"/>
              </a:lnSpc>
            </a:pPr>
            <a:r>
              <a:rPr lang="en-US" dirty="0">
                <a:solidFill>
                  <a:srgbClr val="FFFFFF"/>
                </a:solidFill>
                <a:latin typeface="Segoe UI Light"/>
              </a:rPr>
              <a:t>Ensure Idempotency</a:t>
            </a:r>
          </a:p>
          <a:p>
            <a:pPr>
              <a:lnSpc>
                <a:spcPct val="120000"/>
              </a:lnSpc>
            </a:pPr>
            <a:r>
              <a:rPr lang="en-US" dirty="0">
                <a:solidFill>
                  <a:srgbClr val="FFFFFF"/>
                </a:solidFill>
                <a:latin typeface="Segoe UI Light"/>
              </a:rPr>
              <a:t>Simplify Orchestration</a:t>
            </a:r>
          </a:p>
          <a:p>
            <a:pPr>
              <a:lnSpc>
                <a:spcPct val="120000"/>
              </a:lnSpc>
            </a:pPr>
            <a:r>
              <a:rPr lang="en-US" dirty="0">
                <a:solidFill>
                  <a:srgbClr val="FFFFFF"/>
                </a:solidFill>
                <a:latin typeface="Segoe UI Light"/>
              </a:rPr>
              <a:t>Provide Cross-Resource Configuration and Update Support </a:t>
            </a:r>
          </a:p>
          <a:p>
            <a:endParaRPr lang="en-US" dirty="0">
              <a:solidFill>
                <a:srgbClr val="FFFFFF"/>
              </a:solidFill>
              <a:latin typeface="Segoe UI Light"/>
            </a:endParaRPr>
          </a:p>
          <a:p>
            <a:r>
              <a:rPr lang="en-US" sz="2900" dirty="0">
                <a:solidFill>
                  <a:srgbClr val="FFFFFF"/>
                </a:solidFill>
              </a:rPr>
              <a:t>Azure Templates are: </a:t>
            </a:r>
          </a:p>
          <a:p>
            <a:pPr>
              <a:lnSpc>
                <a:spcPct val="120000"/>
              </a:lnSpc>
            </a:pPr>
            <a:r>
              <a:rPr lang="en-US" dirty="0">
                <a:solidFill>
                  <a:srgbClr val="FFFFFF"/>
                </a:solidFill>
                <a:latin typeface="Segoe UI Light"/>
              </a:rPr>
              <a:t>Source file, checked-in</a:t>
            </a:r>
          </a:p>
          <a:p>
            <a:pPr>
              <a:lnSpc>
                <a:spcPct val="120000"/>
              </a:lnSpc>
            </a:pPr>
            <a:r>
              <a:rPr lang="en-US" dirty="0">
                <a:solidFill>
                  <a:srgbClr val="FFFFFF"/>
                </a:solidFill>
                <a:latin typeface="Segoe UI Light"/>
              </a:rPr>
              <a:t>Specifies resources and dependencies (VMs, WebApps, DBs) and connections (config, LB sets)</a:t>
            </a:r>
          </a:p>
          <a:p>
            <a:pPr>
              <a:lnSpc>
                <a:spcPct val="120000"/>
              </a:lnSpc>
            </a:pPr>
            <a:r>
              <a:rPr lang="en-US" dirty="0">
                <a:solidFill>
                  <a:srgbClr val="FFFFFF"/>
                </a:solidFill>
                <a:latin typeface="Segoe UI Light"/>
              </a:rPr>
              <a:t>Parametrized input/output</a:t>
            </a:r>
          </a:p>
        </p:txBody>
      </p:sp>
    </p:spTree>
    <p:extLst>
      <p:ext uri="{BB962C8B-B14F-4D97-AF65-F5344CB8AC3E}">
        <p14:creationId xmlns:p14="http://schemas.microsoft.com/office/powerpoint/2010/main" val="3168046682"/>
      </p:ext>
    </p:extLst>
  </p:cSld>
  <p:clrMapOvr>
    <a:masterClrMapping/>
  </p:clrMapOvr>
  <p:transition spd="slow">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ARM Demo</a:t>
            </a:r>
            <a:endParaRPr lang="en-US" dirty="0"/>
          </a:p>
        </p:txBody>
      </p:sp>
      <p:sp>
        <p:nvSpPr>
          <p:cNvPr id="3" name="Content Placeholder 2"/>
          <p:cNvSpPr>
            <a:spLocks noGrp="1"/>
          </p:cNvSpPr>
          <p:nvPr>
            <p:ph sz="quarter" idx="10"/>
          </p:nvPr>
        </p:nvSpPr>
        <p:spPr/>
        <p:txBody>
          <a:bodyPr/>
          <a:lstStyle/>
          <a:p>
            <a:r>
              <a:rPr lang="en-US" dirty="0" smtClean="0"/>
              <a:t>A simple VM as code</a:t>
            </a:r>
            <a:endParaRPr lang="en-US" dirty="0"/>
          </a:p>
        </p:txBody>
      </p:sp>
    </p:spTree>
    <p:extLst>
      <p:ext uri="{BB962C8B-B14F-4D97-AF65-F5344CB8AC3E}">
        <p14:creationId xmlns:p14="http://schemas.microsoft.com/office/powerpoint/2010/main" val="3001195567"/>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Load balancing</a:t>
            </a:r>
            <a:endParaRPr lang="en-US" dirty="0"/>
          </a:p>
        </p:txBody>
      </p:sp>
      <p:sp>
        <p:nvSpPr>
          <p:cNvPr id="3" name="Content Placeholder 2"/>
          <p:cNvSpPr>
            <a:spLocks noGrp="1"/>
          </p:cNvSpPr>
          <p:nvPr>
            <p:ph sz="quarter" idx="10"/>
          </p:nvPr>
        </p:nvSpPr>
        <p:spPr>
          <a:prstGeom prst="rect">
            <a:avLst/>
          </a:prstGeom>
        </p:spPr>
        <p:txBody>
          <a:bodyPr>
            <a:noAutofit/>
          </a:bodyPr>
          <a:lstStyle/>
          <a:p>
            <a:r>
              <a:rPr lang="en-US" sz="2800" dirty="0" smtClean="0"/>
              <a:t>Load balancing</a:t>
            </a:r>
          </a:p>
          <a:p>
            <a:pPr marL="457200" lvl="1" indent="0">
              <a:buNone/>
            </a:pPr>
            <a:r>
              <a:rPr lang="en-US" sz="2000" dirty="0" smtClean="0"/>
              <a:t>Multiple VMs share the workload via public facing endpoints</a:t>
            </a:r>
          </a:p>
          <a:p>
            <a:r>
              <a:rPr lang="en-US" sz="2800" dirty="0" smtClean="0"/>
              <a:t>Internal Load </a:t>
            </a:r>
            <a:r>
              <a:rPr lang="en-US" altLang="zh-CN" sz="2800" dirty="0" smtClean="0"/>
              <a:t>balancing</a:t>
            </a:r>
            <a:endParaRPr lang="en-US" sz="2800" dirty="0" smtClean="0"/>
          </a:p>
          <a:p>
            <a:pPr marL="457200" lvl="1" indent="0">
              <a:buNone/>
            </a:pPr>
            <a:r>
              <a:rPr lang="en-US" altLang="zh-CN" sz="2000" dirty="0" smtClean="0"/>
              <a:t>Load balancing between VMs that don’t have public facing endpoints</a:t>
            </a:r>
            <a:endParaRPr lang="en-US" sz="2000" dirty="0" smtClean="0"/>
          </a:p>
        </p:txBody>
      </p:sp>
      <p:sp>
        <p:nvSpPr>
          <p:cNvPr id="4" name="Slide Number Placeholder 3"/>
          <p:cNvSpPr>
            <a:spLocks noGrp="1"/>
          </p:cNvSpPr>
          <p:nvPr>
            <p:ph type="sldNum" sz="quarter" idx="4294967295"/>
          </p:nvPr>
        </p:nvSpPr>
        <p:spPr>
          <a:xfrm>
            <a:off x="9448800" y="6256338"/>
            <a:ext cx="2743200" cy="365125"/>
          </a:xfrm>
          <a:prstGeom prst="rect">
            <a:avLst/>
          </a:prstGeom>
        </p:spPr>
        <p:txBody>
          <a:bodyPr/>
          <a:lstStyle/>
          <a:p>
            <a:fld id="{0A164282-434E-41D4-9582-783D542A7B68}" type="slidenum">
              <a:rPr lang="en-US" smtClean="0"/>
              <a:pPr/>
              <a:t>36</a:t>
            </a:fld>
            <a:endParaRPr lang="en-US"/>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sp>
        <p:nvSpPr>
          <p:cNvPr id="122" name="Rounded Rectangle 121"/>
          <p:cNvSpPr/>
          <p:nvPr/>
        </p:nvSpPr>
        <p:spPr bwMode="auto">
          <a:xfrm>
            <a:off x="6466549" y="3789514"/>
            <a:ext cx="5510869" cy="5586659"/>
          </a:xfrm>
          <a:prstGeom prst="roundRect">
            <a:avLst>
              <a:gd name="adj" fmla="val 50000"/>
            </a:avLst>
          </a:prstGeom>
          <a:pattFill prst="ltUpDiag">
            <a:fgClr>
              <a:schemeClr val="accent1">
                <a:lumMod val="40000"/>
                <a:lumOff val="60000"/>
              </a:schemeClr>
            </a:fgClr>
            <a:bgClr>
              <a:schemeClr val="bg1"/>
            </a:bgClr>
          </a:pattFill>
          <a:ln>
            <a:solidFill>
              <a:schemeClr val="accent1">
                <a:lumMod val="20000"/>
                <a:lumOff val="8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grpSp>
        <p:nvGrpSpPr>
          <p:cNvPr id="125" name="Group 124"/>
          <p:cNvGrpSpPr/>
          <p:nvPr/>
        </p:nvGrpSpPr>
        <p:grpSpPr>
          <a:xfrm>
            <a:off x="7224294" y="6069045"/>
            <a:ext cx="165504" cy="320785"/>
            <a:chOff x="8003343" y="6072433"/>
            <a:chExt cx="145517" cy="282045"/>
          </a:xfrm>
        </p:grpSpPr>
        <p:sp>
          <p:nvSpPr>
            <p:cNvPr id="126"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27"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28"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cxnSp>
        <p:nvCxnSpPr>
          <p:cNvPr id="137" name="Straight Connector 136"/>
          <p:cNvCxnSpPr/>
          <p:nvPr/>
        </p:nvCxnSpPr>
        <p:spPr>
          <a:xfrm flipV="1">
            <a:off x="7891769" y="5059762"/>
            <a:ext cx="443" cy="557561"/>
          </a:xfrm>
          <a:prstGeom prst="line">
            <a:avLst/>
          </a:prstGeom>
          <a:ln w="38100">
            <a:solidFill>
              <a:schemeClr val="accent4"/>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a:stCxn id="140" idx="3"/>
            <a:endCxn id="189" idx="0"/>
          </p:cNvCxnSpPr>
          <p:nvPr/>
        </p:nvCxnSpPr>
        <p:spPr>
          <a:xfrm flipH="1">
            <a:off x="7127043" y="5004457"/>
            <a:ext cx="413515" cy="464556"/>
          </a:xfrm>
          <a:prstGeom prst="line">
            <a:avLst/>
          </a:prstGeom>
          <a:ln w="3810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39" name="Group 138"/>
          <p:cNvGrpSpPr/>
          <p:nvPr/>
        </p:nvGrpSpPr>
        <p:grpSpPr>
          <a:xfrm>
            <a:off x="7420125" y="4401384"/>
            <a:ext cx="740467" cy="706544"/>
            <a:chOff x="7849003" y="4162671"/>
            <a:chExt cx="831580" cy="793483"/>
          </a:xfrm>
        </p:grpSpPr>
        <p:sp>
          <p:nvSpPr>
            <p:cNvPr id="140" name="Oval 139"/>
            <p:cNvSpPr/>
            <p:nvPr/>
          </p:nvSpPr>
          <p:spPr bwMode="auto">
            <a:xfrm>
              <a:off x="7868052" y="4162671"/>
              <a:ext cx="793483" cy="793483"/>
            </a:xfrm>
            <a:prstGeom prst="ellipse">
              <a:avLst/>
            </a:prstGeom>
            <a:solidFill>
              <a:srgbClr val="79A5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41" name="Rectangle 140"/>
            <p:cNvSpPr/>
            <p:nvPr/>
          </p:nvSpPr>
          <p:spPr>
            <a:xfrm>
              <a:off x="7849003" y="4224607"/>
              <a:ext cx="831580" cy="669610"/>
            </a:xfrm>
            <a:prstGeom prst="rect">
              <a:avLst/>
            </a:prstGeom>
            <a:no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050" b="1" dirty="0" smtClean="0">
                  <a:solidFill>
                    <a:prstClr val="white"/>
                  </a:solidFill>
                </a:rPr>
                <a:t>External Load Balancer</a:t>
              </a:r>
              <a:endParaRPr lang="en-US" sz="1050" b="1" dirty="0">
                <a:solidFill>
                  <a:prstClr val="white"/>
                </a:solidFill>
              </a:endParaRPr>
            </a:p>
          </p:txBody>
        </p:sp>
      </p:grpSp>
      <p:cxnSp>
        <p:nvCxnSpPr>
          <p:cNvPr id="142" name="Straight Connector 141"/>
          <p:cNvCxnSpPr>
            <a:stCxn id="151" idx="2"/>
            <a:endCxn id="179" idx="3"/>
          </p:cNvCxnSpPr>
          <p:nvPr/>
        </p:nvCxnSpPr>
        <p:spPr>
          <a:xfrm flipH="1">
            <a:off x="8198110" y="6114332"/>
            <a:ext cx="498351" cy="1364"/>
          </a:xfrm>
          <a:prstGeom prst="line">
            <a:avLst/>
          </a:prstGeom>
          <a:ln w="38100">
            <a:solidFill>
              <a:schemeClr val="accent4"/>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46" name="Rectangle 145"/>
          <p:cNvSpPr/>
          <p:nvPr/>
        </p:nvSpPr>
        <p:spPr>
          <a:xfrm>
            <a:off x="9466468" y="4287197"/>
            <a:ext cx="1375889" cy="307777"/>
          </a:xfrm>
          <a:prstGeom prst="rect">
            <a:avLst/>
          </a:prstGeom>
        </p:spPr>
        <p:txBody>
          <a:bodyPr wrap="none">
            <a:spAutoFit/>
          </a:bodyPr>
          <a:lstStyle/>
          <a:p>
            <a:r>
              <a:rPr lang="en-US" sz="1400" dirty="0">
                <a:solidFill>
                  <a:schemeClr val="tx2"/>
                </a:solidFill>
              </a:rPr>
              <a:t>Customer </a:t>
            </a:r>
            <a:r>
              <a:rPr lang="en-US" altLang="zh-CN" sz="1400" dirty="0" err="1">
                <a:solidFill>
                  <a:schemeClr val="tx2"/>
                </a:solidFill>
              </a:rPr>
              <a:t>v</a:t>
            </a:r>
            <a:r>
              <a:rPr lang="en-US" sz="1400" dirty="0" err="1" smtClean="0">
                <a:solidFill>
                  <a:schemeClr val="tx2"/>
                </a:solidFill>
              </a:rPr>
              <a:t>Net</a:t>
            </a:r>
            <a:endParaRPr lang="en-US" sz="1400" dirty="0">
              <a:solidFill>
                <a:schemeClr val="tx2"/>
              </a:solidFill>
            </a:endParaRPr>
          </a:p>
        </p:txBody>
      </p:sp>
      <p:sp>
        <p:nvSpPr>
          <p:cNvPr id="148" name="Freeform 55"/>
          <p:cNvSpPr>
            <a:spLocks/>
          </p:cNvSpPr>
          <p:nvPr/>
        </p:nvSpPr>
        <p:spPr bwMode="auto">
          <a:xfrm>
            <a:off x="6548194" y="6478723"/>
            <a:ext cx="647523" cy="139619"/>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chemeClr val="tx1">
              <a:lumMod val="50000"/>
              <a:alpha val="19000"/>
            </a:schemeClr>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49" name="Oval 148"/>
          <p:cNvSpPr/>
          <p:nvPr/>
        </p:nvSpPr>
        <p:spPr bwMode="auto">
          <a:xfrm>
            <a:off x="9913135" y="6288360"/>
            <a:ext cx="1555259" cy="179033"/>
          </a:xfrm>
          <a:prstGeom prst="ellipse">
            <a:avLst/>
          </a:prstGeom>
          <a:noFill/>
          <a:ln w="19050">
            <a:solidFill>
              <a:schemeClr val="tx1">
                <a:lumMod val="75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grpSp>
        <p:nvGrpSpPr>
          <p:cNvPr id="150" name="Group 149"/>
          <p:cNvGrpSpPr/>
          <p:nvPr/>
        </p:nvGrpSpPr>
        <p:grpSpPr>
          <a:xfrm>
            <a:off x="8673399" y="5662446"/>
            <a:ext cx="947164" cy="903772"/>
            <a:chOff x="7830149" y="4162671"/>
            <a:chExt cx="831580" cy="793483"/>
          </a:xfrm>
        </p:grpSpPr>
        <p:sp>
          <p:nvSpPr>
            <p:cNvPr id="151" name="Oval 150"/>
            <p:cNvSpPr/>
            <p:nvPr/>
          </p:nvSpPr>
          <p:spPr bwMode="auto">
            <a:xfrm>
              <a:off x="7850397" y="4162671"/>
              <a:ext cx="793483" cy="793483"/>
            </a:xfrm>
            <a:prstGeom prst="ellipse">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52" name="Rectangle 151"/>
            <p:cNvSpPr/>
            <p:nvPr/>
          </p:nvSpPr>
          <p:spPr>
            <a:xfrm>
              <a:off x="7830149" y="4224845"/>
              <a:ext cx="831580" cy="669610"/>
            </a:xfrm>
            <a:prstGeom prst="rect">
              <a:avLst/>
            </a:prstGeom>
            <a:no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b="1" dirty="0" smtClean="0">
                  <a:solidFill>
                    <a:prstClr val="white"/>
                  </a:solidFill>
                </a:rPr>
                <a:t>Internal</a:t>
              </a:r>
              <a:r>
                <a:rPr lang="es-ES" sz="1200" b="1" dirty="0" smtClean="0">
                  <a:solidFill>
                    <a:prstClr val="white"/>
                  </a:solidFill>
                </a:rPr>
                <a:t> Load </a:t>
              </a:r>
              <a:r>
                <a:rPr lang="en-US" sz="1200" b="1" dirty="0" smtClean="0">
                  <a:solidFill>
                    <a:prstClr val="white"/>
                  </a:solidFill>
                </a:rPr>
                <a:t>Balancer</a:t>
              </a:r>
              <a:endParaRPr lang="en-US" sz="1200" b="1" dirty="0">
                <a:solidFill>
                  <a:prstClr val="white"/>
                </a:solidFill>
              </a:endParaRPr>
            </a:p>
          </p:txBody>
        </p:sp>
      </p:grpSp>
      <p:grpSp>
        <p:nvGrpSpPr>
          <p:cNvPr id="154" name="Group 153"/>
          <p:cNvGrpSpPr/>
          <p:nvPr/>
        </p:nvGrpSpPr>
        <p:grpSpPr>
          <a:xfrm>
            <a:off x="10584975" y="5490122"/>
            <a:ext cx="654047" cy="885155"/>
            <a:chOff x="10520791" y="5710226"/>
            <a:chExt cx="813223" cy="1100576"/>
          </a:xfrm>
        </p:grpSpPr>
        <p:sp>
          <p:nvSpPr>
            <p:cNvPr id="155" name="Rectangle 5"/>
            <p:cNvSpPr>
              <a:spLocks noChangeArrowheads="1"/>
            </p:cNvSpPr>
            <p:nvPr/>
          </p:nvSpPr>
          <p:spPr bwMode="auto">
            <a:xfrm>
              <a:off x="10520791" y="5710226"/>
              <a:ext cx="813223" cy="1100576"/>
            </a:xfrm>
            <a:prstGeom prst="rect">
              <a:avLst/>
            </a:prstGeom>
            <a:solidFill>
              <a:srgbClr val="00B0F0"/>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56" name="Freeform 6"/>
            <p:cNvSpPr>
              <a:spLocks/>
            </p:cNvSpPr>
            <p:nvPr/>
          </p:nvSpPr>
          <p:spPr bwMode="auto">
            <a:xfrm>
              <a:off x="10607894" y="5838844"/>
              <a:ext cx="639019" cy="112337"/>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9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57" name="Freeform 7"/>
            <p:cNvSpPr>
              <a:spLocks/>
            </p:cNvSpPr>
            <p:nvPr/>
          </p:nvSpPr>
          <p:spPr bwMode="auto">
            <a:xfrm>
              <a:off x="10607894" y="6037469"/>
              <a:ext cx="639019" cy="112337"/>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9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58" name="Freeform 8"/>
            <p:cNvSpPr>
              <a:spLocks/>
            </p:cNvSpPr>
            <p:nvPr/>
          </p:nvSpPr>
          <p:spPr bwMode="auto">
            <a:xfrm>
              <a:off x="10607894" y="6234465"/>
              <a:ext cx="639019" cy="112337"/>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chemeClr val="bg1">
                <a:lumMod val="9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59" name="Freeform 9"/>
            <p:cNvSpPr>
              <a:spLocks/>
            </p:cNvSpPr>
            <p:nvPr/>
          </p:nvSpPr>
          <p:spPr bwMode="auto">
            <a:xfrm>
              <a:off x="10607894" y="6433090"/>
              <a:ext cx="639019" cy="112337"/>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9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0" name="Oval 14"/>
            <p:cNvSpPr>
              <a:spLocks noChangeArrowheads="1"/>
            </p:cNvSpPr>
            <p:nvPr/>
          </p:nvSpPr>
          <p:spPr bwMode="auto">
            <a:xfrm>
              <a:off x="11124807" y="5862451"/>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1" name="Oval 15"/>
            <p:cNvSpPr>
              <a:spLocks noChangeArrowheads="1"/>
            </p:cNvSpPr>
            <p:nvPr/>
          </p:nvSpPr>
          <p:spPr bwMode="auto">
            <a:xfrm>
              <a:off x="11124807" y="6061076"/>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2" name="Oval 16"/>
            <p:cNvSpPr>
              <a:spLocks noChangeArrowheads="1"/>
            </p:cNvSpPr>
            <p:nvPr/>
          </p:nvSpPr>
          <p:spPr bwMode="auto">
            <a:xfrm>
              <a:off x="11124807" y="6259701"/>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3" name="Oval 17"/>
            <p:cNvSpPr>
              <a:spLocks noChangeArrowheads="1"/>
            </p:cNvSpPr>
            <p:nvPr/>
          </p:nvSpPr>
          <p:spPr bwMode="auto">
            <a:xfrm>
              <a:off x="11124807" y="6458325"/>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grpSp>
        <p:nvGrpSpPr>
          <p:cNvPr id="164" name="Group 163"/>
          <p:cNvGrpSpPr/>
          <p:nvPr/>
        </p:nvGrpSpPr>
        <p:grpSpPr>
          <a:xfrm>
            <a:off x="10103622" y="5453638"/>
            <a:ext cx="690428" cy="934390"/>
            <a:chOff x="10520791" y="5710226"/>
            <a:chExt cx="813223" cy="1100576"/>
          </a:xfrm>
        </p:grpSpPr>
        <p:sp>
          <p:nvSpPr>
            <p:cNvPr id="165" name="Rectangle 5"/>
            <p:cNvSpPr>
              <a:spLocks noChangeArrowheads="1"/>
            </p:cNvSpPr>
            <p:nvPr/>
          </p:nvSpPr>
          <p:spPr bwMode="auto">
            <a:xfrm>
              <a:off x="10520791" y="5710226"/>
              <a:ext cx="813223" cy="1100576"/>
            </a:xfrm>
            <a:prstGeom prst="rect">
              <a:avLst/>
            </a:prstGeom>
            <a:solidFill>
              <a:srgbClr val="008EC0"/>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6" name="Freeform 6"/>
            <p:cNvSpPr>
              <a:spLocks/>
            </p:cNvSpPr>
            <p:nvPr/>
          </p:nvSpPr>
          <p:spPr bwMode="auto">
            <a:xfrm>
              <a:off x="10607894" y="5838844"/>
              <a:ext cx="639019" cy="112337"/>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9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7" name="Freeform 7"/>
            <p:cNvSpPr>
              <a:spLocks/>
            </p:cNvSpPr>
            <p:nvPr/>
          </p:nvSpPr>
          <p:spPr bwMode="auto">
            <a:xfrm>
              <a:off x="10607894" y="6037469"/>
              <a:ext cx="639019" cy="112337"/>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9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8" name="Freeform 8"/>
            <p:cNvSpPr>
              <a:spLocks/>
            </p:cNvSpPr>
            <p:nvPr/>
          </p:nvSpPr>
          <p:spPr bwMode="auto">
            <a:xfrm>
              <a:off x="10607894" y="6234465"/>
              <a:ext cx="639019" cy="112337"/>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chemeClr val="bg1">
                <a:lumMod val="9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69" name="Freeform 9"/>
            <p:cNvSpPr>
              <a:spLocks/>
            </p:cNvSpPr>
            <p:nvPr/>
          </p:nvSpPr>
          <p:spPr bwMode="auto">
            <a:xfrm>
              <a:off x="10607894" y="6433090"/>
              <a:ext cx="639019" cy="112337"/>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9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70" name="Oval 14"/>
            <p:cNvSpPr>
              <a:spLocks noChangeArrowheads="1"/>
            </p:cNvSpPr>
            <p:nvPr/>
          </p:nvSpPr>
          <p:spPr bwMode="auto">
            <a:xfrm>
              <a:off x="11124807" y="5862451"/>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71" name="Oval 15"/>
            <p:cNvSpPr>
              <a:spLocks noChangeArrowheads="1"/>
            </p:cNvSpPr>
            <p:nvPr/>
          </p:nvSpPr>
          <p:spPr bwMode="auto">
            <a:xfrm>
              <a:off x="11124807" y="6061076"/>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72" name="Oval 16"/>
            <p:cNvSpPr>
              <a:spLocks noChangeArrowheads="1"/>
            </p:cNvSpPr>
            <p:nvPr/>
          </p:nvSpPr>
          <p:spPr bwMode="auto">
            <a:xfrm>
              <a:off x="11124807" y="6259701"/>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73" name="Oval 17"/>
            <p:cNvSpPr>
              <a:spLocks noChangeArrowheads="1"/>
            </p:cNvSpPr>
            <p:nvPr/>
          </p:nvSpPr>
          <p:spPr bwMode="auto">
            <a:xfrm>
              <a:off x="11124807" y="6458325"/>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sp>
        <p:nvSpPr>
          <p:cNvPr id="174" name="TextBox 173"/>
          <p:cNvSpPr txBox="1"/>
          <p:nvPr/>
        </p:nvSpPr>
        <p:spPr>
          <a:xfrm>
            <a:off x="10007346" y="6136779"/>
            <a:ext cx="904652" cy="276999"/>
          </a:xfrm>
          <a:prstGeom prst="rect">
            <a:avLst/>
          </a:prstGeom>
          <a:noFill/>
        </p:spPr>
        <p:txBody>
          <a:bodyPr wrap="square" rtlCol="0">
            <a:spAutoFit/>
          </a:bodyPr>
          <a:lstStyle/>
          <a:p>
            <a:pPr algn="ctr"/>
            <a:r>
              <a:rPr lang="en-US" sz="1200" dirty="0" smtClean="0">
                <a:solidFill>
                  <a:prstClr val="white"/>
                </a:solidFill>
              </a:rPr>
              <a:t>Back end</a:t>
            </a:r>
            <a:endParaRPr lang="en-US" sz="1200" dirty="0">
              <a:solidFill>
                <a:prstClr val="white"/>
              </a:solidFill>
            </a:endParaRPr>
          </a:p>
        </p:txBody>
      </p:sp>
      <p:sp>
        <p:nvSpPr>
          <p:cNvPr id="175" name="Oval 174"/>
          <p:cNvSpPr/>
          <p:nvPr/>
        </p:nvSpPr>
        <p:spPr bwMode="auto">
          <a:xfrm>
            <a:off x="6585172" y="6494684"/>
            <a:ext cx="1749191" cy="176321"/>
          </a:xfrm>
          <a:prstGeom prst="ellipse">
            <a:avLst/>
          </a:prstGeom>
          <a:noFill/>
          <a:ln w="19050">
            <a:solidFill>
              <a:srgbClr val="FF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grpSp>
        <p:nvGrpSpPr>
          <p:cNvPr id="176" name="Group 175"/>
          <p:cNvGrpSpPr/>
          <p:nvPr/>
        </p:nvGrpSpPr>
        <p:grpSpPr>
          <a:xfrm>
            <a:off x="7475580" y="5615586"/>
            <a:ext cx="862043" cy="1004850"/>
            <a:chOff x="6060998" y="5195244"/>
            <a:chExt cx="1141909" cy="1331079"/>
          </a:xfrm>
        </p:grpSpPr>
        <p:sp>
          <p:nvSpPr>
            <p:cNvPr id="177" name="Freeform 55"/>
            <p:cNvSpPr>
              <a:spLocks/>
            </p:cNvSpPr>
            <p:nvPr/>
          </p:nvSpPr>
          <p:spPr bwMode="auto">
            <a:xfrm>
              <a:off x="6494236" y="6373520"/>
              <a:ext cx="708671" cy="152803"/>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chemeClr val="tx1">
                <a:lumMod val="50000"/>
                <a:alpha val="19000"/>
              </a:schemeClr>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nvGrpSpPr>
            <p:cNvPr id="178" name="Group 177"/>
            <p:cNvGrpSpPr/>
            <p:nvPr/>
          </p:nvGrpSpPr>
          <p:grpSpPr>
            <a:xfrm>
              <a:off x="6060998" y="5195244"/>
              <a:ext cx="957102" cy="1324945"/>
              <a:chOff x="13103226" y="2775830"/>
              <a:chExt cx="1039812" cy="1407232"/>
            </a:xfrm>
          </p:grpSpPr>
          <p:sp>
            <p:nvSpPr>
              <p:cNvPr id="179" name="Rectangle 5"/>
              <p:cNvSpPr>
                <a:spLocks noChangeArrowheads="1"/>
              </p:cNvSpPr>
              <p:nvPr/>
            </p:nvSpPr>
            <p:spPr bwMode="auto">
              <a:xfrm>
                <a:off x="13103226" y="2775830"/>
                <a:ext cx="1039812" cy="1407232"/>
              </a:xfrm>
              <a:prstGeom prst="rect">
                <a:avLst/>
              </a:prstGeom>
              <a:solidFill>
                <a:srgbClr val="873AC0"/>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80"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81"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82"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83"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84" name="Oval 14"/>
              <p:cNvSpPr>
                <a:spLocks noChangeArrowheads="1"/>
              </p:cNvSpPr>
              <p:nvPr/>
            </p:nvSpPr>
            <p:spPr bwMode="auto">
              <a:xfrm>
                <a:off x="13875539" y="2970470"/>
                <a:ext cx="79105" cy="7910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85" name="Oval 15"/>
              <p:cNvSpPr>
                <a:spLocks noChangeArrowheads="1"/>
              </p:cNvSpPr>
              <p:nvPr/>
            </p:nvSpPr>
            <p:spPr bwMode="auto">
              <a:xfrm>
                <a:off x="13875539" y="3224438"/>
                <a:ext cx="79105" cy="7910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86" name="Oval 16"/>
              <p:cNvSpPr>
                <a:spLocks noChangeArrowheads="1"/>
              </p:cNvSpPr>
              <p:nvPr/>
            </p:nvSpPr>
            <p:spPr bwMode="auto">
              <a:xfrm>
                <a:off x="13875539" y="3478406"/>
                <a:ext cx="79105" cy="7910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87" name="Oval 17"/>
              <p:cNvSpPr>
                <a:spLocks noChangeArrowheads="1"/>
              </p:cNvSpPr>
              <p:nvPr/>
            </p:nvSpPr>
            <p:spPr bwMode="auto">
              <a:xfrm>
                <a:off x="13875539" y="3732374"/>
                <a:ext cx="79105" cy="7910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grpSp>
      <p:grpSp>
        <p:nvGrpSpPr>
          <p:cNvPr id="188" name="Group 187"/>
          <p:cNvGrpSpPr/>
          <p:nvPr/>
        </p:nvGrpSpPr>
        <p:grpSpPr>
          <a:xfrm>
            <a:off x="6704557" y="5469013"/>
            <a:ext cx="844971" cy="1143537"/>
            <a:chOff x="10520791" y="5710226"/>
            <a:chExt cx="813223" cy="1100576"/>
          </a:xfrm>
        </p:grpSpPr>
        <p:sp>
          <p:nvSpPr>
            <p:cNvPr id="189" name="Rectangle 5"/>
            <p:cNvSpPr>
              <a:spLocks noChangeArrowheads="1"/>
            </p:cNvSpPr>
            <p:nvPr/>
          </p:nvSpPr>
          <p:spPr bwMode="auto">
            <a:xfrm>
              <a:off x="10520791" y="5710226"/>
              <a:ext cx="813223" cy="1100576"/>
            </a:xfrm>
            <a:prstGeom prst="rect">
              <a:avLst/>
            </a:prstGeom>
            <a:solidFill>
              <a:srgbClr val="7030A0"/>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90" name="Freeform 6"/>
            <p:cNvSpPr>
              <a:spLocks/>
            </p:cNvSpPr>
            <p:nvPr/>
          </p:nvSpPr>
          <p:spPr bwMode="auto">
            <a:xfrm>
              <a:off x="10607894" y="5838844"/>
              <a:ext cx="639019" cy="112337"/>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91" name="Freeform 7"/>
            <p:cNvSpPr>
              <a:spLocks/>
            </p:cNvSpPr>
            <p:nvPr/>
          </p:nvSpPr>
          <p:spPr bwMode="auto">
            <a:xfrm>
              <a:off x="10607894" y="6037469"/>
              <a:ext cx="639019" cy="112337"/>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92" name="Freeform 8"/>
            <p:cNvSpPr>
              <a:spLocks/>
            </p:cNvSpPr>
            <p:nvPr/>
          </p:nvSpPr>
          <p:spPr bwMode="auto">
            <a:xfrm>
              <a:off x="10607894" y="6234465"/>
              <a:ext cx="639019" cy="112337"/>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93" name="Freeform 9"/>
            <p:cNvSpPr>
              <a:spLocks/>
            </p:cNvSpPr>
            <p:nvPr/>
          </p:nvSpPr>
          <p:spPr bwMode="auto">
            <a:xfrm>
              <a:off x="10607894" y="6433090"/>
              <a:ext cx="639019" cy="112337"/>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94" name="Oval 14"/>
            <p:cNvSpPr>
              <a:spLocks noChangeArrowheads="1"/>
            </p:cNvSpPr>
            <p:nvPr/>
          </p:nvSpPr>
          <p:spPr bwMode="auto">
            <a:xfrm>
              <a:off x="11124807" y="5862451"/>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95" name="Oval 15"/>
            <p:cNvSpPr>
              <a:spLocks noChangeArrowheads="1"/>
            </p:cNvSpPr>
            <p:nvPr/>
          </p:nvSpPr>
          <p:spPr bwMode="auto">
            <a:xfrm>
              <a:off x="11124807" y="6061076"/>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96" name="Oval 16"/>
            <p:cNvSpPr>
              <a:spLocks noChangeArrowheads="1"/>
            </p:cNvSpPr>
            <p:nvPr/>
          </p:nvSpPr>
          <p:spPr bwMode="auto">
            <a:xfrm>
              <a:off x="11124807" y="6259701"/>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sp>
          <p:nvSpPr>
            <p:cNvPr id="197" name="Oval 17"/>
            <p:cNvSpPr>
              <a:spLocks noChangeArrowheads="1"/>
            </p:cNvSpPr>
            <p:nvPr/>
          </p:nvSpPr>
          <p:spPr bwMode="auto">
            <a:xfrm>
              <a:off x="11124807" y="6458325"/>
              <a:ext cx="61867" cy="61867"/>
            </a:xfrm>
            <a:prstGeom prst="ellipse">
              <a:avLst/>
            </a:prstGeom>
            <a:solidFill>
              <a:schemeClr val="accent1"/>
            </a:solidFill>
            <a:ln>
              <a:noFill/>
            </a:ln>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sp>
        <p:nvSpPr>
          <p:cNvPr id="198" name="TextBox 197"/>
          <p:cNvSpPr txBox="1"/>
          <p:nvPr/>
        </p:nvSpPr>
        <p:spPr>
          <a:xfrm>
            <a:off x="6630890" y="6323912"/>
            <a:ext cx="974904" cy="276999"/>
          </a:xfrm>
          <a:prstGeom prst="rect">
            <a:avLst/>
          </a:prstGeom>
          <a:noFill/>
        </p:spPr>
        <p:txBody>
          <a:bodyPr wrap="square" rtlCol="0">
            <a:spAutoFit/>
          </a:bodyPr>
          <a:lstStyle/>
          <a:p>
            <a:pPr algn="ctr"/>
            <a:r>
              <a:rPr lang="en-US" sz="1200" dirty="0" smtClean="0">
                <a:solidFill>
                  <a:prstClr val="white"/>
                </a:solidFill>
              </a:rPr>
              <a:t>Front end</a:t>
            </a:r>
            <a:endParaRPr lang="en-US" sz="1200" dirty="0">
              <a:solidFill>
                <a:prstClr val="white"/>
              </a:solidFill>
            </a:endParaRPr>
          </a:p>
        </p:txBody>
      </p:sp>
      <p:cxnSp>
        <p:nvCxnSpPr>
          <p:cNvPr id="200" name="Straight Connector 199"/>
          <p:cNvCxnSpPr>
            <a:stCxn id="201" idx="7"/>
            <a:endCxn id="140" idx="2"/>
          </p:cNvCxnSpPr>
          <p:nvPr/>
        </p:nvCxnSpPr>
        <p:spPr>
          <a:xfrm>
            <a:off x="6000846" y="4208347"/>
            <a:ext cx="1436241" cy="546309"/>
          </a:xfrm>
          <a:prstGeom prst="line">
            <a:avLst/>
          </a:prstGeom>
          <a:ln w="3810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01" name="Freeform 95"/>
          <p:cNvSpPr>
            <a:spLocks/>
          </p:cNvSpPr>
          <p:nvPr/>
        </p:nvSpPr>
        <p:spPr bwMode="auto">
          <a:xfrm flipH="1">
            <a:off x="4287058" y="3461000"/>
            <a:ext cx="1713788" cy="1112972"/>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solidFill>
            <a:srgbClr val="00B0F0"/>
          </a:solidFill>
          <a:ln w="28575">
            <a:noFill/>
            <a:round/>
            <a:headEnd/>
            <a:tailEnd/>
          </a:ln>
          <a:extLst/>
        </p:spPr>
        <p:txBody>
          <a:bodyPr vert="horz" wrap="square" lIns="91440" tIns="45720" rIns="91440" bIns="45720" numCol="1" anchor="t" anchorCtr="0" compatLnSpc="1">
            <a:prstTxWarp prst="textNoShape">
              <a:avLst/>
            </a:prstTxWarp>
          </a:bodyPr>
          <a:lstStyle/>
          <a:p>
            <a:endParaRPr lang="en-US" kern="0">
              <a:solidFill>
                <a:srgbClr val="505050"/>
              </a:solidFill>
            </a:endParaRPr>
          </a:p>
        </p:txBody>
      </p:sp>
      <p:sp>
        <p:nvSpPr>
          <p:cNvPr id="202" name="Rectangle 54"/>
          <p:cNvSpPr/>
          <p:nvPr/>
        </p:nvSpPr>
        <p:spPr bwMode="auto">
          <a:xfrm>
            <a:off x="4372234" y="3939726"/>
            <a:ext cx="1415431" cy="662715"/>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9144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b="1" kern="0" dirty="0" smtClean="0">
                <a:solidFill>
                  <a:prstClr val="white"/>
                </a:solidFill>
                <a:ea typeface="Segoe UI" pitchFamily="34" charset="0"/>
                <a:cs typeface="Segoe UI" pitchFamily="34" charset="0"/>
              </a:rPr>
              <a:t>Internet</a:t>
            </a:r>
            <a:endParaRPr lang="en-US" sz="1400" b="1" kern="0" dirty="0">
              <a:solidFill>
                <a:prstClr val="white"/>
              </a:solidFill>
              <a:ea typeface="Segoe UI" pitchFamily="34" charset="0"/>
              <a:cs typeface="Segoe UI" pitchFamily="34" charset="0"/>
            </a:endParaRPr>
          </a:p>
        </p:txBody>
      </p:sp>
      <p:sp>
        <p:nvSpPr>
          <p:cNvPr id="205" name="Oval 204"/>
          <p:cNvSpPr/>
          <p:nvPr/>
        </p:nvSpPr>
        <p:spPr bwMode="auto">
          <a:xfrm>
            <a:off x="6117239" y="3472938"/>
            <a:ext cx="6209488" cy="6205317"/>
          </a:xfrm>
          <a:prstGeom prst="ellipse">
            <a:avLst/>
          </a:prstGeom>
          <a:noFill/>
          <a:ln w="28575">
            <a:solidFill>
              <a:srgbClr val="00B0F0"/>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92" name="Freeform 95"/>
          <p:cNvSpPr>
            <a:spLocks/>
          </p:cNvSpPr>
          <p:nvPr/>
        </p:nvSpPr>
        <p:spPr bwMode="auto">
          <a:xfrm flipH="1">
            <a:off x="10234173" y="3026631"/>
            <a:ext cx="1576655" cy="1003540"/>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solidFill>
            <a:srgbClr val="0072C6"/>
          </a:solidFill>
          <a:ln w="28575">
            <a:noFill/>
            <a:round/>
            <a:headEnd/>
            <a:tailEnd/>
          </a:ln>
          <a:extLst/>
        </p:spPr>
        <p:txBody>
          <a:bodyPr vert="horz" wrap="square" lIns="91440" tIns="45720" rIns="91440" bIns="45720" numCol="1" anchor="t" anchorCtr="0" compatLnSpc="1">
            <a:prstTxWarp prst="textNoShape">
              <a:avLst/>
            </a:prstTxWarp>
          </a:bodyPr>
          <a:lstStyle/>
          <a:p>
            <a:endParaRPr lang="en-US" kern="0" dirty="0">
              <a:solidFill>
                <a:srgbClr val="505050"/>
              </a:solidFill>
            </a:endParaRPr>
          </a:p>
        </p:txBody>
      </p:sp>
      <p:cxnSp>
        <p:nvCxnSpPr>
          <p:cNvPr id="293" name="Straight Connector 292"/>
          <p:cNvCxnSpPr/>
          <p:nvPr/>
        </p:nvCxnSpPr>
        <p:spPr>
          <a:xfrm flipH="1">
            <a:off x="9600438" y="6104996"/>
            <a:ext cx="498351" cy="1364"/>
          </a:xfrm>
          <a:prstGeom prst="line">
            <a:avLst/>
          </a:prstGeom>
          <a:ln w="38100">
            <a:solidFill>
              <a:schemeClr val="accent4"/>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94" name="TextBox 293"/>
          <p:cNvSpPr txBox="1"/>
          <p:nvPr/>
        </p:nvSpPr>
        <p:spPr>
          <a:xfrm>
            <a:off x="10412209" y="3572520"/>
            <a:ext cx="1366866" cy="276999"/>
          </a:xfrm>
          <a:prstGeom prst="rect">
            <a:avLst/>
          </a:prstGeom>
          <a:noFill/>
        </p:spPr>
        <p:txBody>
          <a:bodyPr wrap="square" rtlCol="0">
            <a:spAutoFit/>
          </a:bodyPr>
          <a:lstStyle/>
          <a:p>
            <a:r>
              <a:rPr lang="en-US" sz="1200" dirty="0" smtClean="0">
                <a:solidFill>
                  <a:prstClr val="white"/>
                </a:solidFill>
              </a:rPr>
              <a:t>Microsoft Azure</a:t>
            </a:r>
            <a:endParaRPr lang="en-US" sz="1200" dirty="0">
              <a:solidFill>
                <a:prstClr val="white"/>
              </a:solidFill>
            </a:endParaRPr>
          </a:p>
        </p:txBody>
      </p:sp>
      <p:sp>
        <p:nvSpPr>
          <p:cNvPr id="296" name="TextBox 295"/>
          <p:cNvSpPr txBox="1"/>
          <p:nvPr/>
        </p:nvSpPr>
        <p:spPr>
          <a:xfrm>
            <a:off x="6210251" y="4272418"/>
            <a:ext cx="926426" cy="276999"/>
          </a:xfrm>
          <a:prstGeom prst="rect">
            <a:avLst/>
          </a:prstGeom>
          <a:solidFill>
            <a:schemeClr val="accent6"/>
          </a:solidFill>
        </p:spPr>
        <p:txBody>
          <a:bodyPr wrap="square" rtlCol="0">
            <a:spAutoFit/>
          </a:bodyPr>
          <a:lstStyle/>
          <a:p>
            <a:r>
              <a:rPr lang="en-US" sz="1200" b="1" dirty="0" smtClean="0">
                <a:solidFill>
                  <a:schemeClr val="bg1"/>
                </a:solidFill>
              </a:rPr>
              <a:t>Public VIP</a:t>
            </a:r>
            <a:endParaRPr lang="en-US" sz="1200" b="1" dirty="0">
              <a:solidFill>
                <a:schemeClr val="bg1"/>
              </a:solidFill>
            </a:endParaRPr>
          </a:p>
        </p:txBody>
      </p:sp>
    </p:spTree>
    <p:extLst>
      <p:ext uri="{BB962C8B-B14F-4D97-AF65-F5344CB8AC3E}">
        <p14:creationId xmlns:p14="http://schemas.microsoft.com/office/powerpoint/2010/main" val="291561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Traffic Manager</a:t>
            </a:r>
            <a:endParaRPr lang="en-US" dirty="0"/>
          </a:p>
        </p:txBody>
      </p:sp>
      <p:sp>
        <p:nvSpPr>
          <p:cNvPr id="3" name="Content Placeholder 2"/>
          <p:cNvSpPr>
            <a:spLocks noGrp="1"/>
          </p:cNvSpPr>
          <p:nvPr>
            <p:ph sz="quarter" idx="10"/>
          </p:nvPr>
        </p:nvSpPr>
        <p:spPr>
          <a:prstGeom prst="rect">
            <a:avLst/>
          </a:prstGeom>
        </p:spPr>
        <p:txBody>
          <a:bodyPr>
            <a:noAutofit/>
          </a:bodyPr>
          <a:lstStyle/>
          <a:p>
            <a:r>
              <a:rPr lang="en-US" sz="2800" dirty="0" smtClean="0"/>
              <a:t>Load balancing</a:t>
            </a:r>
          </a:p>
          <a:p>
            <a:pPr lvl="1"/>
            <a:r>
              <a:rPr lang="en-US" sz="2800" dirty="0" smtClean="0"/>
              <a:t>Failover</a:t>
            </a:r>
          </a:p>
          <a:p>
            <a:pPr lvl="1"/>
            <a:r>
              <a:rPr lang="en-US" sz="2800" dirty="0" smtClean="0"/>
              <a:t>Performance</a:t>
            </a:r>
          </a:p>
          <a:p>
            <a:pPr lvl="1"/>
            <a:r>
              <a:rPr lang="en-US" sz="2800" dirty="0" smtClean="0"/>
              <a:t>Round-Robin</a:t>
            </a:r>
          </a:p>
          <a:p>
            <a:r>
              <a:rPr lang="en-US" sz="2800" dirty="0" smtClean="0"/>
              <a:t>Geo distribution</a:t>
            </a:r>
          </a:p>
          <a:p>
            <a:endParaRPr lang="en-US" sz="2800" dirty="0" smtClean="0"/>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sp>
        <p:nvSpPr>
          <p:cNvPr id="76" name="Freeform 35"/>
          <p:cNvSpPr>
            <a:spLocks/>
          </p:cNvSpPr>
          <p:nvPr/>
        </p:nvSpPr>
        <p:spPr bwMode="auto">
          <a:xfrm>
            <a:off x="9413016" y="2915881"/>
            <a:ext cx="736322" cy="2576933"/>
          </a:xfrm>
          <a:custGeom>
            <a:avLst/>
            <a:gdLst>
              <a:gd name="T0" fmla="*/ 0 w 2476"/>
              <a:gd name="T1" fmla="*/ 2588 h 3052"/>
              <a:gd name="T2" fmla="*/ 1237 w 2476"/>
              <a:gd name="T3" fmla="*/ 0 h 3052"/>
              <a:gd name="T4" fmla="*/ 2476 w 2476"/>
              <a:gd name="T5" fmla="*/ 976 h 3052"/>
              <a:gd name="T6" fmla="*/ 495 w 2476"/>
              <a:gd name="T7" fmla="*/ 3052 h 3052"/>
              <a:gd name="T8" fmla="*/ 0 w 2476"/>
              <a:gd name="T9" fmla="*/ 2588 h 3052"/>
              <a:gd name="connsiteX0" fmla="*/ 0 w 10000"/>
              <a:gd name="connsiteY0" fmla="*/ 8480 h 9065"/>
              <a:gd name="connsiteX1" fmla="*/ 4996 w 10000"/>
              <a:gd name="connsiteY1" fmla="*/ 0 h 9065"/>
              <a:gd name="connsiteX2" fmla="*/ 10000 w 10000"/>
              <a:gd name="connsiteY2" fmla="*/ 3198 h 9065"/>
              <a:gd name="connsiteX3" fmla="*/ 7471 w 10000"/>
              <a:gd name="connsiteY3" fmla="*/ 9065 h 9065"/>
              <a:gd name="connsiteX4" fmla="*/ 0 w 10000"/>
              <a:gd name="connsiteY4" fmla="*/ 8480 h 9065"/>
              <a:gd name="connsiteX0" fmla="*/ 0 w 6132"/>
              <a:gd name="connsiteY0" fmla="*/ 9981 h 10000"/>
              <a:gd name="connsiteX1" fmla="*/ 1128 w 6132"/>
              <a:gd name="connsiteY1" fmla="*/ 0 h 10000"/>
              <a:gd name="connsiteX2" fmla="*/ 6132 w 6132"/>
              <a:gd name="connsiteY2" fmla="*/ 3528 h 10000"/>
              <a:gd name="connsiteX3" fmla="*/ 3603 w 6132"/>
              <a:gd name="connsiteY3" fmla="*/ 10000 h 10000"/>
              <a:gd name="connsiteX4" fmla="*/ 0 w 6132"/>
              <a:gd name="connsiteY4" fmla="*/ 9981 h 10000"/>
              <a:gd name="connsiteX0" fmla="*/ 0 w 17195"/>
              <a:gd name="connsiteY0" fmla="*/ 9981 h 10000"/>
              <a:gd name="connsiteX1" fmla="*/ 1840 w 17195"/>
              <a:gd name="connsiteY1" fmla="*/ 0 h 10000"/>
              <a:gd name="connsiteX2" fmla="*/ 17195 w 17195"/>
              <a:gd name="connsiteY2" fmla="*/ 4195 h 10000"/>
              <a:gd name="connsiteX3" fmla="*/ 5876 w 17195"/>
              <a:gd name="connsiteY3" fmla="*/ 10000 h 10000"/>
              <a:gd name="connsiteX4" fmla="*/ 0 w 17195"/>
              <a:gd name="connsiteY4" fmla="*/ 9981 h 10000"/>
              <a:gd name="connsiteX0" fmla="*/ 0 w 17195"/>
              <a:gd name="connsiteY0" fmla="*/ 6867 h 6886"/>
              <a:gd name="connsiteX1" fmla="*/ 5083 w 17195"/>
              <a:gd name="connsiteY1" fmla="*/ 0 h 6886"/>
              <a:gd name="connsiteX2" fmla="*/ 17195 w 17195"/>
              <a:gd name="connsiteY2" fmla="*/ 1081 h 6886"/>
              <a:gd name="connsiteX3" fmla="*/ 5876 w 17195"/>
              <a:gd name="connsiteY3" fmla="*/ 6886 h 6886"/>
              <a:gd name="connsiteX4" fmla="*/ 0 w 17195"/>
              <a:gd name="connsiteY4" fmla="*/ 6867 h 6886"/>
              <a:gd name="connsiteX0" fmla="*/ 0 w 10000"/>
              <a:gd name="connsiteY0" fmla="*/ 13768 h 13796"/>
              <a:gd name="connsiteX1" fmla="*/ 2190 w 10000"/>
              <a:gd name="connsiteY1" fmla="*/ 0 h 13796"/>
              <a:gd name="connsiteX2" fmla="*/ 10000 w 10000"/>
              <a:gd name="connsiteY2" fmla="*/ 5366 h 13796"/>
              <a:gd name="connsiteX3" fmla="*/ 3417 w 10000"/>
              <a:gd name="connsiteY3" fmla="*/ 13796 h 13796"/>
              <a:gd name="connsiteX4" fmla="*/ 0 w 10000"/>
              <a:gd name="connsiteY4" fmla="*/ 13768 h 13796"/>
              <a:gd name="connsiteX0" fmla="*/ 0 w 7230"/>
              <a:gd name="connsiteY0" fmla="*/ 14136 h 14164"/>
              <a:gd name="connsiteX1" fmla="*/ 2190 w 7230"/>
              <a:gd name="connsiteY1" fmla="*/ 368 h 14164"/>
              <a:gd name="connsiteX2" fmla="*/ 7230 w 7230"/>
              <a:gd name="connsiteY2" fmla="*/ 0 h 14164"/>
              <a:gd name="connsiteX3" fmla="*/ 3417 w 7230"/>
              <a:gd name="connsiteY3" fmla="*/ 14164 h 14164"/>
              <a:gd name="connsiteX4" fmla="*/ 0 w 7230"/>
              <a:gd name="connsiteY4" fmla="*/ 14136 h 14164"/>
              <a:gd name="connsiteX0" fmla="*/ 68 w 6971"/>
              <a:gd name="connsiteY0" fmla="*/ 10322 h 10322"/>
              <a:gd name="connsiteX1" fmla="*/ 0 w 6971"/>
              <a:gd name="connsiteY1" fmla="*/ 260 h 10322"/>
              <a:gd name="connsiteX2" fmla="*/ 6971 w 6971"/>
              <a:gd name="connsiteY2" fmla="*/ 0 h 10322"/>
              <a:gd name="connsiteX3" fmla="*/ 1697 w 6971"/>
              <a:gd name="connsiteY3" fmla="*/ 10000 h 10322"/>
              <a:gd name="connsiteX4" fmla="*/ 68 w 6971"/>
              <a:gd name="connsiteY4" fmla="*/ 10322 h 10322"/>
              <a:gd name="connsiteX0" fmla="*/ 1 w 9903"/>
              <a:gd name="connsiteY0" fmla="*/ 10000 h 10000"/>
              <a:gd name="connsiteX1" fmla="*/ 1540 w 9903"/>
              <a:gd name="connsiteY1" fmla="*/ 86 h 10000"/>
              <a:gd name="connsiteX2" fmla="*/ 9903 w 9903"/>
              <a:gd name="connsiteY2" fmla="*/ 0 h 10000"/>
              <a:gd name="connsiteX3" fmla="*/ 2337 w 9903"/>
              <a:gd name="connsiteY3" fmla="*/ 9688 h 10000"/>
              <a:gd name="connsiteX4" fmla="*/ 1 w 9903"/>
              <a:gd name="connsiteY4" fmla="*/ 10000 h 10000"/>
              <a:gd name="connsiteX0" fmla="*/ 1 w 8229"/>
              <a:gd name="connsiteY0" fmla="*/ 10166 h 10166"/>
              <a:gd name="connsiteX1" fmla="*/ 1555 w 8229"/>
              <a:gd name="connsiteY1" fmla="*/ 252 h 10166"/>
              <a:gd name="connsiteX2" fmla="*/ 8229 w 8229"/>
              <a:gd name="connsiteY2" fmla="*/ 0 h 10166"/>
              <a:gd name="connsiteX3" fmla="*/ 2360 w 8229"/>
              <a:gd name="connsiteY3" fmla="*/ 9854 h 10166"/>
              <a:gd name="connsiteX4" fmla="*/ 1 w 8229"/>
              <a:gd name="connsiteY4" fmla="*/ 10166 h 10166"/>
              <a:gd name="connsiteX0" fmla="*/ 4855 w 14854"/>
              <a:gd name="connsiteY0" fmla="*/ 10000 h 10000"/>
              <a:gd name="connsiteX1" fmla="*/ 0 w 14854"/>
              <a:gd name="connsiteY1" fmla="*/ 85 h 10000"/>
              <a:gd name="connsiteX2" fmla="*/ 14854 w 14854"/>
              <a:gd name="connsiteY2" fmla="*/ 0 h 10000"/>
              <a:gd name="connsiteX3" fmla="*/ 7722 w 14854"/>
              <a:gd name="connsiteY3" fmla="*/ 9693 h 10000"/>
              <a:gd name="connsiteX4" fmla="*/ 4855 w 14854"/>
              <a:gd name="connsiteY4" fmla="*/ 10000 h 10000"/>
              <a:gd name="connsiteX0" fmla="*/ 4855 w 8971"/>
              <a:gd name="connsiteY0" fmla="*/ 10000 h 10000"/>
              <a:gd name="connsiteX1" fmla="*/ 0 w 8971"/>
              <a:gd name="connsiteY1" fmla="*/ 85 h 10000"/>
              <a:gd name="connsiteX2" fmla="*/ 8971 w 8971"/>
              <a:gd name="connsiteY2" fmla="*/ 0 h 10000"/>
              <a:gd name="connsiteX3" fmla="*/ 7722 w 8971"/>
              <a:gd name="connsiteY3" fmla="*/ 9693 h 10000"/>
              <a:gd name="connsiteX4" fmla="*/ 4855 w 8971"/>
              <a:gd name="connsiteY4" fmla="*/ 10000 h 10000"/>
              <a:gd name="connsiteX0" fmla="*/ 5572 w 10160"/>
              <a:gd name="connsiteY0" fmla="*/ 10000 h 10000"/>
              <a:gd name="connsiteX1" fmla="*/ 0 w 10160"/>
              <a:gd name="connsiteY1" fmla="*/ 31 h 10000"/>
              <a:gd name="connsiteX2" fmla="*/ 10160 w 10160"/>
              <a:gd name="connsiteY2" fmla="*/ 0 h 10000"/>
              <a:gd name="connsiteX3" fmla="*/ 8768 w 10160"/>
              <a:gd name="connsiteY3" fmla="*/ 9693 h 10000"/>
              <a:gd name="connsiteX4" fmla="*/ 5572 w 10160"/>
              <a:gd name="connsiteY4" fmla="*/ 10000 h 10000"/>
              <a:gd name="connsiteX0" fmla="*/ 5572 w 10160"/>
              <a:gd name="connsiteY0" fmla="*/ 10000 h 10000"/>
              <a:gd name="connsiteX1" fmla="*/ 0 w 10160"/>
              <a:gd name="connsiteY1" fmla="*/ 31 h 10000"/>
              <a:gd name="connsiteX2" fmla="*/ 10160 w 10160"/>
              <a:gd name="connsiteY2" fmla="*/ 0 h 10000"/>
              <a:gd name="connsiteX3" fmla="*/ 8768 w 10160"/>
              <a:gd name="connsiteY3" fmla="*/ 9693 h 10000"/>
              <a:gd name="connsiteX4" fmla="*/ 5572 w 10160"/>
              <a:gd name="connsiteY4" fmla="*/ 10000 h 10000"/>
              <a:gd name="connsiteX0" fmla="*/ 5572 w 10160"/>
              <a:gd name="connsiteY0" fmla="*/ 10000 h 10000"/>
              <a:gd name="connsiteX1" fmla="*/ 0 w 10160"/>
              <a:gd name="connsiteY1" fmla="*/ 31 h 10000"/>
              <a:gd name="connsiteX2" fmla="*/ 10160 w 10160"/>
              <a:gd name="connsiteY2" fmla="*/ 0 h 10000"/>
              <a:gd name="connsiteX3" fmla="*/ 8768 w 10160"/>
              <a:gd name="connsiteY3" fmla="*/ 9693 h 10000"/>
              <a:gd name="connsiteX4" fmla="*/ 5572 w 10160"/>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0" h="10000">
                <a:moveTo>
                  <a:pt x="5572" y="10000"/>
                </a:moveTo>
                <a:cubicBezTo>
                  <a:pt x="3333" y="6238"/>
                  <a:pt x="1964" y="3281"/>
                  <a:pt x="0" y="31"/>
                </a:cubicBezTo>
                <a:lnTo>
                  <a:pt x="10160" y="0"/>
                </a:lnTo>
                <a:lnTo>
                  <a:pt x="8768" y="9693"/>
                </a:lnTo>
                <a:lnTo>
                  <a:pt x="5572" y="10000"/>
                </a:lnTo>
                <a:close/>
              </a:path>
            </a:pathLst>
          </a:custGeom>
          <a:solidFill>
            <a:schemeClr val="accent6">
              <a:alpha val="14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7" name="Freeform 35"/>
          <p:cNvSpPr>
            <a:spLocks/>
          </p:cNvSpPr>
          <p:nvPr/>
        </p:nvSpPr>
        <p:spPr bwMode="auto">
          <a:xfrm flipH="1">
            <a:off x="7191797" y="3292418"/>
            <a:ext cx="2469882" cy="2165061"/>
          </a:xfrm>
          <a:custGeom>
            <a:avLst/>
            <a:gdLst>
              <a:gd name="T0" fmla="*/ 0 w 2476"/>
              <a:gd name="T1" fmla="*/ 2588 h 3052"/>
              <a:gd name="T2" fmla="*/ 1237 w 2476"/>
              <a:gd name="T3" fmla="*/ 0 h 3052"/>
              <a:gd name="T4" fmla="*/ 2476 w 2476"/>
              <a:gd name="T5" fmla="*/ 976 h 3052"/>
              <a:gd name="T6" fmla="*/ 495 w 2476"/>
              <a:gd name="T7" fmla="*/ 3052 h 3052"/>
              <a:gd name="T8" fmla="*/ 0 w 2476"/>
              <a:gd name="T9" fmla="*/ 2588 h 3052"/>
              <a:gd name="connsiteX0" fmla="*/ 0 w 10000"/>
              <a:gd name="connsiteY0" fmla="*/ 8480 h 9065"/>
              <a:gd name="connsiteX1" fmla="*/ 4996 w 10000"/>
              <a:gd name="connsiteY1" fmla="*/ 0 h 9065"/>
              <a:gd name="connsiteX2" fmla="*/ 10000 w 10000"/>
              <a:gd name="connsiteY2" fmla="*/ 3198 h 9065"/>
              <a:gd name="connsiteX3" fmla="*/ 7471 w 10000"/>
              <a:gd name="connsiteY3" fmla="*/ 9065 h 9065"/>
              <a:gd name="connsiteX4" fmla="*/ 0 w 10000"/>
              <a:gd name="connsiteY4" fmla="*/ 8480 h 9065"/>
              <a:gd name="connsiteX0" fmla="*/ 0 w 6132"/>
              <a:gd name="connsiteY0" fmla="*/ 9981 h 10000"/>
              <a:gd name="connsiteX1" fmla="*/ 1128 w 6132"/>
              <a:gd name="connsiteY1" fmla="*/ 0 h 10000"/>
              <a:gd name="connsiteX2" fmla="*/ 6132 w 6132"/>
              <a:gd name="connsiteY2" fmla="*/ 3528 h 10000"/>
              <a:gd name="connsiteX3" fmla="*/ 3603 w 6132"/>
              <a:gd name="connsiteY3" fmla="*/ 10000 h 10000"/>
              <a:gd name="connsiteX4" fmla="*/ 0 w 6132"/>
              <a:gd name="connsiteY4" fmla="*/ 9981 h 10000"/>
              <a:gd name="connsiteX0" fmla="*/ 0 w 10000"/>
              <a:gd name="connsiteY0" fmla="*/ 12261 h 12280"/>
              <a:gd name="connsiteX1" fmla="*/ 9541 w 10000"/>
              <a:gd name="connsiteY1" fmla="*/ 0 h 12280"/>
              <a:gd name="connsiteX2" fmla="*/ 10000 w 10000"/>
              <a:gd name="connsiteY2" fmla="*/ 5808 h 12280"/>
              <a:gd name="connsiteX3" fmla="*/ 5876 w 10000"/>
              <a:gd name="connsiteY3" fmla="*/ 12280 h 12280"/>
              <a:gd name="connsiteX4" fmla="*/ 0 w 10000"/>
              <a:gd name="connsiteY4" fmla="*/ 12261 h 12280"/>
              <a:gd name="connsiteX0" fmla="*/ 0 w 21248"/>
              <a:gd name="connsiteY0" fmla="*/ 12261 h 12280"/>
              <a:gd name="connsiteX1" fmla="*/ 9541 w 21248"/>
              <a:gd name="connsiteY1" fmla="*/ 0 h 12280"/>
              <a:gd name="connsiteX2" fmla="*/ 21248 w 21248"/>
              <a:gd name="connsiteY2" fmla="*/ 1026 h 12280"/>
              <a:gd name="connsiteX3" fmla="*/ 5876 w 21248"/>
              <a:gd name="connsiteY3" fmla="*/ 12280 h 12280"/>
              <a:gd name="connsiteX4" fmla="*/ 0 w 21248"/>
              <a:gd name="connsiteY4" fmla="*/ 12261 h 12280"/>
              <a:gd name="connsiteX0" fmla="*/ 15783 w 37031"/>
              <a:gd name="connsiteY0" fmla="*/ 11235 h 11254"/>
              <a:gd name="connsiteX1" fmla="*/ 0 w 37031"/>
              <a:gd name="connsiteY1" fmla="*/ 976 h 11254"/>
              <a:gd name="connsiteX2" fmla="*/ 37031 w 37031"/>
              <a:gd name="connsiteY2" fmla="*/ 0 h 11254"/>
              <a:gd name="connsiteX3" fmla="*/ 21659 w 37031"/>
              <a:gd name="connsiteY3" fmla="*/ 11254 h 11254"/>
              <a:gd name="connsiteX4" fmla="*/ 15783 w 37031"/>
              <a:gd name="connsiteY4" fmla="*/ 11235 h 11254"/>
              <a:gd name="connsiteX0" fmla="*/ 15783 w 21659"/>
              <a:gd name="connsiteY0" fmla="*/ 10345 h 10364"/>
              <a:gd name="connsiteX1" fmla="*/ 0 w 21659"/>
              <a:gd name="connsiteY1" fmla="*/ 86 h 10364"/>
              <a:gd name="connsiteX2" fmla="*/ 8688 w 21659"/>
              <a:gd name="connsiteY2" fmla="*/ 0 h 10364"/>
              <a:gd name="connsiteX3" fmla="*/ 21659 w 21659"/>
              <a:gd name="connsiteY3" fmla="*/ 10364 h 10364"/>
              <a:gd name="connsiteX4" fmla="*/ 15783 w 21659"/>
              <a:gd name="connsiteY4" fmla="*/ 10345 h 10364"/>
              <a:gd name="connsiteX0" fmla="*/ 15783 w 18153"/>
              <a:gd name="connsiteY0" fmla="*/ 10345 h 10345"/>
              <a:gd name="connsiteX1" fmla="*/ 0 w 18153"/>
              <a:gd name="connsiteY1" fmla="*/ 86 h 10345"/>
              <a:gd name="connsiteX2" fmla="*/ 8688 w 18153"/>
              <a:gd name="connsiteY2" fmla="*/ 0 h 10345"/>
              <a:gd name="connsiteX3" fmla="*/ 18153 w 18153"/>
              <a:gd name="connsiteY3" fmla="*/ 9641 h 10345"/>
              <a:gd name="connsiteX4" fmla="*/ 15783 w 18153"/>
              <a:gd name="connsiteY4" fmla="*/ 10345 h 10345"/>
              <a:gd name="connsiteX0" fmla="*/ 15491 w 18153"/>
              <a:gd name="connsiteY0" fmla="*/ 9622 h 9641"/>
              <a:gd name="connsiteX1" fmla="*/ 0 w 18153"/>
              <a:gd name="connsiteY1" fmla="*/ 86 h 9641"/>
              <a:gd name="connsiteX2" fmla="*/ 8688 w 18153"/>
              <a:gd name="connsiteY2" fmla="*/ 0 h 9641"/>
              <a:gd name="connsiteX3" fmla="*/ 18153 w 18153"/>
              <a:gd name="connsiteY3" fmla="*/ 9641 h 9641"/>
              <a:gd name="connsiteX4" fmla="*/ 15491 w 18153"/>
              <a:gd name="connsiteY4" fmla="*/ 9622 h 9641"/>
              <a:gd name="connsiteX0" fmla="*/ 8534 w 10000"/>
              <a:gd name="connsiteY0" fmla="*/ 9891 h 9911"/>
              <a:gd name="connsiteX1" fmla="*/ 0 w 10000"/>
              <a:gd name="connsiteY1" fmla="*/ 0 h 9911"/>
              <a:gd name="connsiteX2" fmla="*/ 3123 w 10000"/>
              <a:gd name="connsiteY2" fmla="*/ 488 h 9911"/>
              <a:gd name="connsiteX3" fmla="*/ 10000 w 10000"/>
              <a:gd name="connsiteY3" fmla="*/ 9911 h 9911"/>
              <a:gd name="connsiteX4" fmla="*/ 8534 w 10000"/>
              <a:gd name="connsiteY4" fmla="*/ 9891 h 9911"/>
              <a:gd name="connsiteX0" fmla="*/ 8534 w 10000"/>
              <a:gd name="connsiteY0" fmla="*/ 9488 h 9508"/>
              <a:gd name="connsiteX1" fmla="*/ 0 w 10000"/>
              <a:gd name="connsiteY1" fmla="*/ 90 h 9508"/>
              <a:gd name="connsiteX2" fmla="*/ 3123 w 10000"/>
              <a:gd name="connsiteY2" fmla="*/ 0 h 9508"/>
              <a:gd name="connsiteX3" fmla="*/ 10000 w 10000"/>
              <a:gd name="connsiteY3" fmla="*/ 9508 h 9508"/>
              <a:gd name="connsiteX4" fmla="*/ 8534 w 10000"/>
              <a:gd name="connsiteY4" fmla="*/ 9488 h 9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508">
                <a:moveTo>
                  <a:pt x="8534" y="9488"/>
                </a:moveTo>
                <a:lnTo>
                  <a:pt x="0" y="90"/>
                </a:lnTo>
                <a:lnTo>
                  <a:pt x="3123" y="0"/>
                </a:lnTo>
                <a:lnTo>
                  <a:pt x="10000" y="9508"/>
                </a:lnTo>
                <a:lnTo>
                  <a:pt x="8534" y="9488"/>
                </a:lnTo>
                <a:close/>
              </a:path>
            </a:pathLst>
          </a:custGeom>
          <a:solidFill>
            <a:schemeClr val="accent3">
              <a:lumMod val="20000"/>
              <a:lumOff val="80000"/>
              <a:alpha val="14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8" name="Freeform 35"/>
          <p:cNvSpPr>
            <a:spLocks/>
          </p:cNvSpPr>
          <p:nvPr/>
        </p:nvSpPr>
        <p:spPr bwMode="auto">
          <a:xfrm>
            <a:off x="6439100" y="2845423"/>
            <a:ext cx="736322" cy="2576933"/>
          </a:xfrm>
          <a:custGeom>
            <a:avLst/>
            <a:gdLst>
              <a:gd name="T0" fmla="*/ 0 w 2476"/>
              <a:gd name="T1" fmla="*/ 2588 h 3052"/>
              <a:gd name="T2" fmla="*/ 1237 w 2476"/>
              <a:gd name="T3" fmla="*/ 0 h 3052"/>
              <a:gd name="T4" fmla="*/ 2476 w 2476"/>
              <a:gd name="T5" fmla="*/ 976 h 3052"/>
              <a:gd name="T6" fmla="*/ 495 w 2476"/>
              <a:gd name="T7" fmla="*/ 3052 h 3052"/>
              <a:gd name="T8" fmla="*/ 0 w 2476"/>
              <a:gd name="T9" fmla="*/ 2588 h 3052"/>
              <a:gd name="connsiteX0" fmla="*/ 0 w 10000"/>
              <a:gd name="connsiteY0" fmla="*/ 8480 h 9065"/>
              <a:gd name="connsiteX1" fmla="*/ 4996 w 10000"/>
              <a:gd name="connsiteY1" fmla="*/ 0 h 9065"/>
              <a:gd name="connsiteX2" fmla="*/ 10000 w 10000"/>
              <a:gd name="connsiteY2" fmla="*/ 3198 h 9065"/>
              <a:gd name="connsiteX3" fmla="*/ 7471 w 10000"/>
              <a:gd name="connsiteY3" fmla="*/ 9065 h 9065"/>
              <a:gd name="connsiteX4" fmla="*/ 0 w 10000"/>
              <a:gd name="connsiteY4" fmla="*/ 8480 h 9065"/>
              <a:gd name="connsiteX0" fmla="*/ 0 w 6132"/>
              <a:gd name="connsiteY0" fmla="*/ 9981 h 10000"/>
              <a:gd name="connsiteX1" fmla="*/ 1128 w 6132"/>
              <a:gd name="connsiteY1" fmla="*/ 0 h 10000"/>
              <a:gd name="connsiteX2" fmla="*/ 6132 w 6132"/>
              <a:gd name="connsiteY2" fmla="*/ 3528 h 10000"/>
              <a:gd name="connsiteX3" fmla="*/ 3603 w 6132"/>
              <a:gd name="connsiteY3" fmla="*/ 10000 h 10000"/>
              <a:gd name="connsiteX4" fmla="*/ 0 w 6132"/>
              <a:gd name="connsiteY4" fmla="*/ 9981 h 10000"/>
              <a:gd name="connsiteX0" fmla="*/ 0 w 17195"/>
              <a:gd name="connsiteY0" fmla="*/ 9981 h 10000"/>
              <a:gd name="connsiteX1" fmla="*/ 1840 w 17195"/>
              <a:gd name="connsiteY1" fmla="*/ 0 h 10000"/>
              <a:gd name="connsiteX2" fmla="*/ 17195 w 17195"/>
              <a:gd name="connsiteY2" fmla="*/ 4195 h 10000"/>
              <a:gd name="connsiteX3" fmla="*/ 5876 w 17195"/>
              <a:gd name="connsiteY3" fmla="*/ 10000 h 10000"/>
              <a:gd name="connsiteX4" fmla="*/ 0 w 17195"/>
              <a:gd name="connsiteY4" fmla="*/ 9981 h 10000"/>
              <a:gd name="connsiteX0" fmla="*/ 0 w 17195"/>
              <a:gd name="connsiteY0" fmla="*/ 6867 h 6886"/>
              <a:gd name="connsiteX1" fmla="*/ 5083 w 17195"/>
              <a:gd name="connsiteY1" fmla="*/ 0 h 6886"/>
              <a:gd name="connsiteX2" fmla="*/ 17195 w 17195"/>
              <a:gd name="connsiteY2" fmla="*/ 1081 h 6886"/>
              <a:gd name="connsiteX3" fmla="*/ 5876 w 17195"/>
              <a:gd name="connsiteY3" fmla="*/ 6886 h 6886"/>
              <a:gd name="connsiteX4" fmla="*/ 0 w 17195"/>
              <a:gd name="connsiteY4" fmla="*/ 6867 h 6886"/>
              <a:gd name="connsiteX0" fmla="*/ 0 w 10000"/>
              <a:gd name="connsiteY0" fmla="*/ 13768 h 13796"/>
              <a:gd name="connsiteX1" fmla="*/ 2190 w 10000"/>
              <a:gd name="connsiteY1" fmla="*/ 0 h 13796"/>
              <a:gd name="connsiteX2" fmla="*/ 10000 w 10000"/>
              <a:gd name="connsiteY2" fmla="*/ 5366 h 13796"/>
              <a:gd name="connsiteX3" fmla="*/ 3417 w 10000"/>
              <a:gd name="connsiteY3" fmla="*/ 13796 h 13796"/>
              <a:gd name="connsiteX4" fmla="*/ 0 w 10000"/>
              <a:gd name="connsiteY4" fmla="*/ 13768 h 13796"/>
              <a:gd name="connsiteX0" fmla="*/ 0 w 7230"/>
              <a:gd name="connsiteY0" fmla="*/ 14136 h 14164"/>
              <a:gd name="connsiteX1" fmla="*/ 2190 w 7230"/>
              <a:gd name="connsiteY1" fmla="*/ 368 h 14164"/>
              <a:gd name="connsiteX2" fmla="*/ 7230 w 7230"/>
              <a:gd name="connsiteY2" fmla="*/ 0 h 14164"/>
              <a:gd name="connsiteX3" fmla="*/ 3417 w 7230"/>
              <a:gd name="connsiteY3" fmla="*/ 14164 h 14164"/>
              <a:gd name="connsiteX4" fmla="*/ 0 w 7230"/>
              <a:gd name="connsiteY4" fmla="*/ 14136 h 14164"/>
              <a:gd name="connsiteX0" fmla="*/ 68 w 6971"/>
              <a:gd name="connsiteY0" fmla="*/ 10322 h 10322"/>
              <a:gd name="connsiteX1" fmla="*/ 0 w 6971"/>
              <a:gd name="connsiteY1" fmla="*/ 260 h 10322"/>
              <a:gd name="connsiteX2" fmla="*/ 6971 w 6971"/>
              <a:gd name="connsiteY2" fmla="*/ 0 h 10322"/>
              <a:gd name="connsiteX3" fmla="*/ 1697 w 6971"/>
              <a:gd name="connsiteY3" fmla="*/ 10000 h 10322"/>
              <a:gd name="connsiteX4" fmla="*/ 68 w 6971"/>
              <a:gd name="connsiteY4" fmla="*/ 10322 h 10322"/>
              <a:gd name="connsiteX0" fmla="*/ 1 w 9903"/>
              <a:gd name="connsiteY0" fmla="*/ 10000 h 10000"/>
              <a:gd name="connsiteX1" fmla="*/ 1540 w 9903"/>
              <a:gd name="connsiteY1" fmla="*/ 86 h 10000"/>
              <a:gd name="connsiteX2" fmla="*/ 9903 w 9903"/>
              <a:gd name="connsiteY2" fmla="*/ 0 h 10000"/>
              <a:gd name="connsiteX3" fmla="*/ 2337 w 9903"/>
              <a:gd name="connsiteY3" fmla="*/ 9688 h 10000"/>
              <a:gd name="connsiteX4" fmla="*/ 1 w 9903"/>
              <a:gd name="connsiteY4" fmla="*/ 10000 h 10000"/>
              <a:gd name="connsiteX0" fmla="*/ 1 w 8229"/>
              <a:gd name="connsiteY0" fmla="*/ 10166 h 10166"/>
              <a:gd name="connsiteX1" fmla="*/ 1555 w 8229"/>
              <a:gd name="connsiteY1" fmla="*/ 252 h 10166"/>
              <a:gd name="connsiteX2" fmla="*/ 8229 w 8229"/>
              <a:gd name="connsiteY2" fmla="*/ 0 h 10166"/>
              <a:gd name="connsiteX3" fmla="*/ 2360 w 8229"/>
              <a:gd name="connsiteY3" fmla="*/ 9854 h 10166"/>
              <a:gd name="connsiteX4" fmla="*/ 1 w 8229"/>
              <a:gd name="connsiteY4" fmla="*/ 10166 h 10166"/>
              <a:gd name="connsiteX0" fmla="*/ 4855 w 14854"/>
              <a:gd name="connsiteY0" fmla="*/ 10000 h 10000"/>
              <a:gd name="connsiteX1" fmla="*/ 0 w 14854"/>
              <a:gd name="connsiteY1" fmla="*/ 85 h 10000"/>
              <a:gd name="connsiteX2" fmla="*/ 14854 w 14854"/>
              <a:gd name="connsiteY2" fmla="*/ 0 h 10000"/>
              <a:gd name="connsiteX3" fmla="*/ 7722 w 14854"/>
              <a:gd name="connsiteY3" fmla="*/ 9693 h 10000"/>
              <a:gd name="connsiteX4" fmla="*/ 4855 w 14854"/>
              <a:gd name="connsiteY4" fmla="*/ 10000 h 10000"/>
              <a:gd name="connsiteX0" fmla="*/ 4855 w 8971"/>
              <a:gd name="connsiteY0" fmla="*/ 10000 h 10000"/>
              <a:gd name="connsiteX1" fmla="*/ 0 w 8971"/>
              <a:gd name="connsiteY1" fmla="*/ 85 h 10000"/>
              <a:gd name="connsiteX2" fmla="*/ 8971 w 8971"/>
              <a:gd name="connsiteY2" fmla="*/ 0 h 10000"/>
              <a:gd name="connsiteX3" fmla="*/ 7722 w 8971"/>
              <a:gd name="connsiteY3" fmla="*/ 9693 h 10000"/>
              <a:gd name="connsiteX4" fmla="*/ 4855 w 8971"/>
              <a:gd name="connsiteY4" fmla="*/ 10000 h 10000"/>
              <a:gd name="connsiteX0" fmla="*/ 5572 w 10160"/>
              <a:gd name="connsiteY0" fmla="*/ 10000 h 10000"/>
              <a:gd name="connsiteX1" fmla="*/ 0 w 10160"/>
              <a:gd name="connsiteY1" fmla="*/ 31 h 10000"/>
              <a:gd name="connsiteX2" fmla="*/ 10160 w 10160"/>
              <a:gd name="connsiteY2" fmla="*/ 0 h 10000"/>
              <a:gd name="connsiteX3" fmla="*/ 8768 w 10160"/>
              <a:gd name="connsiteY3" fmla="*/ 9693 h 10000"/>
              <a:gd name="connsiteX4" fmla="*/ 5572 w 10160"/>
              <a:gd name="connsiteY4" fmla="*/ 10000 h 10000"/>
              <a:gd name="connsiteX0" fmla="*/ 5572 w 10160"/>
              <a:gd name="connsiteY0" fmla="*/ 10000 h 10000"/>
              <a:gd name="connsiteX1" fmla="*/ 0 w 10160"/>
              <a:gd name="connsiteY1" fmla="*/ 31 h 10000"/>
              <a:gd name="connsiteX2" fmla="*/ 10160 w 10160"/>
              <a:gd name="connsiteY2" fmla="*/ 0 h 10000"/>
              <a:gd name="connsiteX3" fmla="*/ 8768 w 10160"/>
              <a:gd name="connsiteY3" fmla="*/ 9693 h 10000"/>
              <a:gd name="connsiteX4" fmla="*/ 5572 w 10160"/>
              <a:gd name="connsiteY4" fmla="*/ 10000 h 10000"/>
              <a:gd name="connsiteX0" fmla="*/ 5572 w 10160"/>
              <a:gd name="connsiteY0" fmla="*/ 10000 h 10000"/>
              <a:gd name="connsiteX1" fmla="*/ 0 w 10160"/>
              <a:gd name="connsiteY1" fmla="*/ 31 h 10000"/>
              <a:gd name="connsiteX2" fmla="*/ 10160 w 10160"/>
              <a:gd name="connsiteY2" fmla="*/ 0 h 10000"/>
              <a:gd name="connsiteX3" fmla="*/ 8768 w 10160"/>
              <a:gd name="connsiteY3" fmla="*/ 9693 h 10000"/>
              <a:gd name="connsiteX4" fmla="*/ 5572 w 10160"/>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0" h="10000">
                <a:moveTo>
                  <a:pt x="5572" y="10000"/>
                </a:moveTo>
                <a:cubicBezTo>
                  <a:pt x="3333" y="6238"/>
                  <a:pt x="1964" y="3281"/>
                  <a:pt x="0" y="31"/>
                </a:cubicBezTo>
                <a:lnTo>
                  <a:pt x="10160" y="0"/>
                </a:lnTo>
                <a:lnTo>
                  <a:pt x="8768" y="9693"/>
                </a:lnTo>
                <a:lnTo>
                  <a:pt x="5572" y="10000"/>
                </a:lnTo>
                <a:close/>
              </a:path>
            </a:pathLst>
          </a:custGeom>
          <a:solidFill>
            <a:schemeClr val="accent2">
              <a:lumMod val="50000"/>
              <a:alpha val="14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79" name="Block Arc 78"/>
          <p:cNvSpPr/>
          <p:nvPr/>
        </p:nvSpPr>
        <p:spPr bwMode="auto">
          <a:xfrm>
            <a:off x="7544469" y="1920640"/>
            <a:ext cx="2001581" cy="1427290"/>
          </a:xfrm>
          <a:prstGeom prst="blockArc">
            <a:avLst>
              <a:gd name="adj1" fmla="val 10800000"/>
              <a:gd name="adj2" fmla="val 322098"/>
              <a:gd name="adj3" fmla="val 20227"/>
            </a:avLst>
          </a:prstGeom>
          <a:solidFill>
            <a:srgbClr val="00B050">
              <a:alpha val="3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80" name="Freeform 35"/>
          <p:cNvSpPr>
            <a:spLocks/>
          </p:cNvSpPr>
          <p:nvPr/>
        </p:nvSpPr>
        <p:spPr bwMode="auto">
          <a:xfrm>
            <a:off x="6868166" y="2808118"/>
            <a:ext cx="2390288" cy="2588995"/>
          </a:xfrm>
          <a:custGeom>
            <a:avLst/>
            <a:gdLst>
              <a:gd name="T0" fmla="*/ 0 w 2476"/>
              <a:gd name="T1" fmla="*/ 2588 h 3052"/>
              <a:gd name="T2" fmla="*/ 1237 w 2476"/>
              <a:gd name="T3" fmla="*/ 0 h 3052"/>
              <a:gd name="T4" fmla="*/ 2476 w 2476"/>
              <a:gd name="T5" fmla="*/ 976 h 3052"/>
              <a:gd name="T6" fmla="*/ 495 w 2476"/>
              <a:gd name="T7" fmla="*/ 3052 h 3052"/>
              <a:gd name="T8" fmla="*/ 0 w 2476"/>
              <a:gd name="T9" fmla="*/ 2588 h 3052"/>
              <a:gd name="connsiteX0" fmla="*/ 0 w 10000"/>
              <a:gd name="connsiteY0" fmla="*/ 8480 h 9065"/>
              <a:gd name="connsiteX1" fmla="*/ 4996 w 10000"/>
              <a:gd name="connsiteY1" fmla="*/ 0 h 9065"/>
              <a:gd name="connsiteX2" fmla="*/ 10000 w 10000"/>
              <a:gd name="connsiteY2" fmla="*/ 3198 h 9065"/>
              <a:gd name="connsiteX3" fmla="*/ 7471 w 10000"/>
              <a:gd name="connsiteY3" fmla="*/ 9065 h 9065"/>
              <a:gd name="connsiteX4" fmla="*/ 0 w 10000"/>
              <a:gd name="connsiteY4" fmla="*/ 8480 h 9065"/>
              <a:gd name="connsiteX0" fmla="*/ 0 w 6132"/>
              <a:gd name="connsiteY0" fmla="*/ 9981 h 10000"/>
              <a:gd name="connsiteX1" fmla="*/ 1128 w 6132"/>
              <a:gd name="connsiteY1" fmla="*/ 0 h 10000"/>
              <a:gd name="connsiteX2" fmla="*/ 6132 w 6132"/>
              <a:gd name="connsiteY2" fmla="*/ 3528 h 10000"/>
              <a:gd name="connsiteX3" fmla="*/ 3603 w 6132"/>
              <a:gd name="connsiteY3" fmla="*/ 10000 h 10000"/>
              <a:gd name="connsiteX4" fmla="*/ 0 w 6132"/>
              <a:gd name="connsiteY4" fmla="*/ 9981 h 10000"/>
              <a:gd name="connsiteX0" fmla="*/ 0 w 10000"/>
              <a:gd name="connsiteY0" fmla="*/ 12261 h 12280"/>
              <a:gd name="connsiteX1" fmla="*/ 9541 w 10000"/>
              <a:gd name="connsiteY1" fmla="*/ 0 h 12280"/>
              <a:gd name="connsiteX2" fmla="*/ 10000 w 10000"/>
              <a:gd name="connsiteY2" fmla="*/ 5808 h 12280"/>
              <a:gd name="connsiteX3" fmla="*/ 5876 w 10000"/>
              <a:gd name="connsiteY3" fmla="*/ 12280 h 12280"/>
              <a:gd name="connsiteX4" fmla="*/ 0 w 10000"/>
              <a:gd name="connsiteY4" fmla="*/ 12261 h 12280"/>
              <a:gd name="connsiteX0" fmla="*/ 0 w 21248"/>
              <a:gd name="connsiteY0" fmla="*/ 12261 h 12280"/>
              <a:gd name="connsiteX1" fmla="*/ 9541 w 21248"/>
              <a:gd name="connsiteY1" fmla="*/ 0 h 12280"/>
              <a:gd name="connsiteX2" fmla="*/ 21248 w 21248"/>
              <a:gd name="connsiteY2" fmla="*/ 1026 h 12280"/>
              <a:gd name="connsiteX3" fmla="*/ 5876 w 21248"/>
              <a:gd name="connsiteY3" fmla="*/ 12280 h 12280"/>
              <a:gd name="connsiteX4" fmla="*/ 0 w 21248"/>
              <a:gd name="connsiteY4" fmla="*/ 12261 h 12280"/>
              <a:gd name="connsiteX0" fmla="*/ 15783 w 37031"/>
              <a:gd name="connsiteY0" fmla="*/ 11235 h 11254"/>
              <a:gd name="connsiteX1" fmla="*/ 0 w 37031"/>
              <a:gd name="connsiteY1" fmla="*/ 976 h 11254"/>
              <a:gd name="connsiteX2" fmla="*/ 37031 w 37031"/>
              <a:gd name="connsiteY2" fmla="*/ 0 h 11254"/>
              <a:gd name="connsiteX3" fmla="*/ 21659 w 37031"/>
              <a:gd name="connsiteY3" fmla="*/ 11254 h 11254"/>
              <a:gd name="connsiteX4" fmla="*/ 15783 w 37031"/>
              <a:gd name="connsiteY4" fmla="*/ 11235 h 11254"/>
              <a:gd name="connsiteX0" fmla="*/ 15783 w 21659"/>
              <a:gd name="connsiteY0" fmla="*/ 10345 h 10364"/>
              <a:gd name="connsiteX1" fmla="*/ 0 w 21659"/>
              <a:gd name="connsiteY1" fmla="*/ 86 h 10364"/>
              <a:gd name="connsiteX2" fmla="*/ 8688 w 21659"/>
              <a:gd name="connsiteY2" fmla="*/ 0 h 10364"/>
              <a:gd name="connsiteX3" fmla="*/ 21659 w 21659"/>
              <a:gd name="connsiteY3" fmla="*/ 10364 h 10364"/>
              <a:gd name="connsiteX4" fmla="*/ 15783 w 21659"/>
              <a:gd name="connsiteY4" fmla="*/ 10345 h 10364"/>
              <a:gd name="connsiteX0" fmla="*/ 15783 w 21659"/>
              <a:gd name="connsiteY0" fmla="*/ 10845 h 10864"/>
              <a:gd name="connsiteX1" fmla="*/ 0 w 21659"/>
              <a:gd name="connsiteY1" fmla="*/ 586 h 10864"/>
              <a:gd name="connsiteX2" fmla="*/ 5084 w 21659"/>
              <a:gd name="connsiteY2" fmla="*/ 0 h 10864"/>
              <a:gd name="connsiteX3" fmla="*/ 21659 w 21659"/>
              <a:gd name="connsiteY3" fmla="*/ 10864 h 10864"/>
              <a:gd name="connsiteX4" fmla="*/ 15783 w 21659"/>
              <a:gd name="connsiteY4" fmla="*/ 10845 h 10864"/>
              <a:gd name="connsiteX0" fmla="*/ 15783 w 17568"/>
              <a:gd name="connsiteY0" fmla="*/ 10845 h 10864"/>
              <a:gd name="connsiteX1" fmla="*/ 0 w 17568"/>
              <a:gd name="connsiteY1" fmla="*/ 586 h 10864"/>
              <a:gd name="connsiteX2" fmla="*/ 5084 w 17568"/>
              <a:gd name="connsiteY2" fmla="*/ 0 h 10864"/>
              <a:gd name="connsiteX3" fmla="*/ 17568 w 17568"/>
              <a:gd name="connsiteY3" fmla="*/ 10864 h 10864"/>
              <a:gd name="connsiteX4" fmla="*/ 15783 w 17568"/>
              <a:gd name="connsiteY4" fmla="*/ 10845 h 10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68" h="10864">
                <a:moveTo>
                  <a:pt x="15783" y="10845"/>
                </a:moveTo>
                <a:lnTo>
                  <a:pt x="0" y="586"/>
                </a:lnTo>
                <a:lnTo>
                  <a:pt x="5084" y="0"/>
                </a:lnTo>
                <a:lnTo>
                  <a:pt x="17568" y="10864"/>
                </a:lnTo>
                <a:lnTo>
                  <a:pt x="15783" y="10845"/>
                </a:lnTo>
                <a:close/>
              </a:path>
            </a:pathLst>
          </a:custGeom>
          <a:solidFill>
            <a:schemeClr val="accent6">
              <a:alpha val="14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nvGrpSpPr>
          <p:cNvPr id="81" name="Group 80"/>
          <p:cNvGrpSpPr/>
          <p:nvPr/>
        </p:nvGrpSpPr>
        <p:grpSpPr>
          <a:xfrm>
            <a:off x="6128941" y="2188957"/>
            <a:ext cx="2099080" cy="4346518"/>
            <a:chOff x="9906672" y="2139392"/>
            <a:chExt cx="2278409" cy="4717851"/>
          </a:xfrm>
        </p:grpSpPr>
        <p:sp>
          <p:nvSpPr>
            <p:cNvPr id="82" name="Rectangle 41"/>
            <p:cNvSpPr>
              <a:spLocks noChangeArrowheads="1"/>
            </p:cNvSpPr>
            <p:nvPr/>
          </p:nvSpPr>
          <p:spPr bwMode="auto">
            <a:xfrm>
              <a:off x="11761929" y="6351708"/>
              <a:ext cx="423152" cy="5055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nvGrpSpPr>
            <p:cNvPr id="83" name="Group 82"/>
            <p:cNvGrpSpPr/>
            <p:nvPr/>
          </p:nvGrpSpPr>
          <p:grpSpPr>
            <a:xfrm>
              <a:off x="9906672" y="2139392"/>
              <a:ext cx="1545336" cy="733405"/>
              <a:chOff x="8995904" y="1369064"/>
              <a:chExt cx="2167054" cy="1028469"/>
            </a:xfrm>
          </p:grpSpPr>
          <p:sp>
            <p:nvSpPr>
              <p:cNvPr id="107" name="Freeform 5"/>
              <p:cNvSpPr>
                <a:spLocks/>
              </p:cNvSpPr>
              <p:nvPr/>
            </p:nvSpPr>
            <p:spPr bwMode="auto">
              <a:xfrm>
                <a:off x="9923120" y="1583889"/>
                <a:ext cx="1239838" cy="813644"/>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3 h 690"/>
                  <a:gd name="T16" fmla="*/ 851 w 1054"/>
                  <a:gd name="T17" fmla="*/ 690 h 690"/>
                  <a:gd name="T18" fmla="*/ 825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5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6"/>
                      <a:pt x="948" y="215"/>
                      <a:pt x="950" y="272"/>
                    </a:cubicBezTo>
                    <a:cubicBezTo>
                      <a:pt x="1012" y="312"/>
                      <a:pt x="1054" y="384"/>
                      <a:pt x="1054" y="463"/>
                    </a:cubicBezTo>
                    <a:cubicBezTo>
                      <a:pt x="1054" y="580"/>
                      <a:pt x="965" y="676"/>
                      <a:pt x="851" y="690"/>
                    </a:cubicBezTo>
                    <a:cubicBezTo>
                      <a:pt x="843" y="690"/>
                      <a:pt x="833" y="690"/>
                      <a:pt x="825" y="690"/>
                    </a:cubicBezTo>
                    <a:cubicBezTo>
                      <a:pt x="818" y="690"/>
                      <a:pt x="810" y="690"/>
                      <a:pt x="802" y="690"/>
                    </a:cubicBezTo>
                    <a:cubicBezTo>
                      <a:pt x="696" y="690"/>
                      <a:pt x="446" y="690"/>
                      <a:pt x="327" y="690"/>
                    </a:cubicBezTo>
                    <a:cubicBezTo>
                      <a:pt x="324" y="690"/>
                      <a:pt x="320" y="690"/>
                      <a:pt x="318" y="690"/>
                    </a:cubicBezTo>
                    <a:cubicBezTo>
                      <a:pt x="306" y="690"/>
                      <a:pt x="306" y="690"/>
                      <a:pt x="306" y="690"/>
                    </a:cubicBezTo>
                    <a:cubicBezTo>
                      <a:pt x="300" y="690"/>
                      <a:pt x="283" y="690"/>
                      <a:pt x="271" y="690"/>
                    </a:cubicBezTo>
                    <a:cubicBezTo>
                      <a:pt x="195" y="690"/>
                      <a:pt x="195" y="690"/>
                      <a:pt x="195" y="690"/>
                    </a:cubicBezTo>
                    <a:cubicBezTo>
                      <a:pt x="87" y="688"/>
                      <a:pt x="0" y="601"/>
                      <a:pt x="0" y="495"/>
                    </a:cubicBezTo>
                    <a:cubicBezTo>
                      <a:pt x="0" y="397"/>
                      <a:pt x="73" y="316"/>
                      <a:pt x="168" y="303"/>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8" name="Freeform 5"/>
              <p:cNvSpPr>
                <a:spLocks/>
              </p:cNvSpPr>
              <p:nvPr/>
            </p:nvSpPr>
            <p:spPr bwMode="auto">
              <a:xfrm>
                <a:off x="8995904" y="1369064"/>
                <a:ext cx="895827" cy="587887"/>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3 h 690"/>
                  <a:gd name="T16" fmla="*/ 851 w 1054"/>
                  <a:gd name="T17" fmla="*/ 690 h 690"/>
                  <a:gd name="T18" fmla="*/ 825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5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6"/>
                      <a:pt x="948" y="215"/>
                      <a:pt x="950" y="272"/>
                    </a:cubicBezTo>
                    <a:cubicBezTo>
                      <a:pt x="1012" y="312"/>
                      <a:pt x="1054" y="384"/>
                      <a:pt x="1054" y="463"/>
                    </a:cubicBezTo>
                    <a:cubicBezTo>
                      <a:pt x="1054" y="580"/>
                      <a:pt x="965" y="676"/>
                      <a:pt x="851" y="690"/>
                    </a:cubicBezTo>
                    <a:cubicBezTo>
                      <a:pt x="843" y="690"/>
                      <a:pt x="833" y="690"/>
                      <a:pt x="825" y="690"/>
                    </a:cubicBezTo>
                    <a:cubicBezTo>
                      <a:pt x="818" y="690"/>
                      <a:pt x="810" y="690"/>
                      <a:pt x="802" y="690"/>
                    </a:cubicBezTo>
                    <a:cubicBezTo>
                      <a:pt x="696" y="690"/>
                      <a:pt x="446" y="690"/>
                      <a:pt x="327" y="690"/>
                    </a:cubicBezTo>
                    <a:cubicBezTo>
                      <a:pt x="324" y="690"/>
                      <a:pt x="320" y="690"/>
                      <a:pt x="318" y="690"/>
                    </a:cubicBezTo>
                    <a:cubicBezTo>
                      <a:pt x="306" y="690"/>
                      <a:pt x="306" y="690"/>
                      <a:pt x="306" y="690"/>
                    </a:cubicBezTo>
                    <a:cubicBezTo>
                      <a:pt x="300" y="690"/>
                      <a:pt x="283" y="690"/>
                      <a:pt x="271" y="690"/>
                    </a:cubicBezTo>
                    <a:cubicBezTo>
                      <a:pt x="195" y="690"/>
                      <a:pt x="195" y="690"/>
                      <a:pt x="195" y="690"/>
                    </a:cubicBezTo>
                    <a:cubicBezTo>
                      <a:pt x="87" y="688"/>
                      <a:pt x="0" y="601"/>
                      <a:pt x="0" y="495"/>
                    </a:cubicBezTo>
                    <a:cubicBezTo>
                      <a:pt x="0" y="397"/>
                      <a:pt x="73" y="316"/>
                      <a:pt x="168" y="30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grpSp>
          <p:nvGrpSpPr>
            <p:cNvPr id="84" name="Group 83"/>
            <p:cNvGrpSpPr/>
            <p:nvPr/>
          </p:nvGrpSpPr>
          <p:grpSpPr>
            <a:xfrm>
              <a:off x="10172919" y="5010918"/>
              <a:ext cx="1703491" cy="1836482"/>
              <a:chOff x="9515995" y="5047173"/>
              <a:chExt cx="1703491" cy="1836482"/>
            </a:xfrm>
          </p:grpSpPr>
          <p:sp>
            <p:nvSpPr>
              <p:cNvPr id="85" name="Rectangle 41"/>
              <p:cNvSpPr>
                <a:spLocks noChangeArrowheads="1"/>
              </p:cNvSpPr>
              <p:nvPr/>
            </p:nvSpPr>
            <p:spPr bwMode="auto">
              <a:xfrm>
                <a:off x="9515995" y="5990198"/>
                <a:ext cx="423152" cy="89345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6" name="Rectangle 44"/>
              <p:cNvSpPr>
                <a:spLocks noChangeArrowheads="1"/>
              </p:cNvSpPr>
              <p:nvPr/>
            </p:nvSpPr>
            <p:spPr bwMode="auto">
              <a:xfrm>
                <a:off x="9662284" y="5719381"/>
                <a:ext cx="1484661" cy="1164274"/>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7" name="Rectangle 45"/>
              <p:cNvSpPr>
                <a:spLocks noChangeArrowheads="1"/>
              </p:cNvSpPr>
              <p:nvPr/>
            </p:nvSpPr>
            <p:spPr bwMode="auto">
              <a:xfrm>
                <a:off x="9809783" y="6652734"/>
                <a:ext cx="1198126" cy="192232"/>
              </a:xfrm>
              <a:prstGeom prst="rect">
                <a:avLst/>
              </a:prstGeom>
              <a:solidFill>
                <a:schemeClr val="accent3">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8" name="Rectangle 46"/>
              <p:cNvSpPr>
                <a:spLocks noChangeArrowheads="1"/>
              </p:cNvSpPr>
              <p:nvPr/>
            </p:nvSpPr>
            <p:spPr bwMode="auto">
              <a:xfrm>
                <a:off x="9809783" y="5982944"/>
                <a:ext cx="1198126" cy="193441"/>
              </a:xfrm>
              <a:prstGeom prst="rect">
                <a:avLst/>
              </a:prstGeom>
              <a:solidFill>
                <a:schemeClr val="accent3">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9" name="Rectangle 47"/>
              <p:cNvSpPr>
                <a:spLocks noChangeArrowheads="1"/>
              </p:cNvSpPr>
              <p:nvPr/>
            </p:nvSpPr>
            <p:spPr bwMode="auto">
              <a:xfrm>
                <a:off x="9809783" y="6319048"/>
                <a:ext cx="1198126" cy="193441"/>
              </a:xfrm>
              <a:prstGeom prst="rect">
                <a:avLst/>
              </a:prstGeom>
              <a:solidFill>
                <a:schemeClr val="accent3">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nvGrpSpPr>
              <p:cNvPr id="90" name="Group 89"/>
              <p:cNvGrpSpPr/>
              <p:nvPr/>
            </p:nvGrpSpPr>
            <p:grpSpPr>
              <a:xfrm>
                <a:off x="9881115" y="5047173"/>
                <a:ext cx="1188453" cy="643192"/>
                <a:chOff x="9881115" y="5047173"/>
                <a:chExt cx="1188453" cy="643192"/>
              </a:xfrm>
            </p:grpSpPr>
            <p:sp>
              <p:nvSpPr>
                <p:cNvPr id="92" name="Freeform 38"/>
                <p:cNvSpPr>
                  <a:spLocks/>
                </p:cNvSpPr>
                <p:nvPr/>
              </p:nvSpPr>
              <p:spPr bwMode="auto">
                <a:xfrm>
                  <a:off x="10284923" y="5170492"/>
                  <a:ext cx="302252" cy="519873"/>
                </a:xfrm>
                <a:custGeom>
                  <a:avLst/>
                  <a:gdLst>
                    <a:gd name="T0" fmla="*/ 93 w 93"/>
                    <a:gd name="T1" fmla="*/ 153 h 159"/>
                    <a:gd name="T2" fmla="*/ 87 w 93"/>
                    <a:gd name="T3" fmla="*/ 159 h 159"/>
                    <a:gd name="T4" fmla="*/ 6 w 93"/>
                    <a:gd name="T5" fmla="*/ 159 h 159"/>
                    <a:gd name="T6" fmla="*/ 0 w 93"/>
                    <a:gd name="T7" fmla="*/ 153 h 159"/>
                    <a:gd name="T8" fmla="*/ 0 w 93"/>
                    <a:gd name="T9" fmla="*/ 7 h 159"/>
                    <a:gd name="T10" fmla="*/ 6 w 93"/>
                    <a:gd name="T11" fmla="*/ 0 h 159"/>
                    <a:gd name="T12" fmla="*/ 87 w 93"/>
                    <a:gd name="T13" fmla="*/ 0 h 159"/>
                    <a:gd name="T14" fmla="*/ 93 w 93"/>
                    <a:gd name="T15" fmla="*/ 7 h 159"/>
                    <a:gd name="T16" fmla="*/ 93 w 93"/>
                    <a:gd name="T17" fmla="*/ 153 h 159"/>
                    <a:gd name="T18" fmla="*/ 93 w 93"/>
                    <a:gd name="T19" fmla="*/ 15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59">
                      <a:moveTo>
                        <a:pt x="93" y="153"/>
                      </a:moveTo>
                      <a:cubicBezTo>
                        <a:pt x="93" y="156"/>
                        <a:pt x="90" y="159"/>
                        <a:pt x="87" y="159"/>
                      </a:cubicBezTo>
                      <a:cubicBezTo>
                        <a:pt x="6" y="159"/>
                        <a:pt x="6" y="159"/>
                        <a:pt x="6" y="159"/>
                      </a:cubicBezTo>
                      <a:cubicBezTo>
                        <a:pt x="3" y="159"/>
                        <a:pt x="0" y="156"/>
                        <a:pt x="0" y="153"/>
                      </a:cubicBezTo>
                      <a:cubicBezTo>
                        <a:pt x="0" y="7"/>
                        <a:pt x="0" y="7"/>
                        <a:pt x="0" y="7"/>
                      </a:cubicBezTo>
                      <a:cubicBezTo>
                        <a:pt x="0" y="3"/>
                        <a:pt x="3" y="0"/>
                        <a:pt x="6" y="0"/>
                      </a:cubicBezTo>
                      <a:cubicBezTo>
                        <a:pt x="87" y="0"/>
                        <a:pt x="87" y="0"/>
                        <a:pt x="87" y="0"/>
                      </a:cubicBezTo>
                      <a:cubicBezTo>
                        <a:pt x="90" y="0"/>
                        <a:pt x="93" y="3"/>
                        <a:pt x="93" y="7"/>
                      </a:cubicBezTo>
                      <a:cubicBezTo>
                        <a:pt x="93" y="153"/>
                        <a:pt x="93" y="153"/>
                        <a:pt x="93" y="153"/>
                      </a:cubicBezTo>
                      <a:cubicBezTo>
                        <a:pt x="93" y="153"/>
                        <a:pt x="93" y="153"/>
                        <a:pt x="93" y="153"/>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3" name="Freeform 39"/>
                <p:cNvSpPr>
                  <a:spLocks/>
                </p:cNvSpPr>
                <p:nvPr/>
              </p:nvSpPr>
              <p:spPr bwMode="auto">
                <a:xfrm>
                  <a:off x="10313939" y="5203135"/>
                  <a:ext cx="244219" cy="405018"/>
                </a:xfrm>
                <a:custGeom>
                  <a:avLst/>
                  <a:gdLst>
                    <a:gd name="T0" fmla="*/ 0 w 202"/>
                    <a:gd name="T1" fmla="*/ 0 h 335"/>
                    <a:gd name="T2" fmla="*/ 202 w 202"/>
                    <a:gd name="T3" fmla="*/ 0 h 335"/>
                    <a:gd name="T4" fmla="*/ 202 w 202"/>
                    <a:gd name="T5" fmla="*/ 335 h 335"/>
                    <a:gd name="T6" fmla="*/ 0 w 202"/>
                    <a:gd name="T7" fmla="*/ 335 h 335"/>
                    <a:gd name="T8" fmla="*/ 0 w 202"/>
                    <a:gd name="T9" fmla="*/ 0 h 335"/>
                    <a:gd name="T10" fmla="*/ 0 w 202"/>
                    <a:gd name="T11" fmla="*/ 0 h 335"/>
                  </a:gdLst>
                  <a:ahLst/>
                  <a:cxnLst>
                    <a:cxn ang="0">
                      <a:pos x="T0" y="T1"/>
                    </a:cxn>
                    <a:cxn ang="0">
                      <a:pos x="T2" y="T3"/>
                    </a:cxn>
                    <a:cxn ang="0">
                      <a:pos x="T4" y="T5"/>
                    </a:cxn>
                    <a:cxn ang="0">
                      <a:pos x="T6" y="T7"/>
                    </a:cxn>
                    <a:cxn ang="0">
                      <a:pos x="T8" y="T9"/>
                    </a:cxn>
                    <a:cxn ang="0">
                      <a:pos x="T10" y="T11"/>
                    </a:cxn>
                  </a:cxnLst>
                  <a:rect l="0" t="0" r="r" b="b"/>
                  <a:pathLst>
                    <a:path w="202" h="335">
                      <a:moveTo>
                        <a:pt x="0" y="0"/>
                      </a:moveTo>
                      <a:lnTo>
                        <a:pt x="202" y="0"/>
                      </a:lnTo>
                      <a:lnTo>
                        <a:pt x="202" y="335"/>
                      </a:lnTo>
                      <a:lnTo>
                        <a:pt x="0" y="335"/>
                      </a:lnTo>
                      <a:lnTo>
                        <a:pt x="0" y="0"/>
                      </a:ln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4" name="Rectangle 48"/>
                <p:cNvSpPr>
                  <a:spLocks noChangeArrowheads="1"/>
                </p:cNvSpPr>
                <p:nvPr/>
              </p:nvSpPr>
              <p:spPr bwMode="auto">
                <a:xfrm>
                  <a:off x="10648834" y="5047173"/>
                  <a:ext cx="420734" cy="643192"/>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5" name="Freeform 49"/>
                <p:cNvSpPr>
                  <a:spLocks/>
                </p:cNvSpPr>
                <p:nvPr/>
              </p:nvSpPr>
              <p:spPr bwMode="auto">
                <a:xfrm>
                  <a:off x="10691150" y="5116087"/>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6" name="Freeform 50"/>
                <p:cNvSpPr>
                  <a:spLocks/>
                </p:cNvSpPr>
                <p:nvPr/>
              </p:nvSpPr>
              <p:spPr bwMode="auto">
                <a:xfrm>
                  <a:off x="10691150" y="5220061"/>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7" name="Freeform 51"/>
                <p:cNvSpPr>
                  <a:spLocks/>
                </p:cNvSpPr>
                <p:nvPr/>
              </p:nvSpPr>
              <p:spPr bwMode="auto">
                <a:xfrm>
                  <a:off x="10691150" y="5324036"/>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8" name="Freeform 52"/>
                <p:cNvSpPr>
                  <a:spLocks/>
                </p:cNvSpPr>
                <p:nvPr/>
              </p:nvSpPr>
              <p:spPr bwMode="auto">
                <a:xfrm>
                  <a:off x="10691150" y="542559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9" name="Freeform 53"/>
                <p:cNvSpPr>
                  <a:spLocks/>
                </p:cNvSpPr>
                <p:nvPr/>
              </p:nvSpPr>
              <p:spPr bwMode="auto">
                <a:xfrm>
                  <a:off x="10691150" y="55295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0" name="Oval 54"/>
                <p:cNvSpPr>
                  <a:spLocks noChangeArrowheads="1"/>
                </p:cNvSpPr>
                <p:nvPr/>
              </p:nvSpPr>
              <p:spPr bwMode="auto">
                <a:xfrm>
                  <a:off x="10961967" y="5128177"/>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1" name="Oval 55"/>
                <p:cNvSpPr>
                  <a:spLocks noChangeArrowheads="1"/>
                </p:cNvSpPr>
                <p:nvPr/>
              </p:nvSpPr>
              <p:spPr bwMode="auto">
                <a:xfrm>
                  <a:off x="10961967" y="5233360"/>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2" name="Oval 56"/>
                <p:cNvSpPr>
                  <a:spLocks noChangeArrowheads="1"/>
                </p:cNvSpPr>
                <p:nvPr/>
              </p:nvSpPr>
              <p:spPr bwMode="auto">
                <a:xfrm>
                  <a:off x="10961967" y="5333708"/>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3" name="Oval 57"/>
                <p:cNvSpPr>
                  <a:spLocks noChangeArrowheads="1"/>
                </p:cNvSpPr>
                <p:nvPr/>
              </p:nvSpPr>
              <p:spPr bwMode="auto">
                <a:xfrm>
                  <a:off x="10961967" y="5438891"/>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4" name="Oval 58"/>
                <p:cNvSpPr>
                  <a:spLocks noChangeArrowheads="1"/>
                </p:cNvSpPr>
                <p:nvPr/>
              </p:nvSpPr>
              <p:spPr bwMode="auto">
                <a:xfrm>
                  <a:off x="10961967" y="5542866"/>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5" name="Freeform 63"/>
                <p:cNvSpPr>
                  <a:spLocks/>
                </p:cNvSpPr>
                <p:nvPr/>
              </p:nvSpPr>
              <p:spPr bwMode="auto">
                <a:xfrm>
                  <a:off x="9967502" y="5373605"/>
                  <a:ext cx="419525" cy="263564"/>
                </a:xfrm>
                <a:custGeom>
                  <a:avLst/>
                  <a:gdLst>
                    <a:gd name="T0" fmla="*/ 0 w 347"/>
                    <a:gd name="T1" fmla="*/ 0 h 218"/>
                    <a:gd name="T2" fmla="*/ 347 w 347"/>
                    <a:gd name="T3" fmla="*/ 0 h 218"/>
                    <a:gd name="T4" fmla="*/ 347 w 347"/>
                    <a:gd name="T5" fmla="*/ 218 h 218"/>
                    <a:gd name="T6" fmla="*/ 0 w 347"/>
                    <a:gd name="T7" fmla="*/ 218 h 218"/>
                    <a:gd name="T8" fmla="*/ 0 w 347"/>
                    <a:gd name="T9" fmla="*/ 0 h 218"/>
                    <a:gd name="T10" fmla="*/ 0 w 347"/>
                    <a:gd name="T11" fmla="*/ 0 h 218"/>
                  </a:gdLst>
                  <a:ahLst/>
                  <a:cxnLst>
                    <a:cxn ang="0">
                      <a:pos x="T0" y="T1"/>
                    </a:cxn>
                    <a:cxn ang="0">
                      <a:pos x="T2" y="T3"/>
                    </a:cxn>
                    <a:cxn ang="0">
                      <a:pos x="T4" y="T5"/>
                    </a:cxn>
                    <a:cxn ang="0">
                      <a:pos x="T6" y="T7"/>
                    </a:cxn>
                    <a:cxn ang="0">
                      <a:pos x="T8" y="T9"/>
                    </a:cxn>
                    <a:cxn ang="0">
                      <a:pos x="T10" y="T11"/>
                    </a:cxn>
                  </a:cxnLst>
                  <a:rect l="0" t="0" r="r" b="b"/>
                  <a:pathLst>
                    <a:path w="347" h="218">
                      <a:moveTo>
                        <a:pt x="0" y="0"/>
                      </a:moveTo>
                      <a:lnTo>
                        <a:pt x="347" y="0"/>
                      </a:lnTo>
                      <a:lnTo>
                        <a:pt x="347" y="218"/>
                      </a:lnTo>
                      <a:lnTo>
                        <a:pt x="0" y="218"/>
                      </a:lnTo>
                      <a:lnTo>
                        <a:pt x="0" y="0"/>
                      </a:lnTo>
                      <a:lnTo>
                        <a:pt x="0"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6" name="Freeform 64"/>
                <p:cNvSpPr>
                  <a:spLocks noEditPoints="1"/>
                </p:cNvSpPr>
                <p:nvPr/>
              </p:nvSpPr>
              <p:spPr bwMode="auto">
                <a:xfrm>
                  <a:off x="9881115" y="5360306"/>
                  <a:ext cx="615384" cy="330059"/>
                </a:xfrm>
                <a:custGeom>
                  <a:avLst/>
                  <a:gdLst>
                    <a:gd name="T0" fmla="*/ 160 w 189"/>
                    <a:gd name="T1" fmla="*/ 90 h 101"/>
                    <a:gd name="T2" fmla="*/ 165 w 189"/>
                    <a:gd name="T3" fmla="*/ 85 h 101"/>
                    <a:gd name="T4" fmla="*/ 165 w 189"/>
                    <a:gd name="T5" fmla="*/ 4 h 101"/>
                    <a:gd name="T6" fmla="*/ 160 w 189"/>
                    <a:gd name="T7" fmla="*/ 0 h 101"/>
                    <a:gd name="T8" fmla="*/ 29 w 189"/>
                    <a:gd name="T9" fmla="*/ 0 h 101"/>
                    <a:gd name="T10" fmla="*/ 24 w 189"/>
                    <a:gd name="T11" fmla="*/ 4 h 101"/>
                    <a:gd name="T12" fmla="*/ 24 w 189"/>
                    <a:gd name="T13" fmla="*/ 85 h 101"/>
                    <a:gd name="T14" fmla="*/ 29 w 189"/>
                    <a:gd name="T15" fmla="*/ 90 h 101"/>
                    <a:gd name="T16" fmla="*/ 0 w 189"/>
                    <a:gd name="T17" fmla="*/ 90 h 101"/>
                    <a:gd name="T18" fmla="*/ 0 w 189"/>
                    <a:gd name="T19" fmla="*/ 93 h 101"/>
                    <a:gd name="T20" fmla="*/ 0 w 189"/>
                    <a:gd name="T21" fmla="*/ 97 h 101"/>
                    <a:gd name="T22" fmla="*/ 0 w 189"/>
                    <a:gd name="T23" fmla="*/ 97 h 101"/>
                    <a:gd name="T24" fmla="*/ 0 w 189"/>
                    <a:gd name="T25" fmla="*/ 97 h 101"/>
                    <a:gd name="T26" fmla="*/ 0 w 189"/>
                    <a:gd name="T27" fmla="*/ 98 h 101"/>
                    <a:gd name="T28" fmla="*/ 0 w 189"/>
                    <a:gd name="T29" fmla="*/ 98 h 101"/>
                    <a:gd name="T30" fmla="*/ 4 w 189"/>
                    <a:gd name="T31" fmla="*/ 101 h 101"/>
                    <a:gd name="T32" fmla="*/ 185 w 189"/>
                    <a:gd name="T33" fmla="*/ 101 h 101"/>
                    <a:gd name="T34" fmla="*/ 189 w 189"/>
                    <a:gd name="T35" fmla="*/ 98 h 101"/>
                    <a:gd name="T36" fmla="*/ 189 w 189"/>
                    <a:gd name="T37" fmla="*/ 98 h 101"/>
                    <a:gd name="T38" fmla="*/ 189 w 189"/>
                    <a:gd name="T39" fmla="*/ 93 h 101"/>
                    <a:gd name="T40" fmla="*/ 189 w 189"/>
                    <a:gd name="T41" fmla="*/ 90 h 101"/>
                    <a:gd name="T42" fmla="*/ 160 w 189"/>
                    <a:gd name="T43" fmla="*/ 90 h 101"/>
                    <a:gd name="T44" fmla="*/ 30 w 189"/>
                    <a:gd name="T45" fmla="*/ 5 h 101"/>
                    <a:gd name="T46" fmla="*/ 159 w 189"/>
                    <a:gd name="T47" fmla="*/ 5 h 101"/>
                    <a:gd name="T48" fmla="*/ 159 w 189"/>
                    <a:gd name="T49" fmla="*/ 84 h 101"/>
                    <a:gd name="T50" fmla="*/ 30 w 189"/>
                    <a:gd name="T51" fmla="*/ 84 h 101"/>
                    <a:gd name="T52" fmla="*/ 30 w 189"/>
                    <a:gd name="T53" fmla="*/ 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9" h="101">
                      <a:moveTo>
                        <a:pt x="160" y="90"/>
                      </a:moveTo>
                      <a:cubicBezTo>
                        <a:pt x="163" y="90"/>
                        <a:pt x="165" y="88"/>
                        <a:pt x="165" y="85"/>
                      </a:cubicBezTo>
                      <a:cubicBezTo>
                        <a:pt x="165" y="4"/>
                        <a:pt x="165" y="4"/>
                        <a:pt x="165" y="4"/>
                      </a:cubicBezTo>
                      <a:cubicBezTo>
                        <a:pt x="165" y="1"/>
                        <a:pt x="163" y="0"/>
                        <a:pt x="160" y="0"/>
                      </a:cubicBezTo>
                      <a:cubicBezTo>
                        <a:pt x="29" y="0"/>
                        <a:pt x="29" y="0"/>
                        <a:pt x="29" y="0"/>
                      </a:cubicBezTo>
                      <a:cubicBezTo>
                        <a:pt x="26" y="0"/>
                        <a:pt x="24" y="1"/>
                        <a:pt x="24" y="4"/>
                      </a:cubicBezTo>
                      <a:cubicBezTo>
                        <a:pt x="24" y="85"/>
                        <a:pt x="24" y="85"/>
                        <a:pt x="24" y="85"/>
                      </a:cubicBezTo>
                      <a:cubicBezTo>
                        <a:pt x="24" y="88"/>
                        <a:pt x="26" y="90"/>
                        <a:pt x="29" y="90"/>
                      </a:cubicBezTo>
                      <a:cubicBezTo>
                        <a:pt x="0" y="90"/>
                        <a:pt x="0" y="90"/>
                        <a:pt x="0" y="90"/>
                      </a:cubicBezTo>
                      <a:cubicBezTo>
                        <a:pt x="0" y="93"/>
                        <a:pt x="0" y="93"/>
                        <a:pt x="0" y="93"/>
                      </a:cubicBezTo>
                      <a:cubicBezTo>
                        <a:pt x="0" y="97"/>
                        <a:pt x="0" y="97"/>
                        <a:pt x="0" y="97"/>
                      </a:cubicBezTo>
                      <a:cubicBezTo>
                        <a:pt x="0" y="97"/>
                        <a:pt x="0" y="97"/>
                        <a:pt x="0" y="97"/>
                      </a:cubicBezTo>
                      <a:cubicBezTo>
                        <a:pt x="0" y="97"/>
                        <a:pt x="0" y="97"/>
                        <a:pt x="0" y="97"/>
                      </a:cubicBezTo>
                      <a:cubicBezTo>
                        <a:pt x="0" y="98"/>
                        <a:pt x="0" y="98"/>
                        <a:pt x="0" y="98"/>
                      </a:cubicBezTo>
                      <a:cubicBezTo>
                        <a:pt x="0" y="98"/>
                        <a:pt x="0" y="98"/>
                        <a:pt x="0" y="98"/>
                      </a:cubicBezTo>
                      <a:cubicBezTo>
                        <a:pt x="0" y="100"/>
                        <a:pt x="2" y="101"/>
                        <a:pt x="4" y="101"/>
                      </a:cubicBezTo>
                      <a:cubicBezTo>
                        <a:pt x="185" y="101"/>
                        <a:pt x="185" y="101"/>
                        <a:pt x="185" y="101"/>
                      </a:cubicBezTo>
                      <a:cubicBezTo>
                        <a:pt x="187" y="101"/>
                        <a:pt x="188" y="100"/>
                        <a:pt x="189" y="98"/>
                      </a:cubicBezTo>
                      <a:cubicBezTo>
                        <a:pt x="189" y="98"/>
                        <a:pt x="189" y="98"/>
                        <a:pt x="189" y="98"/>
                      </a:cubicBezTo>
                      <a:cubicBezTo>
                        <a:pt x="189" y="93"/>
                        <a:pt x="189" y="93"/>
                        <a:pt x="189" y="93"/>
                      </a:cubicBezTo>
                      <a:cubicBezTo>
                        <a:pt x="189" y="90"/>
                        <a:pt x="189" y="90"/>
                        <a:pt x="189" y="90"/>
                      </a:cubicBezTo>
                      <a:lnTo>
                        <a:pt x="160" y="90"/>
                      </a:lnTo>
                      <a:close/>
                      <a:moveTo>
                        <a:pt x="30" y="5"/>
                      </a:moveTo>
                      <a:cubicBezTo>
                        <a:pt x="159" y="5"/>
                        <a:pt x="159" y="5"/>
                        <a:pt x="159" y="5"/>
                      </a:cubicBezTo>
                      <a:cubicBezTo>
                        <a:pt x="159" y="84"/>
                        <a:pt x="159" y="84"/>
                        <a:pt x="159" y="84"/>
                      </a:cubicBezTo>
                      <a:cubicBezTo>
                        <a:pt x="30" y="84"/>
                        <a:pt x="30" y="84"/>
                        <a:pt x="30" y="84"/>
                      </a:cubicBezTo>
                      <a:cubicBezTo>
                        <a:pt x="30" y="5"/>
                        <a:pt x="30" y="5"/>
                        <a:pt x="30" y="5"/>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
            <p:nvSpPr>
              <p:cNvPr id="91" name="Rectangle 65"/>
              <p:cNvSpPr>
                <a:spLocks noChangeArrowheads="1"/>
              </p:cNvSpPr>
              <p:nvPr/>
            </p:nvSpPr>
            <p:spPr bwMode="auto">
              <a:xfrm>
                <a:off x="9587326" y="5690365"/>
                <a:ext cx="1632160" cy="54406"/>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grpSp>
      <p:grpSp>
        <p:nvGrpSpPr>
          <p:cNvPr id="109" name="Group 108"/>
          <p:cNvGrpSpPr/>
          <p:nvPr/>
        </p:nvGrpSpPr>
        <p:grpSpPr>
          <a:xfrm>
            <a:off x="8677877" y="2170671"/>
            <a:ext cx="1853789" cy="4364804"/>
            <a:chOff x="10172919" y="2119544"/>
            <a:chExt cx="2012162" cy="4737699"/>
          </a:xfrm>
        </p:grpSpPr>
        <p:sp>
          <p:nvSpPr>
            <p:cNvPr id="110" name="Rectangle 41"/>
            <p:cNvSpPr>
              <a:spLocks noChangeArrowheads="1"/>
            </p:cNvSpPr>
            <p:nvPr/>
          </p:nvSpPr>
          <p:spPr bwMode="auto">
            <a:xfrm>
              <a:off x="11761929" y="6351708"/>
              <a:ext cx="423152" cy="5055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nvGrpSpPr>
            <p:cNvPr id="111" name="Group 110"/>
            <p:cNvGrpSpPr/>
            <p:nvPr/>
          </p:nvGrpSpPr>
          <p:grpSpPr>
            <a:xfrm>
              <a:off x="10567876" y="2119544"/>
              <a:ext cx="1492311" cy="753253"/>
              <a:chOff x="9923120" y="1341231"/>
              <a:chExt cx="2092695" cy="1056302"/>
            </a:xfrm>
          </p:grpSpPr>
          <p:sp>
            <p:nvSpPr>
              <p:cNvPr id="147" name="Freeform 5"/>
              <p:cNvSpPr>
                <a:spLocks/>
              </p:cNvSpPr>
              <p:nvPr/>
            </p:nvSpPr>
            <p:spPr bwMode="auto">
              <a:xfrm>
                <a:off x="10775977" y="1341231"/>
                <a:ext cx="1239838" cy="813644"/>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3 h 690"/>
                  <a:gd name="T16" fmla="*/ 851 w 1054"/>
                  <a:gd name="T17" fmla="*/ 690 h 690"/>
                  <a:gd name="T18" fmla="*/ 825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5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6"/>
                      <a:pt x="948" y="215"/>
                      <a:pt x="950" y="272"/>
                    </a:cubicBezTo>
                    <a:cubicBezTo>
                      <a:pt x="1012" y="312"/>
                      <a:pt x="1054" y="384"/>
                      <a:pt x="1054" y="463"/>
                    </a:cubicBezTo>
                    <a:cubicBezTo>
                      <a:pt x="1054" y="580"/>
                      <a:pt x="965" y="676"/>
                      <a:pt x="851" y="690"/>
                    </a:cubicBezTo>
                    <a:cubicBezTo>
                      <a:pt x="843" y="690"/>
                      <a:pt x="833" y="690"/>
                      <a:pt x="825" y="690"/>
                    </a:cubicBezTo>
                    <a:cubicBezTo>
                      <a:pt x="818" y="690"/>
                      <a:pt x="810" y="690"/>
                      <a:pt x="802" y="690"/>
                    </a:cubicBezTo>
                    <a:cubicBezTo>
                      <a:pt x="696" y="690"/>
                      <a:pt x="446" y="690"/>
                      <a:pt x="327" y="690"/>
                    </a:cubicBezTo>
                    <a:cubicBezTo>
                      <a:pt x="324" y="690"/>
                      <a:pt x="320" y="690"/>
                      <a:pt x="318" y="690"/>
                    </a:cubicBezTo>
                    <a:cubicBezTo>
                      <a:pt x="306" y="690"/>
                      <a:pt x="306" y="690"/>
                      <a:pt x="306" y="690"/>
                    </a:cubicBezTo>
                    <a:cubicBezTo>
                      <a:pt x="300" y="690"/>
                      <a:pt x="283" y="690"/>
                      <a:pt x="271" y="690"/>
                    </a:cubicBezTo>
                    <a:cubicBezTo>
                      <a:pt x="195" y="690"/>
                      <a:pt x="195" y="690"/>
                      <a:pt x="195" y="690"/>
                    </a:cubicBezTo>
                    <a:cubicBezTo>
                      <a:pt x="87" y="688"/>
                      <a:pt x="0" y="601"/>
                      <a:pt x="0" y="495"/>
                    </a:cubicBezTo>
                    <a:cubicBezTo>
                      <a:pt x="0" y="397"/>
                      <a:pt x="73" y="316"/>
                      <a:pt x="168" y="30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3" name="Freeform 5"/>
              <p:cNvSpPr>
                <a:spLocks/>
              </p:cNvSpPr>
              <p:nvPr/>
            </p:nvSpPr>
            <p:spPr bwMode="auto">
              <a:xfrm>
                <a:off x="9923120" y="1583889"/>
                <a:ext cx="1239838" cy="813644"/>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3 h 690"/>
                  <a:gd name="T16" fmla="*/ 851 w 1054"/>
                  <a:gd name="T17" fmla="*/ 690 h 690"/>
                  <a:gd name="T18" fmla="*/ 825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5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6"/>
                      <a:pt x="948" y="215"/>
                      <a:pt x="950" y="272"/>
                    </a:cubicBezTo>
                    <a:cubicBezTo>
                      <a:pt x="1012" y="312"/>
                      <a:pt x="1054" y="384"/>
                      <a:pt x="1054" y="463"/>
                    </a:cubicBezTo>
                    <a:cubicBezTo>
                      <a:pt x="1054" y="580"/>
                      <a:pt x="965" y="676"/>
                      <a:pt x="851" y="690"/>
                    </a:cubicBezTo>
                    <a:cubicBezTo>
                      <a:pt x="843" y="690"/>
                      <a:pt x="833" y="690"/>
                      <a:pt x="825" y="690"/>
                    </a:cubicBezTo>
                    <a:cubicBezTo>
                      <a:pt x="818" y="690"/>
                      <a:pt x="810" y="690"/>
                      <a:pt x="802" y="690"/>
                    </a:cubicBezTo>
                    <a:cubicBezTo>
                      <a:pt x="696" y="690"/>
                      <a:pt x="446" y="690"/>
                      <a:pt x="327" y="690"/>
                    </a:cubicBezTo>
                    <a:cubicBezTo>
                      <a:pt x="324" y="690"/>
                      <a:pt x="320" y="690"/>
                      <a:pt x="318" y="690"/>
                    </a:cubicBezTo>
                    <a:cubicBezTo>
                      <a:pt x="306" y="690"/>
                      <a:pt x="306" y="690"/>
                      <a:pt x="306" y="690"/>
                    </a:cubicBezTo>
                    <a:cubicBezTo>
                      <a:pt x="300" y="690"/>
                      <a:pt x="283" y="690"/>
                      <a:pt x="271" y="690"/>
                    </a:cubicBezTo>
                    <a:cubicBezTo>
                      <a:pt x="195" y="690"/>
                      <a:pt x="195" y="690"/>
                      <a:pt x="195" y="690"/>
                    </a:cubicBezTo>
                    <a:cubicBezTo>
                      <a:pt x="87" y="688"/>
                      <a:pt x="0" y="601"/>
                      <a:pt x="0" y="495"/>
                    </a:cubicBezTo>
                    <a:cubicBezTo>
                      <a:pt x="0" y="397"/>
                      <a:pt x="73" y="316"/>
                      <a:pt x="168" y="303"/>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grpSp>
          <p:nvGrpSpPr>
            <p:cNvPr id="112" name="Group 111"/>
            <p:cNvGrpSpPr/>
            <p:nvPr/>
          </p:nvGrpSpPr>
          <p:grpSpPr>
            <a:xfrm>
              <a:off x="10172919" y="5010918"/>
              <a:ext cx="1703491" cy="1836482"/>
              <a:chOff x="9515995" y="5047173"/>
              <a:chExt cx="1703491" cy="1836482"/>
            </a:xfrm>
          </p:grpSpPr>
          <p:sp>
            <p:nvSpPr>
              <p:cNvPr id="113" name="Rectangle 41"/>
              <p:cNvSpPr>
                <a:spLocks noChangeArrowheads="1"/>
              </p:cNvSpPr>
              <p:nvPr/>
            </p:nvSpPr>
            <p:spPr bwMode="auto">
              <a:xfrm>
                <a:off x="9515995" y="5990198"/>
                <a:ext cx="423152" cy="89345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14" name="Rectangle 44"/>
              <p:cNvSpPr>
                <a:spLocks noChangeArrowheads="1"/>
              </p:cNvSpPr>
              <p:nvPr/>
            </p:nvSpPr>
            <p:spPr bwMode="auto">
              <a:xfrm>
                <a:off x="9662284" y="5719381"/>
                <a:ext cx="1484661" cy="1164274"/>
              </a:xfrm>
              <a:prstGeom prst="rect">
                <a:avLst/>
              </a:prstGeom>
              <a:solidFill>
                <a:schemeClr val="accent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15" name="Rectangle 45"/>
              <p:cNvSpPr>
                <a:spLocks noChangeArrowheads="1"/>
              </p:cNvSpPr>
              <p:nvPr/>
            </p:nvSpPr>
            <p:spPr bwMode="auto">
              <a:xfrm>
                <a:off x="9809783" y="6652734"/>
                <a:ext cx="1198126" cy="192232"/>
              </a:xfrm>
              <a:prstGeom prst="rect">
                <a:avLst/>
              </a:prstGeom>
              <a:solidFill>
                <a:schemeClr val="accent6">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16" name="Rectangle 46"/>
              <p:cNvSpPr>
                <a:spLocks noChangeArrowheads="1"/>
              </p:cNvSpPr>
              <p:nvPr/>
            </p:nvSpPr>
            <p:spPr bwMode="auto">
              <a:xfrm>
                <a:off x="9809783" y="5982944"/>
                <a:ext cx="1198126" cy="193441"/>
              </a:xfrm>
              <a:prstGeom prst="rect">
                <a:avLst/>
              </a:prstGeom>
              <a:solidFill>
                <a:schemeClr val="accent6">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17" name="Rectangle 47"/>
              <p:cNvSpPr>
                <a:spLocks noChangeArrowheads="1"/>
              </p:cNvSpPr>
              <p:nvPr/>
            </p:nvSpPr>
            <p:spPr bwMode="auto">
              <a:xfrm>
                <a:off x="9809783" y="6319048"/>
                <a:ext cx="1198126" cy="193441"/>
              </a:xfrm>
              <a:prstGeom prst="rect">
                <a:avLst/>
              </a:prstGeom>
              <a:solidFill>
                <a:schemeClr val="accent6">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nvGrpSpPr>
              <p:cNvPr id="118" name="Group 117"/>
              <p:cNvGrpSpPr/>
              <p:nvPr/>
            </p:nvGrpSpPr>
            <p:grpSpPr>
              <a:xfrm>
                <a:off x="9881115" y="5047173"/>
                <a:ext cx="1188453" cy="643192"/>
                <a:chOff x="9881115" y="5047173"/>
                <a:chExt cx="1188453" cy="643192"/>
              </a:xfrm>
            </p:grpSpPr>
            <p:sp>
              <p:nvSpPr>
                <p:cNvPr id="120" name="Freeform 38"/>
                <p:cNvSpPr>
                  <a:spLocks/>
                </p:cNvSpPr>
                <p:nvPr/>
              </p:nvSpPr>
              <p:spPr bwMode="auto">
                <a:xfrm>
                  <a:off x="10284923" y="5170492"/>
                  <a:ext cx="302252" cy="519873"/>
                </a:xfrm>
                <a:custGeom>
                  <a:avLst/>
                  <a:gdLst>
                    <a:gd name="T0" fmla="*/ 93 w 93"/>
                    <a:gd name="T1" fmla="*/ 153 h 159"/>
                    <a:gd name="T2" fmla="*/ 87 w 93"/>
                    <a:gd name="T3" fmla="*/ 159 h 159"/>
                    <a:gd name="T4" fmla="*/ 6 w 93"/>
                    <a:gd name="T5" fmla="*/ 159 h 159"/>
                    <a:gd name="T6" fmla="*/ 0 w 93"/>
                    <a:gd name="T7" fmla="*/ 153 h 159"/>
                    <a:gd name="T8" fmla="*/ 0 w 93"/>
                    <a:gd name="T9" fmla="*/ 7 h 159"/>
                    <a:gd name="T10" fmla="*/ 6 w 93"/>
                    <a:gd name="T11" fmla="*/ 0 h 159"/>
                    <a:gd name="T12" fmla="*/ 87 w 93"/>
                    <a:gd name="T13" fmla="*/ 0 h 159"/>
                    <a:gd name="T14" fmla="*/ 93 w 93"/>
                    <a:gd name="T15" fmla="*/ 7 h 159"/>
                    <a:gd name="T16" fmla="*/ 93 w 93"/>
                    <a:gd name="T17" fmla="*/ 153 h 159"/>
                    <a:gd name="T18" fmla="*/ 93 w 93"/>
                    <a:gd name="T19" fmla="*/ 15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59">
                      <a:moveTo>
                        <a:pt x="93" y="153"/>
                      </a:moveTo>
                      <a:cubicBezTo>
                        <a:pt x="93" y="156"/>
                        <a:pt x="90" y="159"/>
                        <a:pt x="87" y="159"/>
                      </a:cubicBezTo>
                      <a:cubicBezTo>
                        <a:pt x="6" y="159"/>
                        <a:pt x="6" y="159"/>
                        <a:pt x="6" y="159"/>
                      </a:cubicBezTo>
                      <a:cubicBezTo>
                        <a:pt x="3" y="159"/>
                        <a:pt x="0" y="156"/>
                        <a:pt x="0" y="153"/>
                      </a:cubicBezTo>
                      <a:cubicBezTo>
                        <a:pt x="0" y="7"/>
                        <a:pt x="0" y="7"/>
                        <a:pt x="0" y="7"/>
                      </a:cubicBezTo>
                      <a:cubicBezTo>
                        <a:pt x="0" y="3"/>
                        <a:pt x="3" y="0"/>
                        <a:pt x="6" y="0"/>
                      </a:cubicBezTo>
                      <a:cubicBezTo>
                        <a:pt x="87" y="0"/>
                        <a:pt x="87" y="0"/>
                        <a:pt x="87" y="0"/>
                      </a:cubicBezTo>
                      <a:cubicBezTo>
                        <a:pt x="90" y="0"/>
                        <a:pt x="93" y="3"/>
                        <a:pt x="93" y="7"/>
                      </a:cubicBezTo>
                      <a:cubicBezTo>
                        <a:pt x="93" y="153"/>
                        <a:pt x="93" y="153"/>
                        <a:pt x="93" y="153"/>
                      </a:cubicBezTo>
                      <a:cubicBezTo>
                        <a:pt x="93" y="153"/>
                        <a:pt x="93" y="153"/>
                        <a:pt x="93" y="153"/>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21" name="Freeform 39"/>
                <p:cNvSpPr>
                  <a:spLocks/>
                </p:cNvSpPr>
                <p:nvPr/>
              </p:nvSpPr>
              <p:spPr bwMode="auto">
                <a:xfrm>
                  <a:off x="10313939" y="5203135"/>
                  <a:ext cx="244219" cy="405018"/>
                </a:xfrm>
                <a:custGeom>
                  <a:avLst/>
                  <a:gdLst>
                    <a:gd name="T0" fmla="*/ 0 w 202"/>
                    <a:gd name="T1" fmla="*/ 0 h 335"/>
                    <a:gd name="T2" fmla="*/ 202 w 202"/>
                    <a:gd name="T3" fmla="*/ 0 h 335"/>
                    <a:gd name="T4" fmla="*/ 202 w 202"/>
                    <a:gd name="T5" fmla="*/ 335 h 335"/>
                    <a:gd name="T6" fmla="*/ 0 w 202"/>
                    <a:gd name="T7" fmla="*/ 335 h 335"/>
                    <a:gd name="T8" fmla="*/ 0 w 202"/>
                    <a:gd name="T9" fmla="*/ 0 h 335"/>
                    <a:gd name="T10" fmla="*/ 0 w 202"/>
                    <a:gd name="T11" fmla="*/ 0 h 335"/>
                  </a:gdLst>
                  <a:ahLst/>
                  <a:cxnLst>
                    <a:cxn ang="0">
                      <a:pos x="T0" y="T1"/>
                    </a:cxn>
                    <a:cxn ang="0">
                      <a:pos x="T2" y="T3"/>
                    </a:cxn>
                    <a:cxn ang="0">
                      <a:pos x="T4" y="T5"/>
                    </a:cxn>
                    <a:cxn ang="0">
                      <a:pos x="T6" y="T7"/>
                    </a:cxn>
                    <a:cxn ang="0">
                      <a:pos x="T8" y="T9"/>
                    </a:cxn>
                    <a:cxn ang="0">
                      <a:pos x="T10" y="T11"/>
                    </a:cxn>
                  </a:cxnLst>
                  <a:rect l="0" t="0" r="r" b="b"/>
                  <a:pathLst>
                    <a:path w="202" h="335">
                      <a:moveTo>
                        <a:pt x="0" y="0"/>
                      </a:moveTo>
                      <a:lnTo>
                        <a:pt x="202" y="0"/>
                      </a:lnTo>
                      <a:lnTo>
                        <a:pt x="202" y="335"/>
                      </a:lnTo>
                      <a:lnTo>
                        <a:pt x="0" y="335"/>
                      </a:lnTo>
                      <a:lnTo>
                        <a:pt x="0" y="0"/>
                      </a:ln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23" name="Rectangle 48"/>
                <p:cNvSpPr>
                  <a:spLocks noChangeArrowheads="1"/>
                </p:cNvSpPr>
                <p:nvPr/>
              </p:nvSpPr>
              <p:spPr bwMode="auto">
                <a:xfrm>
                  <a:off x="10648834" y="5047173"/>
                  <a:ext cx="420734" cy="643192"/>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24" name="Freeform 49"/>
                <p:cNvSpPr>
                  <a:spLocks/>
                </p:cNvSpPr>
                <p:nvPr/>
              </p:nvSpPr>
              <p:spPr bwMode="auto">
                <a:xfrm>
                  <a:off x="10691150" y="5116087"/>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29" name="Freeform 50"/>
                <p:cNvSpPr>
                  <a:spLocks/>
                </p:cNvSpPr>
                <p:nvPr/>
              </p:nvSpPr>
              <p:spPr bwMode="auto">
                <a:xfrm>
                  <a:off x="10691150" y="5220061"/>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0" name="Freeform 51"/>
                <p:cNvSpPr>
                  <a:spLocks/>
                </p:cNvSpPr>
                <p:nvPr/>
              </p:nvSpPr>
              <p:spPr bwMode="auto">
                <a:xfrm>
                  <a:off x="10691150" y="5324036"/>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1" name="Freeform 52"/>
                <p:cNvSpPr>
                  <a:spLocks/>
                </p:cNvSpPr>
                <p:nvPr/>
              </p:nvSpPr>
              <p:spPr bwMode="auto">
                <a:xfrm>
                  <a:off x="10691150" y="542559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2" name="Freeform 53"/>
                <p:cNvSpPr>
                  <a:spLocks/>
                </p:cNvSpPr>
                <p:nvPr/>
              </p:nvSpPr>
              <p:spPr bwMode="auto">
                <a:xfrm>
                  <a:off x="10691150" y="55295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3" name="Oval 54"/>
                <p:cNvSpPr>
                  <a:spLocks noChangeArrowheads="1"/>
                </p:cNvSpPr>
                <p:nvPr/>
              </p:nvSpPr>
              <p:spPr bwMode="auto">
                <a:xfrm>
                  <a:off x="10961967" y="5128177"/>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4" name="Oval 55"/>
                <p:cNvSpPr>
                  <a:spLocks noChangeArrowheads="1"/>
                </p:cNvSpPr>
                <p:nvPr/>
              </p:nvSpPr>
              <p:spPr bwMode="auto">
                <a:xfrm>
                  <a:off x="10961967" y="5233360"/>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5" name="Oval 56"/>
                <p:cNvSpPr>
                  <a:spLocks noChangeArrowheads="1"/>
                </p:cNvSpPr>
                <p:nvPr/>
              </p:nvSpPr>
              <p:spPr bwMode="auto">
                <a:xfrm>
                  <a:off x="10961967" y="5333708"/>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6" name="Oval 57"/>
                <p:cNvSpPr>
                  <a:spLocks noChangeArrowheads="1"/>
                </p:cNvSpPr>
                <p:nvPr/>
              </p:nvSpPr>
              <p:spPr bwMode="auto">
                <a:xfrm>
                  <a:off x="10961967" y="5438891"/>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43" name="Oval 58"/>
                <p:cNvSpPr>
                  <a:spLocks noChangeArrowheads="1"/>
                </p:cNvSpPr>
                <p:nvPr/>
              </p:nvSpPr>
              <p:spPr bwMode="auto">
                <a:xfrm>
                  <a:off x="10961967" y="5542866"/>
                  <a:ext cx="32643" cy="326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44" name="Freeform 63"/>
                <p:cNvSpPr>
                  <a:spLocks/>
                </p:cNvSpPr>
                <p:nvPr/>
              </p:nvSpPr>
              <p:spPr bwMode="auto">
                <a:xfrm>
                  <a:off x="9979044" y="5373605"/>
                  <a:ext cx="419525" cy="263564"/>
                </a:xfrm>
                <a:custGeom>
                  <a:avLst/>
                  <a:gdLst>
                    <a:gd name="T0" fmla="*/ 0 w 347"/>
                    <a:gd name="T1" fmla="*/ 0 h 218"/>
                    <a:gd name="T2" fmla="*/ 347 w 347"/>
                    <a:gd name="T3" fmla="*/ 0 h 218"/>
                    <a:gd name="T4" fmla="*/ 347 w 347"/>
                    <a:gd name="T5" fmla="*/ 218 h 218"/>
                    <a:gd name="T6" fmla="*/ 0 w 347"/>
                    <a:gd name="T7" fmla="*/ 218 h 218"/>
                    <a:gd name="T8" fmla="*/ 0 w 347"/>
                    <a:gd name="T9" fmla="*/ 0 h 218"/>
                    <a:gd name="T10" fmla="*/ 0 w 347"/>
                    <a:gd name="T11" fmla="*/ 0 h 218"/>
                  </a:gdLst>
                  <a:ahLst/>
                  <a:cxnLst>
                    <a:cxn ang="0">
                      <a:pos x="T0" y="T1"/>
                    </a:cxn>
                    <a:cxn ang="0">
                      <a:pos x="T2" y="T3"/>
                    </a:cxn>
                    <a:cxn ang="0">
                      <a:pos x="T4" y="T5"/>
                    </a:cxn>
                    <a:cxn ang="0">
                      <a:pos x="T6" y="T7"/>
                    </a:cxn>
                    <a:cxn ang="0">
                      <a:pos x="T8" y="T9"/>
                    </a:cxn>
                    <a:cxn ang="0">
                      <a:pos x="T10" y="T11"/>
                    </a:cxn>
                  </a:cxnLst>
                  <a:rect l="0" t="0" r="r" b="b"/>
                  <a:pathLst>
                    <a:path w="347" h="218">
                      <a:moveTo>
                        <a:pt x="0" y="0"/>
                      </a:moveTo>
                      <a:lnTo>
                        <a:pt x="347" y="0"/>
                      </a:lnTo>
                      <a:lnTo>
                        <a:pt x="347" y="218"/>
                      </a:lnTo>
                      <a:lnTo>
                        <a:pt x="0" y="218"/>
                      </a:lnTo>
                      <a:lnTo>
                        <a:pt x="0" y="0"/>
                      </a:lnTo>
                      <a:lnTo>
                        <a:pt x="0"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45" name="Freeform 64"/>
                <p:cNvSpPr>
                  <a:spLocks noEditPoints="1"/>
                </p:cNvSpPr>
                <p:nvPr/>
              </p:nvSpPr>
              <p:spPr bwMode="auto">
                <a:xfrm>
                  <a:off x="9881115" y="5360306"/>
                  <a:ext cx="615384" cy="330059"/>
                </a:xfrm>
                <a:custGeom>
                  <a:avLst/>
                  <a:gdLst>
                    <a:gd name="T0" fmla="*/ 160 w 189"/>
                    <a:gd name="T1" fmla="*/ 90 h 101"/>
                    <a:gd name="T2" fmla="*/ 165 w 189"/>
                    <a:gd name="T3" fmla="*/ 85 h 101"/>
                    <a:gd name="T4" fmla="*/ 165 w 189"/>
                    <a:gd name="T5" fmla="*/ 4 h 101"/>
                    <a:gd name="T6" fmla="*/ 160 w 189"/>
                    <a:gd name="T7" fmla="*/ 0 h 101"/>
                    <a:gd name="T8" fmla="*/ 29 w 189"/>
                    <a:gd name="T9" fmla="*/ 0 h 101"/>
                    <a:gd name="T10" fmla="*/ 24 w 189"/>
                    <a:gd name="T11" fmla="*/ 4 h 101"/>
                    <a:gd name="T12" fmla="*/ 24 w 189"/>
                    <a:gd name="T13" fmla="*/ 85 h 101"/>
                    <a:gd name="T14" fmla="*/ 29 w 189"/>
                    <a:gd name="T15" fmla="*/ 90 h 101"/>
                    <a:gd name="T16" fmla="*/ 0 w 189"/>
                    <a:gd name="T17" fmla="*/ 90 h 101"/>
                    <a:gd name="T18" fmla="*/ 0 w 189"/>
                    <a:gd name="T19" fmla="*/ 93 h 101"/>
                    <a:gd name="T20" fmla="*/ 0 w 189"/>
                    <a:gd name="T21" fmla="*/ 97 h 101"/>
                    <a:gd name="T22" fmla="*/ 0 w 189"/>
                    <a:gd name="T23" fmla="*/ 97 h 101"/>
                    <a:gd name="T24" fmla="*/ 0 w 189"/>
                    <a:gd name="T25" fmla="*/ 97 h 101"/>
                    <a:gd name="T26" fmla="*/ 0 w 189"/>
                    <a:gd name="T27" fmla="*/ 98 h 101"/>
                    <a:gd name="T28" fmla="*/ 0 w 189"/>
                    <a:gd name="T29" fmla="*/ 98 h 101"/>
                    <a:gd name="T30" fmla="*/ 4 w 189"/>
                    <a:gd name="T31" fmla="*/ 101 h 101"/>
                    <a:gd name="T32" fmla="*/ 185 w 189"/>
                    <a:gd name="T33" fmla="*/ 101 h 101"/>
                    <a:gd name="T34" fmla="*/ 189 w 189"/>
                    <a:gd name="T35" fmla="*/ 98 h 101"/>
                    <a:gd name="T36" fmla="*/ 189 w 189"/>
                    <a:gd name="T37" fmla="*/ 98 h 101"/>
                    <a:gd name="T38" fmla="*/ 189 w 189"/>
                    <a:gd name="T39" fmla="*/ 93 h 101"/>
                    <a:gd name="T40" fmla="*/ 189 w 189"/>
                    <a:gd name="T41" fmla="*/ 90 h 101"/>
                    <a:gd name="T42" fmla="*/ 160 w 189"/>
                    <a:gd name="T43" fmla="*/ 90 h 101"/>
                    <a:gd name="T44" fmla="*/ 30 w 189"/>
                    <a:gd name="T45" fmla="*/ 5 h 101"/>
                    <a:gd name="T46" fmla="*/ 159 w 189"/>
                    <a:gd name="T47" fmla="*/ 5 h 101"/>
                    <a:gd name="T48" fmla="*/ 159 w 189"/>
                    <a:gd name="T49" fmla="*/ 84 h 101"/>
                    <a:gd name="T50" fmla="*/ 30 w 189"/>
                    <a:gd name="T51" fmla="*/ 84 h 101"/>
                    <a:gd name="T52" fmla="*/ 30 w 189"/>
                    <a:gd name="T53" fmla="*/ 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9" h="101">
                      <a:moveTo>
                        <a:pt x="160" y="90"/>
                      </a:moveTo>
                      <a:cubicBezTo>
                        <a:pt x="163" y="90"/>
                        <a:pt x="165" y="88"/>
                        <a:pt x="165" y="85"/>
                      </a:cubicBezTo>
                      <a:cubicBezTo>
                        <a:pt x="165" y="4"/>
                        <a:pt x="165" y="4"/>
                        <a:pt x="165" y="4"/>
                      </a:cubicBezTo>
                      <a:cubicBezTo>
                        <a:pt x="165" y="1"/>
                        <a:pt x="163" y="0"/>
                        <a:pt x="160" y="0"/>
                      </a:cubicBezTo>
                      <a:cubicBezTo>
                        <a:pt x="29" y="0"/>
                        <a:pt x="29" y="0"/>
                        <a:pt x="29" y="0"/>
                      </a:cubicBezTo>
                      <a:cubicBezTo>
                        <a:pt x="26" y="0"/>
                        <a:pt x="24" y="1"/>
                        <a:pt x="24" y="4"/>
                      </a:cubicBezTo>
                      <a:cubicBezTo>
                        <a:pt x="24" y="85"/>
                        <a:pt x="24" y="85"/>
                        <a:pt x="24" y="85"/>
                      </a:cubicBezTo>
                      <a:cubicBezTo>
                        <a:pt x="24" y="88"/>
                        <a:pt x="26" y="90"/>
                        <a:pt x="29" y="90"/>
                      </a:cubicBezTo>
                      <a:cubicBezTo>
                        <a:pt x="0" y="90"/>
                        <a:pt x="0" y="90"/>
                        <a:pt x="0" y="90"/>
                      </a:cubicBezTo>
                      <a:cubicBezTo>
                        <a:pt x="0" y="93"/>
                        <a:pt x="0" y="93"/>
                        <a:pt x="0" y="93"/>
                      </a:cubicBezTo>
                      <a:cubicBezTo>
                        <a:pt x="0" y="97"/>
                        <a:pt x="0" y="97"/>
                        <a:pt x="0" y="97"/>
                      </a:cubicBezTo>
                      <a:cubicBezTo>
                        <a:pt x="0" y="97"/>
                        <a:pt x="0" y="97"/>
                        <a:pt x="0" y="97"/>
                      </a:cubicBezTo>
                      <a:cubicBezTo>
                        <a:pt x="0" y="97"/>
                        <a:pt x="0" y="97"/>
                        <a:pt x="0" y="97"/>
                      </a:cubicBezTo>
                      <a:cubicBezTo>
                        <a:pt x="0" y="98"/>
                        <a:pt x="0" y="98"/>
                        <a:pt x="0" y="98"/>
                      </a:cubicBezTo>
                      <a:cubicBezTo>
                        <a:pt x="0" y="98"/>
                        <a:pt x="0" y="98"/>
                        <a:pt x="0" y="98"/>
                      </a:cubicBezTo>
                      <a:cubicBezTo>
                        <a:pt x="0" y="100"/>
                        <a:pt x="2" y="101"/>
                        <a:pt x="4" y="101"/>
                      </a:cubicBezTo>
                      <a:cubicBezTo>
                        <a:pt x="185" y="101"/>
                        <a:pt x="185" y="101"/>
                        <a:pt x="185" y="101"/>
                      </a:cubicBezTo>
                      <a:cubicBezTo>
                        <a:pt x="187" y="101"/>
                        <a:pt x="188" y="100"/>
                        <a:pt x="189" y="98"/>
                      </a:cubicBezTo>
                      <a:cubicBezTo>
                        <a:pt x="189" y="98"/>
                        <a:pt x="189" y="98"/>
                        <a:pt x="189" y="98"/>
                      </a:cubicBezTo>
                      <a:cubicBezTo>
                        <a:pt x="189" y="93"/>
                        <a:pt x="189" y="93"/>
                        <a:pt x="189" y="93"/>
                      </a:cubicBezTo>
                      <a:cubicBezTo>
                        <a:pt x="189" y="90"/>
                        <a:pt x="189" y="90"/>
                        <a:pt x="189" y="90"/>
                      </a:cubicBezTo>
                      <a:lnTo>
                        <a:pt x="160" y="90"/>
                      </a:lnTo>
                      <a:close/>
                      <a:moveTo>
                        <a:pt x="30" y="5"/>
                      </a:moveTo>
                      <a:cubicBezTo>
                        <a:pt x="159" y="5"/>
                        <a:pt x="159" y="5"/>
                        <a:pt x="159" y="5"/>
                      </a:cubicBezTo>
                      <a:cubicBezTo>
                        <a:pt x="159" y="84"/>
                        <a:pt x="159" y="84"/>
                        <a:pt x="159" y="84"/>
                      </a:cubicBezTo>
                      <a:cubicBezTo>
                        <a:pt x="30" y="84"/>
                        <a:pt x="30" y="84"/>
                        <a:pt x="30" y="84"/>
                      </a:cubicBezTo>
                      <a:cubicBezTo>
                        <a:pt x="30" y="5"/>
                        <a:pt x="30" y="5"/>
                        <a:pt x="30" y="5"/>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
            <p:nvSpPr>
              <p:cNvPr id="119" name="Rectangle 65"/>
              <p:cNvSpPr>
                <a:spLocks noChangeArrowheads="1"/>
              </p:cNvSpPr>
              <p:nvPr/>
            </p:nvSpPr>
            <p:spPr bwMode="auto">
              <a:xfrm>
                <a:off x="9587326" y="5690365"/>
                <a:ext cx="1632160" cy="54406"/>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grpSp>
      <p:grpSp>
        <p:nvGrpSpPr>
          <p:cNvPr id="199" name="Group 198"/>
          <p:cNvGrpSpPr/>
          <p:nvPr/>
        </p:nvGrpSpPr>
        <p:grpSpPr>
          <a:xfrm>
            <a:off x="8780304" y="2023103"/>
            <a:ext cx="2066841" cy="1342250"/>
            <a:chOff x="9527229" y="2432570"/>
            <a:chExt cx="1367093" cy="887819"/>
          </a:xfrm>
          <a:solidFill>
            <a:schemeClr val="accent2">
              <a:lumMod val="75000"/>
            </a:schemeClr>
          </a:solidFill>
        </p:grpSpPr>
        <p:sp>
          <p:nvSpPr>
            <p:cNvPr id="203" name="Freeform 95"/>
            <p:cNvSpPr>
              <a:spLocks/>
            </p:cNvSpPr>
            <p:nvPr/>
          </p:nvSpPr>
          <p:spPr bwMode="auto">
            <a:xfrm flipH="1">
              <a:off x="9527229" y="2432570"/>
              <a:ext cx="1367093" cy="887819"/>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kern="0">
                <a:solidFill>
                  <a:srgbClr val="505050"/>
                </a:solidFill>
              </a:endParaRPr>
            </a:p>
          </p:txBody>
        </p:sp>
        <p:sp>
          <p:nvSpPr>
            <p:cNvPr id="204" name="Rectangle 54"/>
            <p:cNvSpPr/>
            <p:nvPr/>
          </p:nvSpPr>
          <p:spPr bwMode="auto">
            <a:xfrm>
              <a:off x="9913577" y="2763196"/>
              <a:ext cx="690196" cy="409724"/>
            </a:xfrm>
            <a:prstGeom prst="rect">
              <a:avLst/>
            </a:prstGeom>
            <a:grpFill/>
            <a:ln w="9525" cap="flat" cmpd="sng" algn="ctr">
              <a:noFill/>
              <a:prstDash val="solid"/>
              <a:headEnd type="none" w="med" len="med"/>
              <a:tailEnd type="none" w="med" len="med"/>
            </a:ln>
            <a:effectLst/>
          </p:spPr>
          <p:txBody>
            <a:bodyPr rot="0" spcFirstLastPara="0" vertOverflow="overflow" horzOverflow="overflow" vert="horz" wrap="square" lIns="91440" tIns="0" rIns="0" bIns="0" numCol="1" spcCol="0" rtlCol="0" fromWordArt="0" anchor="ctr" anchorCtr="0" forceAA="0" compatLnSpc="1">
              <a:prstTxWarp prst="textNoShape">
                <a:avLst/>
              </a:prstTxWarp>
              <a:noAutofit/>
            </a:bodyPr>
            <a:lstStyle/>
            <a:p>
              <a:pPr lvl="0" algn="ctr" defTabSz="932472" fontAlgn="base">
                <a:lnSpc>
                  <a:spcPct val="90000"/>
                </a:lnSpc>
                <a:spcBef>
                  <a:spcPct val="0"/>
                </a:spcBef>
                <a:spcAft>
                  <a:spcPct val="0"/>
                </a:spcAft>
              </a:pPr>
              <a:r>
                <a:rPr lang="en-US" sz="1400" b="1" kern="0" dirty="0" smtClean="0">
                  <a:solidFill>
                    <a:schemeClr val="bg1"/>
                  </a:solidFill>
                  <a:ea typeface="Segoe UI" pitchFamily="34" charset="0"/>
                  <a:cs typeface="Segoe UI" pitchFamily="34" charset="0"/>
                </a:rPr>
                <a:t>North Europe</a:t>
              </a:r>
              <a:endParaRPr lang="en-US" sz="1400" b="1" kern="0" dirty="0">
                <a:solidFill>
                  <a:schemeClr val="bg1"/>
                </a:solidFill>
                <a:ea typeface="Segoe UI" pitchFamily="34" charset="0"/>
                <a:cs typeface="Segoe UI" pitchFamily="34" charset="0"/>
              </a:endParaRPr>
            </a:p>
          </p:txBody>
        </p:sp>
        <p:sp>
          <p:nvSpPr>
            <p:cNvPr id="206" name="Freeform 92"/>
            <p:cNvSpPr>
              <a:spLocks noEditPoints="1"/>
            </p:cNvSpPr>
            <p:nvPr/>
          </p:nvSpPr>
          <p:spPr bwMode="black">
            <a:xfrm>
              <a:off x="9809599" y="2876480"/>
              <a:ext cx="140896" cy="183156"/>
            </a:xfrm>
            <a:custGeom>
              <a:avLst/>
              <a:gdLst>
                <a:gd name="T0" fmla="*/ 15 w 48"/>
                <a:gd name="T1" fmla="*/ 11 h 66"/>
                <a:gd name="T2" fmla="*/ 24 w 48"/>
                <a:gd name="T3" fmla="*/ 9 h 66"/>
                <a:gd name="T4" fmla="*/ 33 w 48"/>
                <a:gd name="T5" fmla="*/ 11 h 66"/>
                <a:gd name="T6" fmla="*/ 35 w 48"/>
                <a:gd name="T7" fmla="*/ 23 h 66"/>
                <a:gd name="T8" fmla="*/ 35 w 48"/>
                <a:gd name="T9" fmla="*/ 25 h 66"/>
                <a:gd name="T10" fmla="*/ 35 w 48"/>
                <a:gd name="T11" fmla="*/ 27 h 66"/>
                <a:gd name="T12" fmla="*/ 14 w 48"/>
                <a:gd name="T13" fmla="*/ 27 h 66"/>
                <a:gd name="T14" fmla="*/ 14 w 48"/>
                <a:gd name="T15" fmla="*/ 25 h 66"/>
                <a:gd name="T16" fmla="*/ 14 w 48"/>
                <a:gd name="T17" fmla="*/ 22 h 66"/>
                <a:gd name="T18" fmla="*/ 15 w 48"/>
                <a:gd name="T19" fmla="*/ 11 h 66"/>
                <a:gd name="T20" fmla="*/ 44 w 48"/>
                <a:gd name="T21" fmla="*/ 28 h 66"/>
                <a:gd name="T22" fmla="*/ 44 w 48"/>
                <a:gd name="T23" fmla="*/ 25 h 66"/>
                <a:gd name="T24" fmla="*/ 44 w 48"/>
                <a:gd name="T25" fmla="*/ 23 h 66"/>
                <a:gd name="T26" fmla="*/ 39 w 48"/>
                <a:gd name="T27" fmla="*/ 5 h 66"/>
                <a:gd name="T28" fmla="*/ 24 w 48"/>
                <a:gd name="T29" fmla="*/ 0 h 66"/>
                <a:gd name="T30" fmla="*/ 9 w 48"/>
                <a:gd name="T31" fmla="*/ 5 h 66"/>
                <a:gd name="T32" fmla="*/ 5 w 48"/>
                <a:gd name="T33" fmla="*/ 22 h 66"/>
                <a:gd name="T34" fmla="*/ 5 w 48"/>
                <a:gd name="T35" fmla="*/ 25 h 66"/>
                <a:gd name="T36" fmla="*/ 5 w 48"/>
                <a:gd name="T37" fmla="*/ 27 h 66"/>
                <a:gd name="T38" fmla="*/ 0 w 48"/>
                <a:gd name="T39" fmla="*/ 32 h 66"/>
                <a:gd name="T40" fmla="*/ 0 w 48"/>
                <a:gd name="T41" fmla="*/ 62 h 66"/>
                <a:gd name="T42" fmla="*/ 5 w 48"/>
                <a:gd name="T43" fmla="*/ 66 h 66"/>
                <a:gd name="T44" fmla="*/ 43 w 48"/>
                <a:gd name="T45" fmla="*/ 66 h 66"/>
                <a:gd name="T46" fmla="*/ 48 w 48"/>
                <a:gd name="T47" fmla="*/ 62 h 66"/>
                <a:gd name="T48" fmla="*/ 48 w 48"/>
                <a:gd name="T49" fmla="*/ 32 h 66"/>
                <a:gd name="T50" fmla="*/ 44 w 48"/>
                <a:gd name="T51" fmla="*/ 2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66">
                  <a:moveTo>
                    <a:pt x="15" y="11"/>
                  </a:moveTo>
                  <a:cubicBezTo>
                    <a:pt x="17" y="10"/>
                    <a:pt x="20" y="9"/>
                    <a:pt x="24" y="9"/>
                  </a:cubicBezTo>
                  <a:cubicBezTo>
                    <a:pt x="29" y="9"/>
                    <a:pt x="32" y="10"/>
                    <a:pt x="33" y="11"/>
                  </a:cubicBezTo>
                  <a:cubicBezTo>
                    <a:pt x="35" y="13"/>
                    <a:pt x="35" y="18"/>
                    <a:pt x="35" y="23"/>
                  </a:cubicBezTo>
                  <a:cubicBezTo>
                    <a:pt x="35" y="25"/>
                    <a:pt x="35" y="25"/>
                    <a:pt x="35" y="25"/>
                  </a:cubicBezTo>
                  <a:cubicBezTo>
                    <a:pt x="35" y="26"/>
                    <a:pt x="35" y="27"/>
                    <a:pt x="35" y="27"/>
                  </a:cubicBezTo>
                  <a:cubicBezTo>
                    <a:pt x="14" y="27"/>
                    <a:pt x="14" y="27"/>
                    <a:pt x="14" y="27"/>
                  </a:cubicBezTo>
                  <a:cubicBezTo>
                    <a:pt x="14" y="27"/>
                    <a:pt x="14" y="26"/>
                    <a:pt x="14" y="25"/>
                  </a:cubicBezTo>
                  <a:cubicBezTo>
                    <a:pt x="14" y="22"/>
                    <a:pt x="14" y="22"/>
                    <a:pt x="14" y="22"/>
                  </a:cubicBezTo>
                  <a:cubicBezTo>
                    <a:pt x="14" y="17"/>
                    <a:pt x="14" y="13"/>
                    <a:pt x="15" y="11"/>
                  </a:cubicBezTo>
                  <a:moveTo>
                    <a:pt x="44" y="28"/>
                  </a:moveTo>
                  <a:cubicBezTo>
                    <a:pt x="44" y="27"/>
                    <a:pt x="44" y="26"/>
                    <a:pt x="44" y="25"/>
                  </a:cubicBezTo>
                  <a:cubicBezTo>
                    <a:pt x="44" y="23"/>
                    <a:pt x="44" y="23"/>
                    <a:pt x="44" y="23"/>
                  </a:cubicBezTo>
                  <a:cubicBezTo>
                    <a:pt x="44" y="16"/>
                    <a:pt x="44" y="10"/>
                    <a:pt x="39" y="5"/>
                  </a:cubicBezTo>
                  <a:cubicBezTo>
                    <a:pt x="36" y="2"/>
                    <a:pt x="31" y="0"/>
                    <a:pt x="24" y="0"/>
                  </a:cubicBezTo>
                  <a:cubicBezTo>
                    <a:pt x="17" y="0"/>
                    <a:pt x="12" y="2"/>
                    <a:pt x="9" y="5"/>
                  </a:cubicBezTo>
                  <a:cubicBezTo>
                    <a:pt x="5" y="9"/>
                    <a:pt x="5" y="16"/>
                    <a:pt x="5" y="22"/>
                  </a:cubicBezTo>
                  <a:cubicBezTo>
                    <a:pt x="5" y="25"/>
                    <a:pt x="5" y="25"/>
                    <a:pt x="5" y="25"/>
                  </a:cubicBezTo>
                  <a:cubicBezTo>
                    <a:pt x="5" y="26"/>
                    <a:pt x="5" y="27"/>
                    <a:pt x="5" y="27"/>
                  </a:cubicBezTo>
                  <a:cubicBezTo>
                    <a:pt x="2" y="28"/>
                    <a:pt x="0" y="30"/>
                    <a:pt x="0" y="32"/>
                  </a:cubicBezTo>
                  <a:cubicBezTo>
                    <a:pt x="0" y="62"/>
                    <a:pt x="0" y="62"/>
                    <a:pt x="0" y="62"/>
                  </a:cubicBezTo>
                  <a:cubicBezTo>
                    <a:pt x="0" y="64"/>
                    <a:pt x="2" y="66"/>
                    <a:pt x="5" y="66"/>
                  </a:cubicBezTo>
                  <a:cubicBezTo>
                    <a:pt x="43" y="66"/>
                    <a:pt x="43" y="66"/>
                    <a:pt x="43" y="66"/>
                  </a:cubicBezTo>
                  <a:cubicBezTo>
                    <a:pt x="46" y="66"/>
                    <a:pt x="48" y="64"/>
                    <a:pt x="48" y="62"/>
                  </a:cubicBezTo>
                  <a:cubicBezTo>
                    <a:pt x="48" y="32"/>
                    <a:pt x="48" y="32"/>
                    <a:pt x="48" y="32"/>
                  </a:cubicBezTo>
                  <a:cubicBezTo>
                    <a:pt x="48" y="30"/>
                    <a:pt x="46" y="28"/>
                    <a:pt x="44" y="28"/>
                  </a:cubicBezTo>
                </a:path>
              </a:pathLst>
            </a:custGeom>
            <a:grpFill/>
            <a:ln>
              <a:noFill/>
            </a:ln>
            <a:extLst/>
          </p:spPr>
          <p:txBody>
            <a:bodyPr vert="horz" wrap="square" lIns="93260" tIns="46630" rIns="93260" bIns="46630" numCol="1" anchor="t" anchorCtr="0" compatLnSpc="1">
              <a:prstTxWarp prst="textNoShape">
                <a:avLst/>
              </a:prstTxWarp>
            </a:bodyPr>
            <a:lstStyle/>
            <a:p>
              <a:endParaRPr lang="en-US" sz="2400"/>
            </a:p>
          </p:txBody>
        </p:sp>
      </p:grpSp>
      <p:grpSp>
        <p:nvGrpSpPr>
          <p:cNvPr id="207" name="Group 206"/>
          <p:cNvGrpSpPr/>
          <p:nvPr/>
        </p:nvGrpSpPr>
        <p:grpSpPr>
          <a:xfrm>
            <a:off x="5956566" y="1707873"/>
            <a:ext cx="2123442" cy="1379008"/>
            <a:chOff x="7848780" y="2543659"/>
            <a:chExt cx="1367093" cy="887819"/>
          </a:xfrm>
        </p:grpSpPr>
        <p:sp>
          <p:nvSpPr>
            <p:cNvPr id="208" name="Freeform 95"/>
            <p:cNvSpPr>
              <a:spLocks/>
            </p:cNvSpPr>
            <p:nvPr/>
          </p:nvSpPr>
          <p:spPr bwMode="auto">
            <a:xfrm flipH="1">
              <a:off x="7848780" y="2543659"/>
              <a:ext cx="1367093" cy="887819"/>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sz="2800" kern="0">
                <a:solidFill>
                  <a:srgbClr val="505050"/>
                </a:solidFill>
              </a:endParaRPr>
            </a:p>
          </p:txBody>
        </p:sp>
        <p:sp>
          <p:nvSpPr>
            <p:cNvPr id="209" name="Rectangle 54"/>
            <p:cNvSpPr/>
            <p:nvPr/>
          </p:nvSpPr>
          <p:spPr bwMode="auto">
            <a:xfrm>
              <a:off x="8223112" y="2840132"/>
              <a:ext cx="690196" cy="409724"/>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91440" tIns="0" rIns="0" bIns="0" numCol="1" spcCol="0" rtlCol="0" fromWordArt="0" anchor="ctr" anchorCtr="0" forceAA="0" compatLnSpc="1">
              <a:prstTxWarp prst="textNoShape">
                <a:avLst/>
              </a:prstTxWarp>
              <a:noAutofit/>
            </a:bodyPr>
            <a:lstStyle/>
            <a:p>
              <a:pPr lvl="0" algn="ctr" defTabSz="932472" fontAlgn="base">
                <a:lnSpc>
                  <a:spcPct val="90000"/>
                </a:lnSpc>
                <a:spcBef>
                  <a:spcPct val="0"/>
                </a:spcBef>
                <a:spcAft>
                  <a:spcPct val="0"/>
                </a:spcAft>
              </a:pPr>
              <a:r>
                <a:rPr lang="en-US" sz="1400" b="1" kern="0" dirty="0" smtClean="0">
                  <a:solidFill>
                    <a:schemeClr val="bg1"/>
                  </a:solidFill>
                  <a:ea typeface="Segoe UI" pitchFamily="34" charset="0"/>
                  <a:cs typeface="Segoe UI" pitchFamily="34" charset="0"/>
                </a:rPr>
                <a:t>US West</a:t>
              </a:r>
              <a:endParaRPr lang="en-US" sz="1400" b="1" kern="0" dirty="0">
                <a:solidFill>
                  <a:schemeClr val="bg1"/>
                </a:solidFill>
                <a:ea typeface="Segoe UI" pitchFamily="34" charset="0"/>
                <a:cs typeface="Segoe UI" pitchFamily="34" charset="0"/>
              </a:endParaRPr>
            </a:p>
          </p:txBody>
        </p:sp>
        <p:sp>
          <p:nvSpPr>
            <p:cNvPr id="210" name="Freeform 92"/>
            <p:cNvSpPr>
              <a:spLocks noEditPoints="1"/>
            </p:cNvSpPr>
            <p:nvPr/>
          </p:nvSpPr>
          <p:spPr bwMode="black">
            <a:xfrm>
              <a:off x="8147171" y="2938582"/>
              <a:ext cx="140896" cy="183156"/>
            </a:xfrm>
            <a:custGeom>
              <a:avLst/>
              <a:gdLst>
                <a:gd name="T0" fmla="*/ 15 w 48"/>
                <a:gd name="T1" fmla="*/ 11 h 66"/>
                <a:gd name="T2" fmla="*/ 24 w 48"/>
                <a:gd name="T3" fmla="*/ 9 h 66"/>
                <a:gd name="T4" fmla="*/ 33 w 48"/>
                <a:gd name="T5" fmla="*/ 11 h 66"/>
                <a:gd name="T6" fmla="*/ 35 w 48"/>
                <a:gd name="T7" fmla="*/ 23 h 66"/>
                <a:gd name="T8" fmla="*/ 35 w 48"/>
                <a:gd name="T9" fmla="*/ 25 h 66"/>
                <a:gd name="T10" fmla="*/ 35 w 48"/>
                <a:gd name="T11" fmla="*/ 27 h 66"/>
                <a:gd name="T12" fmla="*/ 14 w 48"/>
                <a:gd name="T13" fmla="*/ 27 h 66"/>
                <a:gd name="T14" fmla="*/ 14 w 48"/>
                <a:gd name="T15" fmla="*/ 25 h 66"/>
                <a:gd name="T16" fmla="*/ 14 w 48"/>
                <a:gd name="T17" fmla="*/ 22 h 66"/>
                <a:gd name="T18" fmla="*/ 15 w 48"/>
                <a:gd name="T19" fmla="*/ 11 h 66"/>
                <a:gd name="T20" fmla="*/ 44 w 48"/>
                <a:gd name="T21" fmla="*/ 28 h 66"/>
                <a:gd name="T22" fmla="*/ 44 w 48"/>
                <a:gd name="T23" fmla="*/ 25 h 66"/>
                <a:gd name="T24" fmla="*/ 44 w 48"/>
                <a:gd name="T25" fmla="*/ 23 h 66"/>
                <a:gd name="T26" fmla="*/ 39 w 48"/>
                <a:gd name="T27" fmla="*/ 5 h 66"/>
                <a:gd name="T28" fmla="*/ 24 w 48"/>
                <a:gd name="T29" fmla="*/ 0 h 66"/>
                <a:gd name="T30" fmla="*/ 9 w 48"/>
                <a:gd name="T31" fmla="*/ 5 h 66"/>
                <a:gd name="T32" fmla="*/ 5 w 48"/>
                <a:gd name="T33" fmla="*/ 22 h 66"/>
                <a:gd name="T34" fmla="*/ 5 w 48"/>
                <a:gd name="T35" fmla="*/ 25 h 66"/>
                <a:gd name="T36" fmla="*/ 5 w 48"/>
                <a:gd name="T37" fmla="*/ 27 h 66"/>
                <a:gd name="T38" fmla="*/ 0 w 48"/>
                <a:gd name="T39" fmla="*/ 32 h 66"/>
                <a:gd name="T40" fmla="*/ 0 w 48"/>
                <a:gd name="T41" fmla="*/ 62 h 66"/>
                <a:gd name="T42" fmla="*/ 5 w 48"/>
                <a:gd name="T43" fmla="*/ 66 h 66"/>
                <a:gd name="T44" fmla="*/ 43 w 48"/>
                <a:gd name="T45" fmla="*/ 66 h 66"/>
                <a:gd name="T46" fmla="*/ 48 w 48"/>
                <a:gd name="T47" fmla="*/ 62 h 66"/>
                <a:gd name="T48" fmla="*/ 48 w 48"/>
                <a:gd name="T49" fmla="*/ 32 h 66"/>
                <a:gd name="T50" fmla="*/ 44 w 48"/>
                <a:gd name="T51" fmla="*/ 2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66">
                  <a:moveTo>
                    <a:pt x="15" y="11"/>
                  </a:moveTo>
                  <a:cubicBezTo>
                    <a:pt x="17" y="10"/>
                    <a:pt x="20" y="9"/>
                    <a:pt x="24" y="9"/>
                  </a:cubicBezTo>
                  <a:cubicBezTo>
                    <a:pt x="29" y="9"/>
                    <a:pt x="32" y="10"/>
                    <a:pt x="33" y="11"/>
                  </a:cubicBezTo>
                  <a:cubicBezTo>
                    <a:pt x="35" y="13"/>
                    <a:pt x="35" y="18"/>
                    <a:pt x="35" y="23"/>
                  </a:cubicBezTo>
                  <a:cubicBezTo>
                    <a:pt x="35" y="25"/>
                    <a:pt x="35" y="25"/>
                    <a:pt x="35" y="25"/>
                  </a:cubicBezTo>
                  <a:cubicBezTo>
                    <a:pt x="35" y="26"/>
                    <a:pt x="35" y="27"/>
                    <a:pt x="35" y="27"/>
                  </a:cubicBezTo>
                  <a:cubicBezTo>
                    <a:pt x="14" y="27"/>
                    <a:pt x="14" y="27"/>
                    <a:pt x="14" y="27"/>
                  </a:cubicBezTo>
                  <a:cubicBezTo>
                    <a:pt x="14" y="27"/>
                    <a:pt x="14" y="26"/>
                    <a:pt x="14" y="25"/>
                  </a:cubicBezTo>
                  <a:cubicBezTo>
                    <a:pt x="14" y="22"/>
                    <a:pt x="14" y="22"/>
                    <a:pt x="14" y="22"/>
                  </a:cubicBezTo>
                  <a:cubicBezTo>
                    <a:pt x="14" y="17"/>
                    <a:pt x="14" y="13"/>
                    <a:pt x="15" y="11"/>
                  </a:cubicBezTo>
                  <a:moveTo>
                    <a:pt x="44" y="28"/>
                  </a:moveTo>
                  <a:cubicBezTo>
                    <a:pt x="44" y="27"/>
                    <a:pt x="44" y="26"/>
                    <a:pt x="44" y="25"/>
                  </a:cubicBezTo>
                  <a:cubicBezTo>
                    <a:pt x="44" y="23"/>
                    <a:pt x="44" y="23"/>
                    <a:pt x="44" y="23"/>
                  </a:cubicBezTo>
                  <a:cubicBezTo>
                    <a:pt x="44" y="16"/>
                    <a:pt x="44" y="10"/>
                    <a:pt x="39" y="5"/>
                  </a:cubicBezTo>
                  <a:cubicBezTo>
                    <a:pt x="36" y="2"/>
                    <a:pt x="31" y="0"/>
                    <a:pt x="24" y="0"/>
                  </a:cubicBezTo>
                  <a:cubicBezTo>
                    <a:pt x="17" y="0"/>
                    <a:pt x="12" y="2"/>
                    <a:pt x="9" y="5"/>
                  </a:cubicBezTo>
                  <a:cubicBezTo>
                    <a:pt x="5" y="9"/>
                    <a:pt x="5" y="16"/>
                    <a:pt x="5" y="22"/>
                  </a:cubicBezTo>
                  <a:cubicBezTo>
                    <a:pt x="5" y="25"/>
                    <a:pt x="5" y="25"/>
                    <a:pt x="5" y="25"/>
                  </a:cubicBezTo>
                  <a:cubicBezTo>
                    <a:pt x="5" y="26"/>
                    <a:pt x="5" y="27"/>
                    <a:pt x="5" y="27"/>
                  </a:cubicBezTo>
                  <a:cubicBezTo>
                    <a:pt x="2" y="28"/>
                    <a:pt x="0" y="30"/>
                    <a:pt x="0" y="32"/>
                  </a:cubicBezTo>
                  <a:cubicBezTo>
                    <a:pt x="0" y="62"/>
                    <a:pt x="0" y="62"/>
                    <a:pt x="0" y="62"/>
                  </a:cubicBezTo>
                  <a:cubicBezTo>
                    <a:pt x="0" y="64"/>
                    <a:pt x="2" y="66"/>
                    <a:pt x="5" y="66"/>
                  </a:cubicBezTo>
                  <a:cubicBezTo>
                    <a:pt x="43" y="66"/>
                    <a:pt x="43" y="66"/>
                    <a:pt x="43" y="66"/>
                  </a:cubicBezTo>
                  <a:cubicBezTo>
                    <a:pt x="46" y="66"/>
                    <a:pt x="48" y="64"/>
                    <a:pt x="48" y="62"/>
                  </a:cubicBezTo>
                  <a:cubicBezTo>
                    <a:pt x="48" y="32"/>
                    <a:pt x="48" y="32"/>
                    <a:pt x="48" y="32"/>
                  </a:cubicBezTo>
                  <a:cubicBezTo>
                    <a:pt x="48" y="30"/>
                    <a:pt x="46" y="28"/>
                    <a:pt x="44" y="28"/>
                  </a:cubicBezTo>
                </a:path>
              </a:pathLst>
            </a:custGeom>
            <a:solidFill>
              <a:srgbClr val="FFFFFF"/>
            </a:solidFill>
            <a:ln>
              <a:noFill/>
            </a:ln>
            <a:extLst/>
          </p:spPr>
          <p:txBody>
            <a:bodyPr vert="horz" wrap="square" lIns="93260" tIns="46630" rIns="93260" bIns="46630" numCol="1" anchor="t" anchorCtr="0" compatLnSpc="1">
              <a:prstTxWarp prst="textNoShape">
                <a:avLst/>
              </a:prstTxWarp>
            </a:bodyPr>
            <a:lstStyle/>
            <a:p>
              <a:endParaRPr lang="en-US" sz="2400"/>
            </a:p>
          </p:txBody>
        </p:sp>
      </p:grpSp>
      <p:sp>
        <p:nvSpPr>
          <p:cNvPr id="211" name="TextBox 210"/>
          <p:cNvSpPr txBox="1"/>
          <p:nvPr/>
        </p:nvSpPr>
        <p:spPr>
          <a:xfrm>
            <a:off x="6483136" y="6556833"/>
            <a:ext cx="1348831" cy="307777"/>
          </a:xfrm>
          <a:prstGeom prst="rect">
            <a:avLst/>
          </a:prstGeom>
          <a:noFill/>
        </p:spPr>
        <p:txBody>
          <a:bodyPr wrap="none" rtlCol="0">
            <a:spAutoFit/>
          </a:bodyPr>
          <a:lstStyle/>
          <a:p>
            <a:r>
              <a:rPr lang="en-US" sz="1400" dirty="0" smtClean="0">
                <a:solidFill>
                  <a:schemeClr val="bg1"/>
                </a:solidFill>
              </a:rPr>
              <a:t>North America</a:t>
            </a:r>
            <a:endParaRPr lang="en-US" sz="1400" dirty="0">
              <a:solidFill>
                <a:schemeClr val="bg1"/>
              </a:solidFill>
            </a:endParaRPr>
          </a:p>
        </p:txBody>
      </p:sp>
      <p:sp>
        <p:nvSpPr>
          <p:cNvPr id="212" name="TextBox 211"/>
          <p:cNvSpPr txBox="1"/>
          <p:nvPr/>
        </p:nvSpPr>
        <p:spPr>
          <a:xfrm>
            <a:off x="9153841" y="6542424"/>
            <a:ext cx="743345" cy="307777"/>
          </a:xfrm>
          <a:prstGeom prst="rect">
            <a:avLst/>
          </a:prstGeom>
          <a:noFill/>
        </p:spPr>
        <p:txBody>
          <a:bodyPr wrap="none" rtlCol="0">
            <a:spAutoFit/>
          </a:bodyPr>
          <a:lstStyle/>
          <a:p>
            <a:r>
              <a:rPr lang="en-US" sz="1400" dirty="0" smtClean="0">
                <a:solidFill>
                  <a:schemeClr val="bg1"/>
                </a:solidFill>
              </a:rPr>
              <a:t>Europe</a:t>
            </a:r>
            <a:endParaRPr lang="en-US" sz="1400" dirty="0">
              <a:solidFill>
                <a:schemeClr val="bg1"/>
              </a:solidFill>
            </a:endParaRPr>
          </a:p>
        </p:txBody>
      </p:sp>
    </p:spTree>
    <p:extLst>
      <p:ext uri="{BB962C8B-B14F-4D97-AF65-F5344CB8AC3E}">
        <p14:creationId xmlns:p14="http://schemas.microsoft.com/office/powerpoint/2010/main" val="4085150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anim calcmode="lin" valueType="num">
                                      <p:cBhvr>
                                        <p:cTn id="8" dur="500" fill="hold"/>
                                        <p:tgtEl>
                                          <p:spTgt spid="81"/>
                                        </p:tgtEl>
                                        <p:attrNameLst>
                                          <p:attrName>ppt_x</p:attrName>
                                        </p:attrNameLst>
                                      </p:cBhvr>
                                      <p:tavLst>
                                        <p:tav tm="0">
                                          <p:val>
                                            <p:strVal val="#ppt_x"/>
                                          </p:val>
                                        </p:tav>
                                        <p:tav tm="100000">
                                          <p:val>
                                            <p:strVal val="#ppt_x"/>
                                          </p:val>
                                        </p:tav>
                                      </p:tavLst>
                                    </p:anim>
                                    <p:anim calcmode="lin" valueType="num">
                                      <p:cBhvr>
                                        <p:cTn id="9" dur="500" fill="hold"/>
                                        <p:tgtEl>
                                          <p:spTgt spid="8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9"/>
                                        </p:tgtEl>
                                        <p:attrNameLst>
                                          <p:attrName>style.visibility</p:attrName>
                                        </p:attrNameLst>
                                      </p:cBhvr>
                                      <p:to>
                                        <p:strVal val="visible"/>
                                      </p:to>
                                    </p:set>
                                    <p:animEffect transition="in" filter="fade">
                                      <p:cBhvr>
                                        <p:cTn id="12" dur="500"/>
                                        <p:tgtEl>
                                          <p:spTgt spid="109"/>
                                        </p:tgtEl>
                                      </p:cBhvr>
                                    </p:animEffect>
                                    <p:anim calcmode="lin" valueType="num">
                                      <p:cBhvr>
                                        <p:cTn id="13" dur="500" fill="hold"/>
                                        <p:tgtEl>
                                          <p:spTgt spid="109"/>
                                        </p:tgtEl>
                                        <p:attrNameLst>
                                          <p:attrName>ppt_x</p:attrName>
                                        </p:attrNameLst>
                                      </p:cBhvr>
                                      <p:tavLst>
                                        <p:tav tm="0">
                                          <p:val>
                                            <p:strVal val="#ppt_x"/>
                                          </p:val>
                                        </p:tav>
                                        <p:tav tm="100000">
                                          <p:val>
                                            <p:strVal val="#ppt_x"/>
                                          </p:val>
                                        </p:tav>
                                      </p:tavLst>
                                    </p:anim>
                                    <p:anim calcmode="lin" valueType="num">
                                      <p:cBhvr>
                                        <p:cTn id="14" dur="500" fill="hold"/>
                                        <p:tgtEl>
                                          <p:spTgt spid="109"/>
                                        </p:tgtEl>
                                        <p:attrNameLst>
                                          <p:attrName>ppt_y</p:attrName>
                                        </p:attrNameLst>
                                      </p:cBhvr>
                                      <p:tavLst>
                                        <p:tav tm="0">
                                          <p:val>
                                            <p:strVal val="#ppt_y+.1"/>
                                          </p:val>
                                        </p:tav>
                                        <p:tav tm="100000">
                                          <p:val>
                                            <p:strVal val="#ppt_y"/>
                                          </p:val>
                                        </p:tav>
                                      </p:tavLst>
                                    </p:anim>
                                  </p:childTnLst>
                                </p:cTn>
                              </p:par>
                              <p:par>
                                <p:cTn id="15" presetID="22" presetClass="entr" presetSubtype="4" fill="hold" grpId="0" nodeType="withEffect">
                                  <p:stCondLst>
                                    <p:cond delay="250"/>
                                  </p:stCondLst>
                                  <p:childTnLst>
                                    <p:set>
                                      <p:cBhvr>
                                        <p:cTn id="16" dur="1" fill="hold">
                                          <p:stCondLst>
                                            <p:cond delay="0"/>
                                          </p:stCondLst>
                                        </p:cTn>
                                        <p:tgtEl>
                                          <p:spTgt spid="77"/>
                                        </p:tgtEl>
                                        <p:attrNameLst>
                                          <p:attrName>style.visibility</p:attrName>
                                        </p:attrNameLst>
                                      </p:cBhvr>
                                      <p:to>
                                        <p:strVal val="visible"/>
                                      </p:to>
                                    </p:set>
                                    <p:animEffect transition="in" filter="wipe(down)">
                                      <p:cBhvr>
                                        <p:cTn id="17" dur="500"/>
                                        <p:tgtEl>
                                          <p:spTgt spid="77"/>
                                        </p:tgtEl>
                                      </p:cBhvr>
                                    </p:animEffect>
                                  </p:childTnLst>
                                </p:cTn>
                              </p:par>
                              <p:par>
                                <p:cTn id="18" presetID="22" presetClass="entr" presetSubtype="4" fill="hold" grpId="0" nodeType="withEffect">
                                  <p:stCondLst>
                                    <p:cond delay="250"/>
                                  </p:stCondLst>
                                  <p:childTnLst>
                                    <p:set>
                                      <p:cBhvr>
                                        <p:cTn id="19" dur="1" fill="hold">
                                          <p:stCondLst>
                                            <p:cond delay="0"/>
                                          </p:stCondLst>
                                        </p:cTn>
                                        <p:tgtEl>
                                          <p:spTgt spid="80"/>
                                        </p:tgtEl>
                                        <p:attrNameLst>
                                          <p:attrName>style.visibility</p:attrName>
                                        </p:attrNameLst>
                                      </p:cBhvr>
                                      <p:to>
                                        <p:strVal val="visible"/>
                                      </p:to>
                                    </p:set>
                                    <p:animEffect transition="in" filter="wipe(down)">
                                      <p:cBhvr>
                                        <p:cTn id="20" dur="500"/>
                                        <p:tgtEl>
                                          <p:spTgt spid="80"/>
                                        </p:tgtEl>
                                      </p:cBhvr>
                                    </p:animEffect>
                                  </p:childTnLst>
                                </p:cTn>
                              </p:par>
                              <p:par>
                                <p:cTn id="21" presetID="22" presetClass="entr" presetSubtype="4" fill="hold" grpId="0" nodeType="withEffect">
                                  <p:stCondLst>
                                    <p:cond delay="250"/>
                                  </p:stCondLst>
                                  <p:childTnLst>
                                    <p:set>
                                      <p:cBhvr>
                                        <p:cTn id="22" dur="1" fill="hold">
                                          <p:stCondLst>
                                            <p:cond delay="0"/>
                                          </p:stCondLst>
                                        </p:cTn>
                                        <p:tgtEl>
                                          <p:spTgt spid="78"/>
                                        </p:tgtEl>
                                        <p:attrNameLst>
                                          <p:attrName>style.visibility</p:attrName>
                                        </p:attrNameLst>
                                      </p:cBhvr>
                                      <p:to>
                                        <p:strVal val="visible"/>
                                      </p:to>
                                    </p:set>
                                    <p:animEffect transition="in" filter="wipe(down)">
                                      <p:cBhvr>
                                        <p:cTn id="23" dur="500"/>
                                        <p:tgtEl>
                                          <p:spTgt spid="78"/>
                                        </p:tgtEl>
                                      </p:cBhvr>
                                    </p:animEffect>
                                  </p:childTnLst>
                                </p:cTn>
                              </p:par>
                              <p:par>
                                <p:cTn id="24" presetID="22" presetClass="entr" presetSubtype="4" fill="hold" grpId="0" nodeType="withEffect">
                                  <p:stCondLst>
                                    <p:cond delay="250"/>
                                  </p:stCondLst>
                                  <p:childTnLst>
                                    <p:set>
                                      <p:cBhvr>
                                        <p:cTn id="25" dur="1" fill="hold">
                                          <p:stCondLst>
                                            <p:cond delay="0"/>
                                          </p:stCondLst>
                                        </p:cTn>
                                        <p:tgtEl>
                                          <p:spTgt spid="79"/>
                                        </p:tgtEl>
                                        <p:attrNameLst>
                                          <p:attrName>style.visibility</p:attrName>
                                        </p:attrNameLst>
                                      </p:cBhvr>
                                      <p:to>
                                        <p:strVal val="visible"/>
                                      </p:to>
                                    </p:set>
                                    <p:animEffect transition="in" filter="wipe(down)">
                                      <p:cBhvr>
                                        <p:cTn id="26" dur="500"/>
                                        <p:tgtEl>
                                          <p:spTgt spid="79"/>
                                        </p:tgtEl>
                                      </p:cBhvr>
                                    </p:animEffect>
                                  </p:childTnLst>
                                </p:cTn>
                              </p:par>
                              <p:par>
                                <p:cTn id="27" presetID="22" presetClass="entr" presetSubtype="4" fill="hold" grpId="0" nodeType="withEffect">
                                  <p:stCondLst>
                                    <p:cond delay="250"/>
                                  </p:stCondLst>
                                  <p:childTnLst>
                                    <p:set>
                                      <p:cBhvr>
                                        <p:cTn id="28" dur="1" fill="hold">
                                          <p:stCondLst>
                                            <p:cond delay="0"/>
                                          </p:stCondLst>
                                        </p:cTn>
                                        <p:tgtEl>
                                          <p:spTgt spid="76"/>
                                        </p:tgtEl>
                                        <p:attrNameLst>
                                          <p:attrName>style.visibility</p:attrName>
                                        </p:attrNameLst>
                                      </p:cBhvr>
                                      <p:to>
                                        <p:strVal val="visible"/>
                                      </p:to>
                                    </p:set>
                                    <p:animEffect transition="in" filter="wipe(down)">
                                      <p:cBhvr>
                                        <p:cTn id="29"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7" grpId="0" animBg="1"/>
      <p:bldP spid="78" grpId="0" animBg="1"/>
      <p:bldP spid="79" grpId="0" animBg="1"/>
      <p:bldP spid="80"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 Security Groups</a:t>
            </a:r>
            <a:endParaRPr lang="en-US" dirty="0"/>
          </a:p>
        </p:txBody>
      </p:sp>
      <p:sp>
        <p:nvSpPr>
          <p:cNvPr id="3" name="Content Placeholder 2"/>
          <p:cNvSpPr>
            <a:spLocks noGrp="1"/>
          </p:cNvSpPr>
          <p:nvPr>
            <p:ph sz="quarter" idx="10"/>
          </p:nvPr>
        </p:nvSpPr>
        <p:spPr>
          <a:xfrm>
            <a:off x="274391" y="1620253"/>
            <a:ext cx="6660799" cy="4780548"/>
          </a:xfrm>
        </p:spPr>
        <p:txBody>
          <a:bodyPr/>
          <a:lstStyle/>
          <a:p>
            <a:r>
              <a:rPr lang="en-US" dirty="0"/>
              <a:t>Access control List (ACL) rules that allow\deny network traffic to your VM </a:t>
            </a:r>
            <a:r>
              <a:rPr lang="en-US" dirty="0" smtClean="0"/>
              <a:t>instances </a:t>
            </a:r>
            <a:r>
              <a:rPr lang="en-US" dirty="0"/>
              <a:t>in a Virtual Network</a:t>
            </a:r>
            <a:r>
              <a:rPr lang="en-US" dirty="0" smtClean="0"/>
              <a:t>.</a:t>
            </a:r>
          </a:p>
          <a:p>
            <a:r>
              <a:rPr lang="en-US" dirty="0" smtClean="0"/>
              <a:t>Can </a:t>
            </a:r>
            <a:r>
              <a:rPr lang="en-US" dirty="0"/>
              <a:t>be associated with either subnets or individual VM instances within that subnet</a:t>
            </a:r>
            <a:endParaRPr lang="en-US" dirty="0"/>
          </a:p>
        </p:txBody>
      </p:sp>
      <p:pic>
        <p:nvPicPr>
          <p:cNvPr id="5124" name="Picture 4" descr="https://acom.azurecomcdn.net/80C57D/cdn/mediahandler/docarticles/dpsmedia-prod/azure.microsoft.com/en-us/documentation/articles/virtual-networks-overview/20151223054713/figure0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1674" y="1524000"/>
            <a:ext cx="4327525" cy="4964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0511436"/>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ARM Demo – </a:t>
            </a:r>
            <a:r>
              <a:rPr lang="en-US" dirty="0" smtClean="0"/>
              <a:t>Load balancer</a:t>
            </a:r>
            <a:endParaRPr lang="en-US" dirty="0"/>
          </a:p>
        </p:txBody>
      </p:sp>
      <p:sp>
        <p:nvSpPr>
          <p:cNvPr id="3" name="Content Placeholder 2"/>
          <p:cNvSpPr>
            <a:spLocks noGrp="1"/>
          </p:cNvSpPr>
          <p:nvPr>
            <p:ph sz="quarter" idx="10"/>
          </p:nvPr>
        </p:nvSpPr>
        <p:spPr/>
        <p:txBody>
          <a:bodyPr/>
          <a:lstStyle/>
          <a:p>
            <a:r>
              <a:rPr lang="en-US" dirty="0" smtClean="0"/>
              <a:t>Load Balancer</a:t>
            </a:r>
          </a:p>
          <a:p>
            <a:r>
              <a:rPr lang="en-US" dirty="0" smtClean="0"/>
              <a:t>Networking</a:t>
            </a:r>
          </a:p>
          <a:p>
            <a:r>
              <a:rPr lang="en-US" dirty="0" smtClean="0"/>
              <a:t>VM Extensions</a:t>
            </a:r>
            <a:endParaRPr lang="en-US" dirty="0"/>
          </a:p>
        </p:txBody>
      </p:sp>
    </p:spTree>
    <p:extLst>
      <p:ext uri="{BB962C8B-B14F-4D97-AF65-F5344CB8AC3E}">
        <p14:creationId xmlns:p14="http://schemas.microsoft.com/office/powerpoint/2010/main" val="1755566566"/>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prstGeom prst="rect">
            <a:avLst/>
          </a:prstGeom>
        </p:spPr>
        <p:txBody>
          <a:bodyPr>
            <a:normAutofit/>
          </a:bodyPr>
          <a:lstStyle/>
          <a:p>
            <a:pPr algn="ctr"/>
            <a:r>
              <a:rPr lang="en-US" altLang="zh-CN" dirty="0"/>
              <a:t>Your service</a:t>
            </a:r>
            <a:endParaRPr lang="en-US" dirty="0"/>
          </a:p>
        </p:txBody>
      </p:sp>
    </p:spTree>
    <p:extLst>
      <p:ext uri="{BB962C8B-B14F-4D97-AF65-F5344CB8AC3E}">
        <p14:creationId xmlns:p14="http://schemas.microsoft.com/office/powerpoint/2010/main" val="887637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What are Virtual Machine Scale Sets?</a:t>
            </a:r>
          </a:p>
        </p:txBody>
      </p:sp>
      <p:grpSp>
        <p:nvGrpSpPr>
          <p:cNvPr id="72" name="Group 71"/>
          <p:cNvGrpSpPr/>
          <p:nvPr/>
        </p:nvGrpSpPr>
        <p:grpSpPr>
          <a:xfrm>
            <a:off x="7141274" y="2776767"/>
            <a:ext cx="4346548" cy="2296253"/>
            <a:chOff x="6901758" y="3708346"/>
            <a:chExt cx="4433705" cy="2342298"/>
          </a:xfrm>
        </p:grpSpPr>
        <p:grpSp>
          <p:nvGrpSpPr>
            <p:cNvPr id="73" name="Group 72"/>
            <p:cNvGrpSpPr/>
            <p:nvPr/>
          </p:nvGrpSpPr>
          <p:grpSpPr>
            <a:xfrm>
              <a:off x="6901758" y="3708346"/>
              <a:ext cx="4433705" cy="2342298"/>
              <a:chOff x="6901758" y="3708346"/>
              <a:chExt cx="4433705" cy="2342298"/>
            </a:xfrm>
          </p:grpSpPr>
          <p:sp>
            <p:nvSpPr>
              <p:cNvPr id="76" name="Rectangle 75"/>
              <p:cNvSpPr/>
              <p:nvPr/>
            </p:nvSpPr>
            <p:spPr bwMode="auto">
              <a:xfrm>
                <a:off x="6901758" y="3708346"/>
                <a:ext cx="1761928" cy="1414811"/>
              </a:xfrm>
              <a:prstGeom prst="rect">
                <a:avLst/>
              </a:prstGeom>
              <a:solidFill>
                <a:srgbClr val="0072C6">
                  <a:lumMod val="20000"/>
                  <a:lumOff val="8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0" cap="none" spc="0" normalizeH="0" baseline="0" noProof="0" dirty="0">
                    <a:ln>
                      <a:noFill/>
                    </a:ln>
                    <a:solidFill>
                      <a:srgbClr val="505050"/>
                    </a:solidFill>
                    <a:effectLst/>
                    <a:uLnTx/>
                    <a:uFillTx/>
                    <a:latin typeface="Segoe UI"/>
                    <a:ea typeface="+mn-ea"/>
                    <a:cs typeface="+mn-cs"/>
                  </a:rPr>
                  <a:t>Scalable VM</a:t>
                </a: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p:txBody>
          </p:sp>
          <p:sp>
            <p:nvSpPr>
              <p:cNvPr id="77" name="Oval 76"/>
              <p:cNvSpPr/>
              <p:nvPr/>
            </p:nvSpPr>
            <p:spPr bwMode="auto">
              <a:xfrm>
                <a:off x="9674629" y="4958096"/>
                <a:ext cx="1660834" cy="1092548"/>
              </a:xfrm>
              <a:prstGeom prst="ellipse">
                <a:avLst/>
              </a:prstGeom>
              <a:solidFill>
                <a:srgbClr val="FCD116">
                  <a:lumMod val="60000"/>
                  <a:lumOff val="4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0" cap="none" spc="0" normalizeH="0" baseline="0" noProof="0" dirty="0">
                    <a:ln>
                      <a:noFill/>
                    </a:ln>
                    <a:solidFill>
                      <a:srgbClr val="505050"/>
                    </a:solidFill>
                    <a:effectLst/>
                    <a:uLnTx/>
                    <a:uFillTx/>
                    <a:latin typeface="Segoe UI"/>
                    <a:ea typeface="+mn-ea"/>
                    <a:cs typeface="+mn-cs"/>
                  </a:rPr>
                  <a:t>OS Image Diff</a:t>
                </a:r>
              </a:p>
            </p:txBody>
          </p:sp>
          <p:sp>
            <p:nvSpPr>
              <p:cNvPr id="78" name="Rectangle 77"/>
              <p:cNvSpPr/>
              <p:nvPr/>
            </p:nvSpPr>
            <p:spPr bwMode="auto">
              <a:xfrm>
                <a:off x="7053399" y="4565093"/>
                <a:ext cx="454924" cy="286892"/>
              </a:xfrm>
              <a:prstGeom prst="rect">
                <a:avLst/>
              </a:prstGeom>
              <a:solidFill>
                <a:srgbClr val="0072C6">
                  <a:lumMod val="60000"/>
                  <a:lumOff val="4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02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Agent</a:t>
                </a:r>
              </a:p>
            </p:txBody>
          </p:sp>
          <p:sp>
            <p:nvSpPr>
              <p:cNvPr id="79" name="Rectangle 78"/>
              <p:cNvSpPr/>
              <p:nvPr/>
            </p:nvSpPr>
            <p:spPr bwMode="auto">
              <a:xfrm>
                <a:off x="7681628" y="4305711"/>
                <a:ext cx="880964" cy="220082"/>
              </a:xfrm>
              <a:prstGeom prst="rect">
                <a:avLst/>
              </a:prstGeom>
              <a:solidFill>
                <a:srgbClr val="7FBA00"/>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17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Extension 1</a:t>
                </a:r>
              </a:p>
            </p:txBody>
          </p:sp>
          <p:sp>
            <p:nvSpPr>
              <p:cNvPr id="80" name="Rectangle 79"/>
              <p:cNvSpPr/>
              <p:nvPr/>
            </p:nvSpPr>
            <p:spPr bwMode="auto">
              <a:xfrm>
                <a:off x="7681628" y="4631903"/>
                <a:ext cx="880964" cy="220082"/>
              </a:xfrm>
              <a:prstGeom prst="rect">
                <a:avLst/>
              </a:prstGeom>
              <a:solidFill>
                <a:srgbClr val="7FBA00"/>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17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Extension 2</a:t>
                </a:r>
              </a:p>
            </p:txBody>
          </p:sp>
          <p:cxnSp>
            <p:nvCxnSpPr>
              <p:cNvPr id="81" name="Elbow Connector 80"/>
              <p:cNvCxnSpPr>
                <a:stCxn id="76" idx="2"/>
                <a:endCxn id="77" idx="2"/>
              </p:cNvCxnSpPr>
              <p:nvPr/>
            </p:nvCxnSpPr>
            <p:spPr>
              <a:xfrm rot="16200000" flipH="1">
                <a:off x="8538069" y="4367810"/>
                <a:ext cx="381213" cy="1891907"/>
              </a:xfrm>
              <a:prstGeom prst="bentConnector2">
                <a:avLst/>
              </a:prstGeom>
              <a:noFill/>
              <a:ln w="28575" cap="flat" cmpd="sng" algn="ctr">
                <a:solidFill>
                  <a:srgbClr val="FFFFFF"/>
                </a:solidFill>
                <a:prstDash val="solid"/>
                <a:headEnd type="triangle" w="med" len="med"/>
                <a:tailEnd type="triangle" w="med" len="med"/>
              </a:ln>
              <a:effectLst/>
            </p:spPr>
          </p:cxnSp>
        </p:grpSp>
        <p:cxnSp>
          <p:nvCxnSpPr>
            <p:cNvPr id="74" name="Straight Arrow Connector 73"/>
            <p:cNvCxnSpPr/>
            <p:nvPr/>
          </p:nvCxnSpPr>
          <p:spPr>
            <a:xfrm flipV="1">
              <a:off x="7508323" y="4415734"/>
              <a:ext cx="173304" cy="216169"/>
            </a:xfrm>
            <a:prstGeom prst="straightConnector1">
              <a:avLst/>
            </a:prstGeom>
            <a:noFill/>
            <a:ln w="9525" cap="flat" cmpd="sng" algn="ctr">
              <a:solidFill>
                <a:srgbClr val="505050"/>
              </a:solidFill>
              <a:prstDash val="solid"/>
              <a:headEnd type="none"/>
              <a:tailEnd type="triangle"/>
            </a:ln>
            <a:effectLst/>
          </p:spPr>
        </p:cxnSp>
        <p:cxnSp>
          <p:nvCxnSpPr>
            <p:cNvPr id="75" name="Straight Arrow Connector 74"/>
            <p:cNvCxnSpPr>
              <a:stCxn id="78" idx="3"/>
              <a:endCxn id="80" idx="1"/>
            </p:cNvCxnSpPr>
            <p:nvPr/>
          </p:nvCxnSpPr>
          <p:spPr>
            <a:xfrm>
              <a:off x="7508323" y="4708539"/>
              <a:ext cx="173304" cy="33405"/>
            </a:xfrm>
            <a:prstGeom prst="straightConnector1">
              <a:avLst/>
            </a:prstGeom>
            <a:noFill/>
            <a:ln w="9525" cap="flat" cmpd="sng" algn="ctr">
              <a:solidFill>
                <a:srgbClr val="505050"/>
              </a:solidFill>
              <a:prstDash val="solid"/>
              <a:headEnd type="none"/>
              <a:tailEnd type="triangle"/>
            </a:ln>
            <a:effectLst/>
          </p:spPr>
        </p:cxnSp>
      </p:grpSp>
      <p:grpSp>
        <p:nvGrpSpPr>
          <p:cNvPr id="82" name="Group 81"/>
          <p:cNvGrpSpPr/>
          <p:nvPr/>
        </p:nvGrpSpPr>
        <p:grpSpPr>
          <a:xfrm>
            <a:off x="9859636" y="2630363"/>
            <a:ext cx="1628185" cy="1720262"/>
            <a:chOff x="9674629" y="3653326"/>
            <a:chExt cx="1660834" cy="1754757"/>
          </a:xfrm>
        </p:grpSpPr>
        <p:sp>
          <p:nvSpPr>
            <p:cNvPr id="83" name="Oval 82"/>
            <p:cNvSpPr/>
            <p:nvPr/>
          </p:nvSpPr>
          <p:spPr bwMode="auto">
            <a:xfrm>
              <a:off x="9674629" y="3653326"/>
              <a:ext cx="1660834" cy="1092548"/>
            </a:xfrm>
            <a:prstGeom prst="ellipse">
              <a:avLst/>
            </a:prstGeom>
            <a:solidFill>
              <a:srgbClr val="FCD116"/>
            </a:solidFill>
            <a:ln w="3175" cap="flat" cmpd="sng" algn="ctr">
              <a:no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0" cap="none" spc="0" normalizeH="0" baseline="0" noProof="0" dirty="0">
                  <a:ln>
                    <a:noFill/>
                  </a:ln>
                  <a:solidFill>
                    <a:srgbClr val="505050"/>
                  </a:solidFill>
                  <a:effectLst/>
                  <a:uLnTx/>
                  <a:uFillTx/>
                  <a:latin typeface="Segoe UI"/>
                  <a:ea typeface="+mn-ea"/>
                  <a:cs typeface="+mn-cs"/>
                </a:rPr>
                <a:t>Base</a:t>
              </a:r>
              <a:br>
                <a:rPr kumimoji="0" lang="en-US" sz="1372" b="0" i="0" u="none" strike="noStrike" kern="0" cap="none" spc="0" normalizeH="0" baseline="0" noProof="0" dirty="0">
                  <a:ln>
                    <a:noFill/>
                  </a:ln>
                  <a:solidFill>
                    <a:srgbClr val="505050"/>
                  </a:solidFill>
                  <a:effectLst/>
                  <a:uLnTx/>
                  <a:uFillTx/>
                  <a:latin typeface="Segoe UI"/>
                  <a:ea typeface="+mn-ea"/>
                  <a:cs typeface="+mn-cs"/>
                </a:rPr>
              </a:br>
              <a:r>
                <a:rPr kumimoji="0" lang="en-US" sz="1372" b="0" i="0" u="none" strike="noStrike" kern="0" cap="none" spc="0" normalizeH="0" baseline="0" noProof="0" dirty="0">
                  <a:ln>
                    <a:noFill/>
                  </a:ln>
                  <a:solidFill>
                    <a:srgbClr val="505050"/>
                  </a:solidFill>
                  <a:effectLst/>
                  <a:uLnTx/>
                  <a:uFillTx/>
                  <a:latin typeface="Segoe UI"/>
                  <a:ea typeface="+mn-ea"/>
                  <a:cs typeface="+mn-cs"/>
                </a:rPr>
                <a:t>OS Image</a:t>
              </a:r>
            </a:p>
          </p:txBody>
        </p:sp>
        <p:cxnSp>
          <p:nvCxnSpPr>
            <p:cNvPr id="84" name="Straight Arrow Connector 83"/>
            <p:cNvCxnSpPr>
              <a:stCxn id="83" idx="4"/>
            </p:cNvCxnSpPr>
            <p:nvPr/>
          </p:nvCxnSpPr>
          <p:spPr>
            <a:xfrm>
              <a:off x="10505046" y="4745874"/>
              <a:ext cx="115536" cy="662209"/>
            </a:xfrm>
            <a:prstGeom prst="straightConnector1">
              <a:avLst/>
            </a:prstGeom>
            <a:noFill/>
            <a:ln w="9525" cap="flat" cmpd="sng" algn="ctr">
              <a:solidFill>
                <a:srgbClr val="FFFFFF"/>
              </a:solidFill>
              <a:prstDash val="solid"/>
              <a:headEnd type="none"/>
              <a:tailEnd type="triangle"/>
            </a:ln>
            <a:effectLst/>
          </p:spPr>
        </p:cxnSp>
      </p:grpSp>
      <p:grpSp>
        <p:nvGrpSpPr>
          <p:cNvPr id="85" name="Group 84"/>
          <p:cNvGrpSpPr/>
          <p:nvPr/>
        </p:nvGrpSpPr>
        <p:grpSpPr>
          <a:xfrm>
            <a:off x="7254539" y="2900056"/>
            <a:ext cx="4346548" cy="2296253"/>
            <a:chOff x="7017294" y="3834107"/>
            <a:chExt cx="4433705" cy="2342298"/>
          </a:xfrm>
        </p:grpSpPr>
        <p:sp>
          <p:nvSpPr>
            <p:cNvPr id="86" name="Rectangle 85"/>
            <p:cNvSpPr/>
            <p:nvPr/>
          </p:nvSpPr>
          <p:spPr bwMode="auto">
            <a:xfrm>
              <a:off x="7017294" y="3834107"/>
              <a:ext cx="1761928" cy="1414811"/>
            </a:xfrm>
            <a:prstGeom prst="rect">
              <a:avLst/>
            </a:prstGeom>
            <a:solidFill>
              <a:srgbClr val="0072C6">
                <a:lumMod val="20000"/>
                <a:lumOff val="8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0" cap="none" spc="0" normalizeH="0" baseline="0" noProof="0" dirty="0">
                  <a:ln>
                    <a:noFill/>
                  </a:ln>
                  <a:solidFill>
                    <a:srgbClr val="505050"/>
                  </a:solidFill>
                  <a:effectLst/>
                  <a:uLnTx/>
                  <a:uFillTx/>
                  <a:latin typeface="Segoe UI"/>
                  <a:ea typeface="+mn-ea"/>
                  <a:cs typeface="+mn-cs"/>
                </a:rPr>
                <a:t>Scalable VM</a:t>
              </a: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p:txBody>
        </p:sp>
        <p:sp>
          <p:nvSpPr>
            <p:cNvPr id="87" name="Oval 86"/>
            <p:cNvSpPr/>
            <p:nvPr/>
          </p:nvSpPr>
          <p:spPr bwMode="auto">
            <a:xfrm>
              <a:off x="9790165" y="5083857"/>
              <a:ext cx="1660834" cy="1092548"/>
            </a:xfrm>
            <a:prstGeom prst="ellipse">
              <a:avLst/>
            </a:prstGeom>
            <a:solidFill>
              <a:srgbClr val="FCD116">
                <a:lumMod val="60000"/>
                <a:lumOff val="4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0" cap="none" spc="0" normalizeH="0" baseline="0" noProof="0" dirty="0">
                  <a:ln>
                    <a:noFill/>
                  </a:ln>
                  <a:solidFill>
                    <a:srgbClr val="505050"/>
                  </a:solidFill>
                  <a:effectLst/>
                  <a:uLnTx/>
                  <a:uFillTx/>
                  <a:latin typeface="Segoe UI"/>
                  <a:ea typeface="+mn-ea"/>
                  <a:cs typeface="+mn-cs"/>
                </a:rPr>
                <a:t>OS Image Diff</a:t>
              </a:r>
            </a:p>
          </p:txBody>
        </p:sp>
        <p:sp>
          <p:nvSpPr>
            <p:cNvPr id="88" name="Rectangle 87"/>
            <p:cNvSpPr/>
            <p:nvPr/>
          </p:nvSpPr>
          <p:spPr bwMode="auto">
            <a:xfrm>
              <a:off x="7168936" y="4690854"/>
              <a:ext cx="454924" cy="286892"/>
            </a:xfrm>
            <a:prstGeom prst="rect">
              <a:avLst/>
            </a:prstGeom>
            <a:solidFill>
              <a:srgbClr val="0072C6">
                <a:lumMod val="60000"/>
                <a:lumOff val="4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02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Agent</a:t>
              </a:r>
            </a:p>
          </p:txBody>
        </p:sp>
        <p:sp>
          <p:nvSpPr>
            <p:cNvPr id="89" name="Rectangle 88"/>
            <p:cNvSpPr/>
            <p:nvPr/>
          </p:nvSpPr>
          <p:spPr bwMode="auto">
            <a:xfrm>
              <a:off x="7797164" y="4431472"/>
              <a:ext cx="880964" cy="220082"/>
            </a:xfrm>
            <a:prstGeom prst="rect">
              <a:avLst/>
            </a:prstGeom>
            <a:solidFill>
              <a:srgbClr val="7FBA00"/>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17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Extension 1</a:t>
              </a:r>
            </a:p>
          </p:txBody>
        </p:sp>
        <p:sp>
          <p:nvSpPr>
            <p:cNvPr id="90" name="Rectangle 89"/>
            <p:cNvSpPr/>
            <p:nvPr/>
          </p:nvSpPr>
          <p:spPr bwMode="auto">
            <a:xfrm>
              <a:off x="7797164" y="4757664"/>
              <a:ext cx="880964" cy="220082"/>
            </a:xfrm>
            <a:prstGeom prst="rect">
              <a:avLst/>
            </a:prstGeom>
            <a:solidFill>
              <a:srgbClr val="7FBA00"/>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17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Extension 2</a:t>
              </a:r>
            </a:p>
          </p:txBody>
        </p:sp>
        <p:cxnSp>
          <p:nvCxnSpPr>
            <p:cNvPr id="91" name="Straight Arrow Connector 90"/>
            <p:cNvCxnSpPr/>
            <p:nvPr/>
          </p:nvCxnSpPr>
          <p:spPr>
            <a:xfrm flipV="1">
              <a:off x="7623860" y="4541495"/>
              <a:ext cx="173304" cy="216169"/>
            </a:xfrm>
            <a:prstGeom prst="straightConnector1">
              <a:avLst/>
            </a:prstGeom>
            <a:noFill/>
            <a:ln w="9525" cap="flat" cmpd="sng" algn="ctr">
              <a:solidFill>
                <a:srgbClr val="505050"/>
              </a:solidFill>
              <a:prstDash val="solid"/>
              <a:headEnd type="none"/>
              <a:tailEnd type="triangle"/>
            </a:ln>
            <a:effectLst/>
          </p:spPr>
        </p:cxnSp>
        <p:cxnSp>
          <p:nvCxnSpPr>
            <p:cNvPr id="92" name="Straight Arrow Connector 91"/>
            <p:cNvCxnSpPr>
              <a:stCxn id="88" idx="3"/>
              <a:endCxn id="90" idx="1"/>
            </p:cNvCxnSpPr>
            <p:nvPr/>
          </p:nvCxnSpPr>
          <p:spPr>
            <a:xfrm>
              <a:off x="7623860" y="4834300"/>
              <a:ext cx="173304" cy="33405"/>
            </a:xfrm>
            <a:prstGeom prst="straightConnector1">
              <a:avLst/>
            </a:prstGeom>
            <a:noFill/>
            <a:ln w="9525" cap="flat" cmpd="sng" algn="ctr">
              <a:solidFill>
                <a:srgbClr val="505050"/>
              </a:solidFill>
              <a:prstDash val="solid"/>
              <a:headEnd type="none"/>
              <a:tailEnd type="triangle"/>
            </a:ln>
            <a:effectLst/>
          </p:spPr>
        </p:cxnSp>
        <p:cxnSp>
          <p:nvCxnSpPr>
            <p:cNvPr id="93" name="Elbow Connector 92"/>
            <p:cNvCxnSpPr>
              <a:stCxn id="86" idx="2"/>
              <a:endCxn id="87" idx="2"/>
            </p:cNvCxnSpPr>
            <p:nvPr/>
          </p:nvCxnSpPr>
          <p:spPr>
            <a:xfrm rot="16200000" flipH="1">
              <a:off x="8653605" y="4493571"/>
              <a:ext cx="381213" cy="1891907"/>
            </a:xfrm>
            <a:prstGeom prst="bentConnector2">
              <a:avLst/>
            </a:prstGeom>
            <a:noFill/>
            <a:ln w="28575" cap="flat" cmpd="sng" algn="ctr">
              <a:solidFill>
                <a:srgbClr val="FFFFFF"/>
              </a:solidFill>
              <a:prstDash val="solid"/>
              <a:headEnd type="triangle" w="med" len="med"/>
              <a:tailEnd type="triangle" w="med" len="med"/>
            </a:ln>
            <a:effectLst/>
          </p:spPr>
        </p:cxnSp>
      </p:grpSp>
      <p:grpSp>
        <p:nvGrpSpPr>
          <p:cNvPr id="94" name="Group 93"/>
          <p:cNvGrpSpPr/>
          <p:nvPr/>
        </p:nvGrpSpPr>
        <p:grpSpPr>
          <a:xfrm>
            <a:off x="7367805" y="3023344"/>
            <a:ext cx="4346547" cy="2296253"/>
            <a:chOff x="7132831" y="3959868"/>
            <a:chExt cx="4433704" cy="2342298"/>
          </a:xfrm>
        </p:grpSpPr>
        <p:sp>
          <p:nvSpPr>
            <p:cNvPr id="95" name="Rectangle 94"/>
            <p:cNvSpPr/>
            <p:nvPr/>
          </p:nvSpPr>
          <p:spPr bwMode="auto">
            <a:xfrm>
              <a:off x="7132831" y="3959868"/>
              <a:ext cx="1761928" cy="1414811"/>
            </a:xfrm>
            <a:prstGeom prst="rect">
              <a:avLst/>
            </a:prstGeom>
            <a:solidFill>
              <a:srgbClr val="0072C6">
                <a:lumMod val="20000"/>
                <a:lumOff val="8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0" cap="none" spc="0" normalizeH="0" baseline="0" noProof="0" dirty="0">
                  <a:ln>
                    <a:noFill/>
                  </a:ln>
                  <a:solidFill>
                    <a:srgbClr val="505050"/>
                  </a:solidFill>
                  <a:effectLst/>
                  <a:uLnTx/>
                  <a:uFillTx/>
                  <a:latin typeface="Segoe UI"/>
                  <a:ea typeface="+mn-ea"/>
                  <a:cs typeface="+mn-cs"/>
                </a:rPr>
                <a:t>Scalable VM</a:t>
              </a: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p:txBody>
        </p:sp>
        <p:sp>
          <p:nvSpPr>
            <p:cNvPr id="96" name="Oval 95"/>
            <p:cNvSpPr/>
            <p:nvPr/>
          </p:nvSpPr>
          <p:spPr bwMode="auto">
            <a:xfrm>
              <a:off x="9905701" y="5209618"/>
              <a:ext cx="1660834" cy="1092548"/>
            </a:xfrm>
            <a:prstGeom prst="ellipse">
              <a:avLst/>
            </a:prstGeom>
            <a:solidFill>
              <a:srgbClr val="FCD116">
                <a:lumMod val="60000"/>
                <a:lumOff val="4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0" cap="none" spc="0" normalizeH="0" baseline="0" noProof="0" dirty="0">
                  <a:ln>
                    <a:noFill/>
                  </a:ln>
                  <a:solidFill>
                    <a:srgbClr val="505050"/>
                  </a:solidFill>
                  <a:effectLst/>
                  <a:uLnTx/>
                  <a:uFillTx/>
                  <a:latin typeface="Segoe UI"/>
                  <a:ea typeface="+mn-ea"/>
                  <a:cs typeface="+mn-cs"/>
                </a:rPr>
                <a:t>OS Image Diff</a:t>
              </a:r>
            </a:p>
          </p:txBody>
        </p:sp>
        <p:sp>
          <p:nvSpPr>
            <p:cNvPr id="97" name="Rectangle 96"/>
            <p:cNvSpPr/>
            <p:nvPr/>
          </p:nvSpPr>
          <p:spPr bwMode="auto">
            <a:xfrm>
              <a:off x="7284472" y="4816615"/>
              <a:ext cx="454924" cy="286892"/>
            </a:xfrm>
            <a:prstGeom prst="rect">
              <a:avLst/>
            </a:prstGeom>
            <a:solidFill>
              <a:srgbClr val="0072C6">
                <a:lumMod val="60000"/>
                <a:lumOff val="4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02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Agent</a:t>
              </a:r>
            </a:p>
          </p:txBody>
        </p:sp>
        <p:sp>
          <p:nvSpPr>
            <p:cNvPr id="98" name="Rectangle 97"/>
            <p:cNvSpPr/>
            <p:nvPr/>
          </p:nvSpPr>
          <p:spPr bwMode="auto">
            <a:xfrm>
              <a:off x="7912700" y="4557233"/>
              <a:ext cx="880964" cy="220082"/>
            </a:xfrm>
            <a:prstGeom prst="rect">
              <a:avLst/>
            </a:prstGeom>
            <a:solidFill>
              <a:srgbClr val="7FBA00"/>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17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Extension 1</a:t>
              </a:r>
            </a:p>
          </p:txBody>
        </p:sp>
        <p:sp>
          <p:nvSpPr>
            <p:cNvPr id="99" name="Rectangle 98"/>
            <p:cNvSpPr/>
            <p:nvPr/>
          </p:nvSpPr>
          <p:spPr bwMode="auto">
            <a:xfrm>
              <a:off x="7912700" y="4883425"/>
              <a:ext cx="880964" cy="220082"/>
            </a:xfrm>
            <a:prstGeom prst="rect">
              <a:avLst/>
            </a:prstGeom>
            <a:solidFill>
              <a:srgbClr val="7FBA00"/>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17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Extension 2</a:t>
              </a:r>
            </a:p>
          </p:txBody>
        </p:sp>
        <p:cxnSp>
          <p:nvCxnSpPr>
            <p:cNvPr id="100" name="Straight Arrow Connector 99"/>
            <p:cNvCxnSpPr/>
            <p:nvPr/>
          </p:nvCxnSpPr>
          <p:spPr>
            <a:xfrm flipV="1">
              <a:off x="7739396" y="4667256"/>
              <a:ext cx="173304" cy="216169"/>
            </a:xfrm>
            <a:prstGeom prst="straightConnector1">
              <a:avLst/>
            </a:prstGeom>
            <a:noFill/>
            <a:ln w="9525" cap="flat" cmpd="sng" algn="ctr">
              <a:solidFill>
                <a:srgbClr val="505050"/>
              </a:solidFill>
              <a:prstDash val="solid"/>
              <a:headEnd type="none"/>
              <a:tailEnd type="triangle"/>
            </a:ln>
            <a:effectLst/>
          </p:spPr>
        </p:cxnSp>
        <p:cxnSp>
          <p:nvCxnSpPr>
            <p:cNvPr id="101" name="Straight Arrow Connector 100"/>
            <p:cNvCxnSpPr>
              <a:stCxn id="97" idx="3"/>
              <a:endCxn id="99" idx="1"/>
            </p:cNvCxnSpPr>
            <p:nvPr/>
          </p:nvCxnSpPr>
          <p:spPr>
            <a:xfrm>
              <a:off x="7739396" y="4960061"/>
              <a:ext cx="173304" cy="33405"/>
            </a:xfrm>
            <a:prstGeom prst="straightConnector1">
              <a:avLst/>
            </a:prstGeom>
            <a:noFill/>
            <a:ln w="9525" cap="flat" cmpd="sng" algn="ctr">
              <a:solidFill>
                <a:srgbClr val="505050"/>
              </a:solidFill>
              <a:prstDash val="solid"/>
              <a:headEnd type="none"/>
              <a:tailEnd type="triangle"/>
            </a:ln>
            <a:effectLst/>
          </p:spPr>
        </p:cxnSp>
        <p:cxnSp>
          <p:nvCxnSpPr>
            <p:cNvPr id="102" name="Elbow Connector 101"/>
            <p:cNvCxnSpPr>
              <a:stCxn id="95" idx="2"/>
              <a:endCxn id="96" idx="2"/>
            </p:cNvCxnSpPr>
            <p:nvPr/>
          </p:nvCxnSpPr>
          <p:spPr>
            <a:xfrm rot="16200000" flipH="1">
              <a:off x="8769142" y="4619332"/>
              <a:ext cx="381213" cy="1891907"/>
            </a:xfrm>
            <a:prstGeom prst="bentConnector2">
              <a:avLst/>
            </a:prstGeom>
            <a:noFill/>
            <a:ln w="28575" cap="flat" cmpd="sng" algn="ctr">
              <a:solidFill>
                <a:srgbClr val="FFFFFF"/>
              </a:solidFill>
              <a:prstDash val="solid"/>
              <a:headEnd type="triangle" w="med" len="med"/>
              <a:tailEnd type="triangle" w="med" len="med"/>
            </a:ln>
            <a:effectLst/>
          </p:spPr>
        </p:cxnSp>
      </p:grpSp>
      <p:grpSp>
        <p:nvGrpSpPr>
          <p:cNvPr id="103" name="Group 102"/>
          <p:cNvGrpSpPr/>
          <p:nvPr/>
        </p:nvGrpSpPr>
        <p:grpSpPr>
          <a:xfrm>
            <a:off x="7481070" y="3146633"/>
            <a:ext cx="4346548" cy="2296253"/>
            <a:chOff x="7248367" y="4085629"/>
            <a:chExt cx="4433705" cy="2342298"/>
          </a:xfrm>
        </p:grpSpPr>
        <p:sp>
          <p:nvSpPr>
            <p:cNvPr id="104" name="Rectangle 103"/>
            <p:cNvSpPr/>
            <p:nvPr/>
          </p:nvSpPr>
          <p:spPr bwMode="auto">
            <a:xfrm>
              <a:off x="7248367" y="4085629"/>
              <a:ext cx="1761928" cy="1414811"/>
            </a:xfrm>
            <a:prstGeom prst="rect">
              <a:avLst/>
            </a:prstGeom>
            <a:solidFill>
              <a:srgbClr val="0072C6">
                <a:lumMod val="20000"/>
                <a:lumOff val="8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0" cap="none" spc="0" normalizeH="0" baseline="0" noProof="0" dirty="0">
                  <a:ln>
                    <a:noFill/>
                  </a:ln>
                  <a:solidFill>
                    <a:srgbClr val="505050"/>
                  </a:solidFill>
                  <a:effectLst/>
                  <a:uLnTx/>
                  <a:uFillTx/>
                  <a:latin typeface="Segoe UI"/>
                  <a:ea typeface="+mn-ea"/>
                  <a:cs typeface="+mn-cs"/>
                </a:rPr>
                <a:t>Scalable VM</a:t>
              </a: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p:txBody>
        </p:sp>
        <p:sp>
          <p:nvSpPr>
            <p:cNvPr id="105" name="Oval 104"/>
            <p:cNvSpPr/>
            <p:nvPr/>
          </p:nvSpPr>
          <p:spPr bwMode="auto">
            <a:xfrm>
              <a:off x="10021238" y="5335379"/>
              <a:ext cx="1660834" cy="1092548"/>
            </a:xfrm>
            <a:prstGeom prst="ellipse">
              <a:avLst/>
            </a:prstGeom>
            <a:solidFill>
              <a:srgbClr val="FCD116">
                <a:lumMod val="60000"/>
                <a:lumOff val="4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0" cap="none" spc="0" normalizeH="0" baseline="0" noProof="0" dirty="0">
                  <a:ln>
                    <a:noFill/>
                  </a:ln>
                  <a:solidFill>
                    <a:srgbClr val="505050"/>
                  </a:solidFill>
                  <a:effectLst/>
                  <a:uLnTx/>
                  <a:uFillTx/>
                  <a:latin typeface="Segoe UI"/>
                  <a:ea typeface="+mn-ea"/>
                  <a:cs typeface="+mn-cs"/>
                </a:rPr>
                <a:t>OS Image Diff</a:t>
              </a:r>
            </a:p>
          </p:txBody>
        </p:sp>
        <p:sp>
          <p:nvSpPr>
            <p:cNvPr id="106" name="Rectangle 105"/>
            <p:cNvSpPr/>
            <p:nvPr/>
          </p:nvSpPr>
          <p:spPr bwMode="auto">
            <a:xfrm>
              <a:off x="7400008" y="4942376"/>
              <a:ext cx="454924" cy="286892"/>
            </a:xfrm>
            <a:prstGeom prst="rect">
              <a:avLst/>
            </a:prstGeom>
            <a:solidFill>
              <a:srgbClr val="0072C6">
                <a:lumMod val="60000"/>
                <a:lumOff val="4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02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Agent</a:t>
              </a:r>
            </a:p>
          </p:txBody>
        </p:sp>
        <p:sp>
          <p:nvSpPr>
            <p:cNvPr id="107" name="Rectangle 106"/>
            <p:cNvSpPr/>
            <p:nvPr/>
          </p:nvSpPr>
          <p:spPr bwMode="auto">
            <a:xfrm>
              <a:off x="8028237" y="4682994"/>
              <a:ext cx="880964" cy="220082"/>
            </a:xfrm>
            <a:prstGeom prst="rect">
              <a:avLst/>
            </a:prstGeom>
            <a:solidFill>
              <a:srgbClr val="7FBA00"/>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17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Extension 1</a:t>
              </a:r>
            </a:p>
          </p:txBody>
        </p:sp>
        <p:sp>
          <p:nvSpPr>
            <p:cNvPr id="108" name="Rectangle 107"/>
            <p:cNvSpPr/>
            <p:nvPr/>
          </p:nvSpPr>
          <p:spPr bwMode="auto">
            <a:xfrm>
              <a:off x="8028237" y="5009186"/>
              <a:ext cx="880964" cy="220082"/>
            </a:xfrm>
            <a:prstGeom prst="rect">
              <a:avLst/>
            </a:prstGeom>
            <a:solidFill>
              <a:srgbClr val="7FBA00"/>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17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Extension 2</a:t>
              </a:r>
            </a:p>
          </p:txBody>
        </p:sp>
        <p:cxnSp>
          <p:nvCxnSpPr>
            <p:cNvPr id="109" name="Straight Arrow Connector 108"/>
            <p:cNvCxnSpPr/>
            <p:nvPr/>
          </p:nvCxnSpPr>
          <p:spPr>
            <a:xfrm flipV="1">
              <a:off x="7854932" y="4793017"/>
              <a:ext cx="173304" cy="216169"/>
            </a:xfrm>
            <a:prstGeom prst="straightConnector1">
              <a:avLst/>
            </a:prstGeom>
            <a:noFill/>
            <a:ln w="9525" cap="flat" cmpd="sng" algn="ctr">
              <a:solidFill>
                <a:srgbClr val="505050"/>
              </a:solidFill>
              <a:prstDash val="solid"/>
              <a:headEnd type="none"/>
              <a:tailEnd type="triangle"/>
            </a:ln>
            <a:effectLst/>
          </p:spPr>
        </p:cxnSp>
        <p:cxnSp>
          <p:nvCxnSpPr>
            <p:cNvPr id="110" name="Straight Arrow Connector 109"/>
            <p:cNvCxnSpPr>
              <a:stCxn id="106" idx="3"/>
              <a:endCxn id="108" idx="1"/>
            </p:cNvCxnSpPr>
            <p:nvPr/>
          </p:nvCxnSpPr>
          <p:spPr>
            <a:xfrm>
              <a:off x="7854932" y="5085822"/>
              <a:ext cx="173304" cy="33405"/>
            </a:xfrm>
            <a:prstGeom prst="straightConnector1">
              <a:avLst/>
            </a:prstGeom>
            <a:noFill/>
            <a:ln w="9525" cap="flat" cmpd="sng" algn="ctr">
              <a:solidFill>
                <a:srgbClr val="505050"/>
              </a:solidFill>
              <a:prstDash val="solid"/>
              <a:headEnd type="none"/>
              <a:tailEnd type="triangle"/>
            </a:ln>
            <a:effectLst/>
          </p:spPr>
        </p:cxnSp>
        <p:cxnSp>
          <p:nvCxnSpPr>
            <p:cNvPr id="111" name="Elbow Connector 110"/>
            <p:cNvCxnSpPr>
              <a:stCxn id="104" idx="2"/>
              <a:endCxn id="105" idx="2"/>
            </p:cNvCxnSpPr>
            <p:nvPr/>
          </p:nvCxnSpPr>
          <p:spPr>
            <a:xfrm rot="16200000" flipH="1">
              <a:off x="8884678" y="4745093"/>
              <a:ext cx="381213" cy="1891907"/>
            </a:xfrm>
            <a:prstGeom prst="bentConnector2">
              <a:avLst/>
            </a:prstGeom>
            <a:noFill/>
            <a:ln w="28575" cap="flat" cmpd="sng" algn="ctr">
              <a:solidFill>
                <a:srgbClr val="FFFFFF"/>
              </a:solidFill>
              <a:prstDash val="solid"/>
              <a:headEnd type="triangle" w="med" len="med"/>
              <a:tailEnd type="triangle" w="med" len="med"/>
            </a:ln>
            <a:effectLst/>
          </p:spPr>
        </p:cxnSp>
      </p:grpSp>
      <p:grpSp>
        <p:nvGrpSpPr>
          <p:cNvPr id="112" name="Group 111"/>
          <p:cNvGrpSpPr/>
          <p:nvPr/>
        </p:nvGrpSpPr>
        <p:grpSpPr>
          <a:xfrm>
            <a:off x="7594335" y="3269922"/>
            <a:ext cx="4346548" cy="2296253"/>
            <a:chOff x="7363903" y="4211390"/>
            <a:chExt cx="4433705" cy="2342298"/>
          </a:xfrm>
        </p:grpSpPr>
        <p:sp>
          <p:nvSpPr>
            <p:cNvPr id="113" name="Rectangle 112"/>
            <p:cNvSpPr/>
            <p:nvPr/>
          </p:nvSpPr>
          <p:spPr bwMode="auto">
            <a:xfrm>
              <a:off x="7363903" y="4211390"/>
              <a:ext cx="1761928" cy="1414811"/>
            </a:xfrm>
            <a:prstGeom prst="rect">
              <a:avLst/>
            </a:prstGeom>
            <a:solidFill>
              <a:srgbClr val="0072C6">
                <a:lumMod val="20000"/>
                <a:lumOff val="8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0" cap="none" spc="0" normalizeH="0" baseline="0" noProof="0" dirty="0">
                  <a:ln>
                    <a:noFill/>
                  </a:ln>
                  <a:solidFill>
                    <a:srgbClr val="505050"/>
                  </a:solidFill>
                  <a:effectLst/>
                  <a:uLnTx/>
                  <a:uFillTx/>
                  <a:latin typeface="Segoe UI"/>
                  <a:ea typeface="+mn-ea"/>
                  <a:cs typeface="+mn-cs"/>
                </a:rPr>
                <a:t>Scalable Virtual Machine</a:t>
              </a: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a:p>
              <a:pPr marL="0" marR="0" lvl="0" indent="0" algn="ctr" defTabSz="914102" rtl="0" eaLnBrk="1" fontAlgn="base" latinLnBrk="0" hangingPunct="1">
                <a:lnSpc>
                  <a:spcPct val="100000"/>
                </a:lnSpc>
                <a:spcBef>
                  <a:spcPct val="0"/>
                </a:spcBef>
                <a:spcAft>
                  <a:spcPct val="0"/>
                </a:spcAft>
                <a:buClrTx/>
                <a:buSzTx/>
                <a:buFontTx/>
                <a:buNone/>
                <a:tabLst/>
                <a:defRPr/>
              </a:pPr>
              <a:endParaRPr kumimoji="0" lang="en-US" sz="1372" b="0" i="0" u="none" strike="noStrike" kern="0" cap="none" spc="0" normalizeH="0" baseline="0" noProof="0" dirty="0">
                <a:ln>
                  <a:noFill/>
                </a:ln>
                <a:solidFill>
                  <a:srgbClr val="505050"/>
                </a:solidFill>
                <a:effectLst/>
                <a:uLnTx/>
                <a:uFillTx/>
                <a:latin typeface="Segoe UI"/>
                <a:ea typeface="+mn-ea"/>
                <a:cs typeface="+mn-cs"/>
              </a:endParaRPr>
            </a:p>
          </p:txBody>
        </p:sp>
        <p:sp>
          <p:nvSpPr>
            <p:cNvPr id="114" name="Oval 113"/>
            <p:cNvSpPr/>
            <p:nvPr/>
          </p:nvSpPr>
          <p:spPr bwMode="auto">
            <a:xfrm>
              <a:off x="10136774" y="5461140"/>
              <a:ext cx="1660834" cy="1092548"/>
            </a:xfrm>
            <a:prstGeom prst="ellipse">
              <a:avLst/>
            </a:prstGeom>
            <a:solidFill>
              <a:srgbClr val="FCD116">
                <a:lumMod val="60000"/>
                <a:lumOff val="40000"/>
              </a:srgbClr>
            </a:solidFill>
            <a:ln w="3175" cap="flat" cmpd="sng" algn="ctr">
              <a:solidFill>
                <a:srgbClr val="505050"/>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0" cap="none" spc="0" normalizeH="0" baseline="0" noProof="0" dirty="0">
                  <a:ln>
                    <a:noFill/>
                  </a:ln>
                  <a:solidFill>
                    <a:srgbClr val="505050"/>
                  </a:solidFill>
                  <a:effectLst/>
                  <a:uLnTx/>
                  <a:uFillTx/>
                  <a:latin typeface="Segoe UI"/>
                  <a:ea typeface="+mn-ea"/>
                  <a:cs typeface="+mn-cs"/>
                </a:rPr>
                <a:t>OS Image Diff Disk</a:t>
              </a:r>
            </a:p>
          </p:txBody>
        </p:sp>
        <p:sp>
          <p:nvSpPr>
            <p:cNvPr id="115" name="Rectangle 114"/>
            <p:cNvSpPr/>
            <p:nvPr/>
          </p:nvSpPr>
          <p:spPr bwMode="auto">
            <a:xfrm>
              <a:off x="7515545" y="5068137"/>
              <a:ext cx="454924" cy="286892"/>
            </a:xfrm>
            <a:prstGeom prst="rect">
              <a:avLst/>
            </a:prstGeom>
            <a:solidFill>
              <a:srgbClr val="0072C6">
                <a:lumMod val="60000"/>
                <a:lumOff val="40000"/>
              </a:srgbClr>
            </a:solidFill>
            <a:ln w="3175" cap="flat" cmpd="sng" algn="ctr">
              <a:no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02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Agent</a:t>
              </a:r>
            </a:p>
          </p:txBody>
        </p:sp>
        <p:sp>
          <p:nvSpPr>
            <p:cNvPr id="116" name="Rectangle 115"/>
            <p:cNvSpPr/>
            <p:nvPr/>
          </p:nvSpPr>
          <p:spPr bwMode="auto">
            <a:xfrm>
              <a:off x="8143773" y="4808755"/>
              <a:ext cx="880964" cy="220082"/>
            </a:xfrm>
            <a:prstGeom prst="rect">
              <a:avLst/>
            </a:prstGeom>
            <a:solidFill>
              <a:srgbClr val="7FBA00"/>
            </a:solidFill>
            <a:ln w="3175" cap="flat" cmpd="sng" algn="ctr">
              <a:no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17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Extension 1</a:t>
              </a:r>
            </a:p>
          </p:txBody>
        </p:sp>
        <p:sp>
          <p:nvSpPr>
            <p:cNvPr id="117" name="Rectangle 116"/>
            <p:cNvSpPr/>
            <p:nvPr/>
          </p:nvSpPr>
          <p:spPr bwMode="auto">
            <a:xfrm>
              <a:off x="8143773" y="5134947"/>
              <a:ext cx="880964" cy="220082"/>
            </a:xfrm>
            <a:prstGeom prst="rect">
              <a:avLst/>
            </a:prstGeom>
            <a:solidFill>
              <a:srgbClr val="7FBA00"/>
            </a:solidFill>
            <a:ln w="3175" cap="flat" cmpd="sng" algn="ctr">
              <a:no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rtl="0" eaLnBrk="1" fontAlgn="base" latinLnBrk="0" hangingPunct="1">
                <a:lnSpc>
                  <a:spcPct val="100000"/>
                </a:lnSpc>
                <a:spcBef>
                  <a:spcPct val="0"/>
                </a:spcBef>
                <a:spcAft>
                  <a:spcPct val="0"/>
                </a:spcAft>
                <a:buClrTx/>
                <a:buSzTx/>
                <a:buFontTx/>
                <a:buNone/>
                <a:tabLst/>
                <a:defRPr/>
              </a:pPr>
              <a:r>
                <a:rPr kumimoji="0" lang="en-US" sz="117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Extension 2</a:t>
              </a:r>
            </a:p>
          </p:txBody>
        </p:sp>
        <p:cxnSp>
          <p:nvCxnSpPr>
            <p:cNvPr id="118" name="Straight Arrow Connector 117"/>
            <p:cNvCxnSpPr/>
            <p:nvPr/>
          </p:nvCxnSpPr>
          <p:spPr>
            <a:xfrm flipV="1">
              <a:off x="7970469" y="4918778"/>
              <a:ext cx="173304" cy="216169"/>
            </a:xfrm>
            <a:prstGeom prst="straightConnector1">
              <a:avLst/>
            </a:prstGeom>
            <a:noFill/>
            <a:ln w="9525" cap="flat" cmpd="sng" algn="ctr">
              <a:solidFill>
                <a:srgbClr val="505050"/>
              </a:solidFill>
              <a:prstDash val="solid"/>
              <a:headEnd type="none"/>
              <a:tailEnd type="triangle"/>
            </a:ln>
            <a:effectLst/>
          </p:spPr>
        </p:cxnSp>
        <p:cxnSp>
          <p:nvCxnSpPr>
            <p:cNvPr id="119" name="Straight Arrow Connector 118"/>
            <p:cNvCxnSpPr>
              <a:stCxn id="115" idx="3"/>
              <a:endCxn id="117" idx="1"/>
            </p:cNvCxnSpPr>
            <p:nvPr/>
          </p:nvCxnSpPr>
          <p:spPr>
            <a:xfrm>
              <a:off x="7970469" y="5211583"/>
              <a:ext cx="173304" cy="33405"/>
            </a:xfrm>
            <a:prstGeom prst="straightConnector1">
              <a:avLst/>
            </a:prstGeom>
            <a:noFill/>
            <a:ln w="9525" cap="flat" cmpd="sng" algn="ctr">
              <a:solidFill>
                <a:srgbClr val="505050"/>
              </a:solidFill>
              <a:prstDash val="solid"/>
              <a:headEnd type="none"/>
              <a:tailEnd type="triangle"/>
            </a:ln>
            <a:effectLst/>
          </p:spPr>
        </p:cxnSp>
        <p:cxnSp>
          <p:nvCxnSpPr>
            <p:cNvPr id="120" name="Elbow Connector 119"/>
            <p:cNvCxnSpPr>
              <a:stCxn id="113" idx="2"/>
              <a:endCxn id="114" idx="2"/>
            </p:cNvCxnSpPr>
            <p:nvPr/>
          </p:nvCxnSpPr>
          <p:spPr>
            <a:xfrm rot="16200000" flipH="1">
              <a:off x="9000214" y="4870854"/>
              <a:ext cx="381213" cy="1891907"/>
            </a:xfrm>
            <a:prstGeom prst="bentConnector2">
              <a:avLst/>
            </a:prstGeom>
            <a:noFill/>
            <a:ln w="28575" cap="flat" cmpd="sng" algn="ctr">
              <a:solidFill>
                <a:srgbClr val="FFFFFF"/>
              </a:solidFill>
              <a:prstDash val="solid"/>
              <a:headEnd type="triangle" w="med" len="med"/>
              <a:tailEnd type="triangle" w="med" len="med"/>
            </a:ln>
            <a:effectLst/>
          </p:spPr>
        </p:cxnSp>
      </p:grpSp>
      <p:sp>
        <p:nvSpPr>
          <p:cNvPr id="7" name="Text Placeholder 6"/>
          <p:cNvSpPr>
            <a:spLocks noGrp="1"/>
          </p:cNvSpPr>
          <p:nvPr>
            <p:ph type="body" sz="quarter" idx="10"/>
          </p:nvPr>
        </p:nvSpPr>
        <p:spPr>
          <a:xfrm>
            <a:off x="269240" y="1682353"/>
            <a:ext cx="8223453" cy="5093140"/>
          </a:xfrm>
        </p:spPr>
        <p:txBody>
          <a:bodyPr/>
          <a:lstStyle/>
          <a:p>
            <a:r>
              <a:rPr lang="en-US" sz="3137" dirty="0"/>
              <a:t>A way to deploy and manage VMs as a set</a:t>
            </a:r>
          </a:p>
          <a:p>
            <a:r>
              <a:rPr lang="en-US" sz="3137" dirty="0"/>
              <a:t>Integrated with Azure Autoscale</a:t>
            </a:r>
          </a:p>
          <a:p>
            <a:r>
              <a:rPr lang="en-US" sz="3137" dirty="0"/>
              <a:t>Integrated with Azure Load Balancer</a:t>
            </a:r>
          </a:p>
          <a:p>
            <a:r>
              <a:rPr lang="en-US" sz="3137" dirty="0"/>
              <a:t>An Azure Compute resource </a:t>
            </a:r>
            <a:r>
              <a:rPr lang="en-US" sz="2353" dirty="0">
                <a:solidFill>
                  <a:srgbClr val="FFFF00"/>
                </a:solidFill>
              </a:rPr>
              <a:t>Microsoft.Compute/</a:t>
            </a:r>
            <a:r>
              <a:rPr lang="en-US" sz="2353" dirty="0" err="1">
                <a:solidFill>
                  <a:srgbClr val="FFFF00"/>
                </a:solidFill>
              </a:rPr>
              <a:t>virtualMachineScaleSets</a:t>
            </a:r>
            <a:endParaRPr lang="en-US" sz="2353" dirty="0">
              <a:solidFill>
                <a:srgbClr val="FFFF00"/>
              </a:solidFill>
            </a:endParaRPr>
          </a:p>
          <a:p>
            <a:r>
              <a:rPr lang="en-US" sz="3137" dirty="0"/>
              <a:t>A scalable compute platform</a:t>
            </a:r>
          </a:p>
          <a:p>
            <a:r>
              <a:rPr lang="en-US" sz="3137" dirty="0"/>
              <a:t>A </a:t>
            </a:r>
            <a:r>
              <a:rPr lang="en-US" sz="3137" dirty="0">
                <a:solidFill>
                  <a:srgbClr val="FFFF00"/>
                </a:solidFill>
              </a:rPr>
              <a:t>platform independent </a:t>
            </a:r>
            <a:r>
              <a:rPr lang="en-US" sz="3137" dirty="0"/>
              <a:t>infrastructure for PaaS</a:t>
            </a:r>
          </a:p>
          <a:p>
            <a:endParaRPr lang="en-US" sz="3137" dirty="0"/>
          </a:p>
          <a:p>
            <a:endParaRPr lang="en-US" sz="3137" dirty="0"/>
          </a:p>
        </p:txBody>
      </p:sp>
    </p:spTree>
    <p:extLst>
      <p:ext uri="{BB962C8B-B14F-4D97-AF65-F5344CB8AC3E}">
        <p14:creationId xmlns:p14="http://schemas.microsoft.com/office/powerpoint/2010/main" val="14561960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500"/>
                                        <p:tgtEl>
                                          <p:spTgt spid="8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2"/>
                                        </p:tgtEl>
                                        <p:attrNameLst>
                                          <p:attrName>style.visibility</p:attrName>
                                        </p:attrNameLst>
                                      </p:cBhvr>
                                      <p:to>
                                        <p:strVal val="visible"/>
                                      </p:to>
                                    </p:set>
                                    <p:animEffect transition="in" filter="fade">
                                      <p:cBhvr>
                                        <p:cTn id="12" dur="500"/>
                                        <p:tgtEl>
                                          <p:spTgt spid="72"/>
                                        </p:tgtEl>
                                      </p:cBhvr>
                                    </p:animEffect>
                                  </p:childTnLst>
                                </p:cTn>
                              </p:par>
                            </p:childTnLst>
                          </p:cTn>
                        </p:par>
                        <p:par>
                          <p:cTn id="13" fill="hold">
                            <p:stCondLst>
                              <p:cond delay="500"/>
                            </p:stCondLst>
                            <p:childTnLst>
                              <p:par>
                                <p:cTn id="14" presetID="10" presetClass="entr" presetSubtype="0" fill="hold" nodeType="afterEffect">
                                  <p:stCondLst>
                                    <p:cond delay="500"/>
                                  </p:stCondLst>
                                  <p:childTnLst>
                                    <p:set>
                                      <p:cBhvr>
                                        <p:cTn id="15" dur="1" fill="hold">
                                          <p:stCondLst>
                                            <p:cond delay="0"/>
                                          </p:stCondLst>
                                        </p:cTn>
                                        <p:tgtEl>
                                          <p:spTgt spid="85"/>
                                        </p:tgtEl>
                                        <p:attrNameLst>
                                          <p:attrName>style.visibility</p:attrName>
                                        </p:attrNameLst>
                                      </p:cBhvr>
                                      <p:to>
                                        <p:strVal val="visible"/>
                                      </p:to>
                                    </p:set>
                                    <p:animEffect transition="in" filter="fade">
                                      <p:cBhvr>
                                        <p:cTn id="16" dur="500"/>
                                        <p:tgtEl>
                                          <p:spTgt spid="85"/>
                                        </p:tgtEl>
                                      </p:cBhvr>
                                    </p:animEffect>
                                  </p:childTnLst>
                                </p:cTn>
                              </p:par>
                            </p:childTnLst>
                          </p:cTn>
                        </p:par>
                        <p:par>
                          <p:cTn id="17" fill="hold">
                            <p:stCondLst>
                              <p:cond delay="1500"/>
                            </p:stCondLst>
                            <p:childTnLst>
                              <p:par>
                                <p:cTn id="18" presetID="10" presetClass="entr" presetSubtype="0" fill="hold" nodeType="afterEffect">
                                  <p:stCondLst>
                                    <p:cond delay="500"/>
                                  </p:stCondLst>
                                  <p:childTnLst>
                                    <p:set>
                                      <p:cBhvr>
                                        <p:cTn id="19" dur="1" fill="hold">
                                          <p:stCondLst>
                                            <p:cond delay="0"/>
                                          </p:stCondLst>
                                        </p:cTn>
                                        <p:tgtEl>
                                          <p:spTgt spid="94"/>
                                        </p:tgtEl>
                                        <p:attrNameLst>
                                          <p:attrName>style.visibility</p:attrName>
                                        </p:attrNameLst>
                                      </p:cBhvr>
                                      <p:to>
                                        <p:strVal val="visible"/>
                                      </p:to>
                                    </p:set>
                                    <p:animEffect transition="in" filter="fade">
                                      <p:cBhvr>
                                        <p:cTn id="20" dur="500"/>
                                        <p:tgtEl>
                                          <p:spTgt spid="94"/>
                                        </p:tgtEl>
                                      </p:cBhvr>
                                    </p:animEffect>
                                  </p:childTnLst>
                                </p:cTn>
                              </p:par>
                            </p:childTnLst>
                          </p:cTn>
                        </p:par>
                        <p:par>
                          <p:cTn id="21" fill="hold">
                            <p:stCondLst>
                              <p:cond delay="2500"/>
                            </p:stCondLst>
                            <p:childTnLst>
                              <p:par>
                                <p:cTn id="22" presetID="10" presetClass="entr" presetSubtype="0" fill="hold" nodeType="afterEffect">
                                  <p:stCondLst>
                                    <p:cond delay="500"/>
                                  </p:stCondLst>
                                  <p:childTnLst>
                                    <p:set>
                                      <p:cBhvr>
                                        <p:cTn id="23" dur="1" fill="hold">
                                          <p:stCondLst>
                                            <p:cond delay="0"/>
                                          </p:stCondLst>
                                        </p:cTn>
                                        <p:tgtEl>
                                          <p:spTgt spid="103"/>
                                        </p:tgtEl>
                                        <p:attrNameLst>
                                          <p:attrName>style.visibility</p:attrName>
                                        </p:attrNameLst>
                                      </p:cBhvr>
                                      <p:to>
                                        <p:strVal val="visible"/>
                                      </p:to>
                                    </p:set>
                                    <p:animEffect transition="in" filter="fade">
                                      <p:cBhvr>
                                        <p:cTn id="24" dur="500"/>
                                        <p:tgtEl>
                                          <p:spTgt spid="103"/>
                                        </p:tgtEl>
                                      </p:cBhvr>
                                    </p:animEffect>
                                  </p:childTnLst>
                                </p:cTn>
                              </p:par>
                            </p:childTnLst>
                          </p:cTn>
                        </p:par>
                        <p:par>
                          <p:cTn id="25" fill="hold">
                            <p:stCondLst>
                              <p:cond delay="3500"/>
                            </p:stCondLst>
                            <p:childTnLst>
                              <p:par>
                                <p:cTn id="26" presetID="10" presetClass="entr" presetSubtype="0" fill="hold" nodeType="afterEffect">
                                  <p:stCondLst>
                                    <p:cond delay="500"/>
                                  </p:stCondLst>
                                  <p:childTnLst>
                                    <p:set>
                                      <p:cBhvr>
                                        <p:cTn id="27" dur="1" fill="hold">
                                          <p:stCondLst>
                                            <p:cond delay="0"/>
                                          </p:stCondLst>
                                        </p:cTn>
                                        <p:tgtEl>
                                          <p:spTgt spid="112"/>
                                        </p:tgtEl>
                                        <p:attrNameLst>
                                          <p:attrName>style.visibility</p:attrName>
                                        </p:attrNameLst>
                                      </p:cBhvr>
                                      <p:to>
                                        <p:strVal val="visible"/>
                                      </p:to>
                                    </p:set>
                                    <p:animEffect transition="in" filter="fade">
                                      <p:cBhvr>
                                        <p:cTn id="28"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Title 2"/>
          <p:cNvSpPr>
            <a:spLocks noGrp="1"/>
          </p:cNvSpPr>
          <p:nvPr>
            <p:ph type="title"/>
          </p:nvPr>
        </p:nvSpPr>
        <p:spPr/>
        <p:txBody>
          <a:bodyPr/>
          <a:lstStyle/>
          <a:p>
            <a:r>
              <a:rPr lang="en-US" dirty="0" smtClean="0"/>
              <a:t>ARM Demo 2 – Scale Sets</a:t>
            </a:r>
            <a:endParaRPr lang="en-US" dirty="0"/>
          </a:p>
        </p:txBody>
      </p:sp>
    </p:spTree>
    <p:extLst>
      <p:ext uri="{BB962C8B-B14F-4D97-AF65-F5344CB8AC3E}">
        <p14:creationId xmlns:p14="http://schemas.microsoft.com/office/powerpoint/2010/main" val="2834811962"/>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custDataLst>
              <p:tags r:id="rId1"/>
            </p:custDataLst>
          </p:nvPr>
        </p:nvSpPr>
        <p:spPr bwMode="auto">
          <a:xfrm>
            <a:off x="7237983" y="1492211"/>
            <a:ext cx="2664373" cy="4774503"/>
          </a:xfrm>
          <a:prstGeom prst="rect">
            <a:avLst/>
          </a:prstGeom>
          <a:no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t" anchorCtr="0" compatLnSpc="1">
            <a:prstTxWarp prst="textNoShape">
              <a:avLst/>
            </a:prstTxWarp>
          </a:bodyPr>
          <a:lstStyle/>
          <a:p>
            <a:pPr algn="ctr" defTabSz="1218490" fontAlgn="base">
              <a:spcBef>
                <a:spcPct val="0"/>
              </a:spcBef>
              <a:spcAft>
                <a:spcPct val="0"/>
              </a:spcAft>
            </a:pPr>
            <a:r>
              <a:rPr lang="en-US" sz="2133" dirty="0">
                <a:ln>
                  <a:solidFill>
                    <a:srgbClr val="FFFFFF">
                      <a:alpha val="0"/>
                    </a:srgbClr>
                  </a:solidFill>
                </a:ln>
                <a:solidFill>
                  <a:schemeClr val="bg1">
                    <a:alpha val="99000"/>
                  </a:schemeClr>
                </a:solidFill>
              </a:rPr>
              <a:t>Fault Domain</a:t>
            </a:r>
          </a:p>
        </p:txBody>
      </p:sp>
      <p:sp>
        <p:nvSpPr>
          <p:cNvPr id="12" name="Rectangle 11"/>
          <p:cNvSpPr/>
          <p:nvPr>
            <p:custDataLst>
              <p:tags r:id="rId2"/>
            </p:custDataLst>
          </p:nvPr>
        </p:nvSpPr>
        <p:spPr bwMode="auto">
          <a:xfrm>
            <a:off x="7396690" y="1918234"/>
            <a:ext cx="2377439" cy="416071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0" tIns="45709" rIns="91380" bIns="45691" numCol="1" spcCol="0" rtlCol="0" anchor="t" anchorCtr="0" compatLnSpc="1">
            <a:prstTxWarp prst="textNoShape">
              <a:avLst/>
            </a:prstTxWarp>
          </a:bodyPr>
          <a:lstStyle/>
          <a:p>
            <a:pPr algn="ctr" defTabSz="913566" fontAlgn="base">
              <a:spcBef>
                <a:spcPts val="1200"/>
              </a:spcBef>
              <a:spcAft>
                <a:spcPct val="0"/>
              </a:spcAft>
            </a:pPr>
            <a:r>
              <a:rPr lang="en-US" sz="2133" dirty="0">
                <a:ln>
                  <a:solidFill>
                    <a:srgbClr val="FFFFFF">
                      <a:alpha val="0"/>
                    </a:srgbClr>
                  </a:solidFill>
                </a:ln>
                <a:solidFill>
                  <a:srgbClr val="5F5F5F">
                    <a:alpha val="99000"/>
                  </a:srgbClr>
                </a:solidFill>
              </a:rPr>
              <a:t>Rack</a:t>
            </a:r>
            <a:endParaRPr lang="en-US" sz="1466" dirty="0">
              <a:ln>
                <a:solidFill>
                  <a:srgbClr val="FFFFFF">
                    <a:alpha val="0"/>
                  </a:srgbClr>
                </a:solidFill>
              </a:ln>
              <a:solidFill>
                <a:srgbClr val="5F5F5F">
                  <a:alpha val="99000"/>
                </a:srgbClr>
              </a:solidFill>
            </a:endParaRPr>
          </a:p>
        </p:txBody>
      </p:sp>
      <p:sp>
        <p:nvSpPr>
          <p:cNvPr id="31" name="Title 30"/>
          <p:cNvSpPr>
            <a:spLocks noGrp="1"/>
          </p:cNvSpPr>
          <p:nvPr>
            <p:ph type="title" idx="4294967295"/>
          </p:nvPr>
        </p:nvSpPr>
        <p:spPr>
          <a:xfrm>
            <a:off x="1111250" y="342900"/>
            <a:ext cx="11080750" cy="957263"/>
          </a:xfrm>
          <a:prstGeom prst="rect">
            <a:avLst/>
          </a:prstGeom>
        </p:spPr>
        <p:txBody>
          <a:bodyPr/>
          <a:lstStyle/>
          <a:p>
            <a:r>
              <a:rPr lang="en-NZ" dirty="0"/>
              <a:t>Fault and Update Domains</a:t>
            </a:r>
          </a:p>
        </p:txBody>
      </p:sp>
      <p:sp>
        <p:nvSpPr>
          <p:cNvPr id="3" name="Rectangle 2"/>
          <p:cNvSpPr/>
          <p:nvPr>
            <p:custDataLst>
              <p:tags r:id="rId3"/>
            </p:custDataLst>
          </p:nvPr>
        </p:nvSpPr>
        <p:spPr bwMode="auto">
          <a:xfrm>
            <a:off x="2252325" y="1492211"/>
            <a:ext cx="2664373" cy="4774503"/>
          </a:xfrm>
          <a:prstGeom prst="rect">
            <a:avLst/>
          </a:prstGeom>
          <a:no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t" anchorCtr="0" compatLnSpc="1">
            <a:prstTxWarp prst="textNoShape">
              <a:avLst/>
            </a:prstTxWarp>
          </a:bodyPr>
          <a:lstStyle/>
          <a:p>
            <a:pPr algn="ctr" defTabSz="1218490" fontAlgn="base">
              <a:spcBef>
                <a:spcPct val="0"/>
              </a:spcBef>
              <a:spcAft>
                <a:spcPct val="0"/>
              </a:spcAft>
            </a:pPr>
            <a:r>
              <a:rPr lang="en-US" sz="2133" dirty="0">
                <a:ln>
                  <a:solidFill>
                    <a:srgbClr val="FFFFFF">
                      <a:alpha val="0"/>
                    </a:srgbClr>
                  </a:solidFill>
                </a:ln>
                <a:solidFill>
                  <a:schemeClr val="bg1">
                    <a:alpha val="99000"/>
                  </a:schemeClr>
                </a:solidFill>
              </a:rPr>
              <a:t>Fault Domain</a:t>
            </a:r>
          </a:p>
        </p:txBody>
      </p:sp>
      <p:sp>
        <p:nvSpPr>
          <p:cNvPr id="4" name="Rectangle 3"/>
          <p:cNvSpPr/>
          <p:nvPr>
            <p:custDataLst>
              <p:tags r:id="rId4"/>
            </p:custDataLst>
          </p:nvPr>
        </p:nvSpPr>
        <p:spPr bwMode="auto">
          <a:xfrm>
            <a:off x="2411032" y="1918234"/>
            <a:ext cx="2377439" cy="416071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0" tIns="45709" rIns="91380" bIns="45691" numCol="1" spcCol="0" rtlCol="0" anchor="t" anchorCtr="0" compatLnSpc="1">
            <a:prstTxWarp prst="textNoShape">
              <a:avLst/>
            </a:prstTxWarp>
          </a:bodyPr>
          <a:lstStyle/>
          <a:p>
            <a:pPr algn="ctr" defTabSz="913566" fontAlgn="base">
              <a:spcBef>
                <a:spcPts val="1200"/>
              </a:spcBef>
              <a:spcAft>
                <a:spcPct val="0"/>
              </a:spcAft>
            </a:pPr>
            <a:r>
              <a:rPr lang="en-US" sz="2133" dirty="0">
                <a:ln>
                  <a:solidFill>
                    <a:srgbClr val="FFFFFF">
                      <a:alpha val="0"/>
                    </a:srgbClr>
                  </a:solidFill>
                </a:ln>
                <a:solidFill>
                  <a:srgbClr val="5F5F5F">
                    <a:alpha val="99000"/>
                  </a:srgbClr>
                </a:solidFill>
              </a:rPr>
              <a:t>Rack</a:t>
            </a:r>
            <a:endParaRPr lang="en-US" sz="1466" dirty="0">
              <a:ln>
                <a:solidFill>
                  <a:srgbClr val="FFFFFF">
                    <a:alpha val="0"/>
                  </a:srgbClr>
                </a:solidFill>
              </a:ln>
              <a:solidFill>
                <a:srgbClr val="5F5F5F">
                  <a:alpha val="99000"/>
                </a:srgbClr>
              </a:solidFill>
            </a:endParaRPr>
          </a:p>
        </p:txBody>
      </p:sp>
      <p:sp>
        <p:nvSpPr>
          <p:cNvPr id="5" name="Rectangle 4"/>
          <p:cNvSpPr/>
          <p:nvPr>
            <p:custDataLst>
              <p:tags r:id="rId5"/>
            </p:custDataLst>
          </p:nvPr>
        </p:nvSpPr>
        <p:spPr bwMode="auto">
          <a:xfrm>
            <a:off x="2578672" y="2399489"/>
            <a:ext cx="6997336" cy="164695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t" anchorCtr="0" compatLnSpc="1">
            <a:prstTxWarp prst="textNoShape">
              <a:avLst/>
            </a:prstTxWarp>
          </a:bodyPr>
          <a:lstStyle/>
          <a:p>
            <a:pPr algn="ctr" defTabSz="913878" fontAlgn="base">
              <a:spcBef>
                <a:spcPct val="0"/>
              </a:spcBef>
              <a:spcAft>
                <a:spcPct val="0"/>
              </a:spcAft>
            </a:pPr>
            <a:r>
              <a:rPr lang="en-US" sz="2133" dirty="0">
                <a:ln>
                  <a:solidFill>
                    <a:srgbClr val="FFFFFF">
                      <a:alpha val="0"/>
                    </a:srgbClr>
                  </a:solidFill>
                </a:ln>
                <a:solidFill>
                  <a:schemeClr val="bg1">
                    <a:alpha val="99000"/>
                  </a:schemeClr>
                </a:solidFill>
              </a:rPr>
              <a:t>Web Role</a:t>
            </a:r>
          </a:p>
        </p:txBody>
      </p:sp>
      <p:sp>
        <p:nvSpPr>
          <p:cNvPr id="6" name="Rectangle 5"/>
          <p:cNvSpPr/>
          <p:nvPr>
            <p:custDataLst>
              <p:tags r:id="rId6"/>
            </p:custDataLst>
          </p:nvPr>
        </p:nvSpPr>
        <p:spPr bwMode="auto">
          <a:xfrm>
            <a:off x="2852990" y="2850206"/>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7" name="Rectangle 6"/>
          <p:cNvSpPr/>
          <p:nvPr>
            <p:custDataLst>
              <p:tags r:id="rId7"/>
            </p:custDataLst>
          </p:nvPr>
        </p:nvSpPr>
        <p:spPr bwMode="auto">
          <a:xfrm>
            <a:off x="2852990" y="3473720"/>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8" name="Rectangle 7"/>
          <p:cNvSpPr/>
          <p:nvPr>
            <p:custDataLst>
              <p:tags r:id="rId8"/>
            </p:custDataLst>
          </p:nvPr>
        </p:nvSpPr>
        <p:spPr bwMode="auto">
          <a:xfrm>
            <a:off x="2592067" y="4255996"/>
            <a:ext cx="6997336" cy="164695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t" anchorCtr="0" compatLnSpc="1">
            <a:prstTxWarp prst="textNoShape">
              <a:avLst/>
            </a:prstTxWarp>
          </a:bodyPr>
          <a:lstStyle/>
          <a:p>
            <a:pPr algn="ctr" defTabSz="913878" fontAlgn="base">
              <a:spcBef>
                <a:spcPct val="0"/>
              </a:spcBef>
              <a:spcAft>
                <a:spcPct val="0"/>
              </a:spcAft>
            </a:pPr>
            <a:r>
              <a:rPr lang="en-US" sz="2133" dirty="0">
                <a:ln>
                  <a:solidFill>
                    <a:srgbClr val="FFFFFF">
                      <a:alpha val="0"/>
                    </a:srgbClr>
                  </a:solidFill>
                </a:ln>
                <a:solidFill>
                  <a:schemeClr val="bg1"/>
                </a:solidFill>
              </a:rPr>
              <a:t>Worker Role</a:t>
            </a:r>
          </a:p>
        </p:txBody>
      </p:sp>
      <p:sp>
        <p:nvSpPr>
          <p:cNvPr id="9" name="Rectangle 8"/>
          <p:cNvSpPr/>
          <p:nvPr>
            <p:custDataLst>
              <p:tags r:id="rId9"/>
            </p:custDataLst>
          </p:nvPr>
        </p:nvSpPr>
        <p:spPr bwMode="auto">
          <a:xfrm>
            <a:off x="2852990" y="4706713"/>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0" name="Rectangle 9"/>
          <p:cNvSpPr/>
          <p:nvPr>
            <p:custDataLst>
              <p:tags r:id="rId10"/>
            </p:custDataLst>
          </p:nvPr>
        </p:nvSpPr>
        <p:spPr bwMode="auto">
          <a:xfrm>
            <a:off x="2852990" y="5330228"/>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4" name="Rectangle 13"/>
          <p:cNvSpPr/>
          <p:nvPr>
            <p:custDataLst>
              <p:tags r:id="rId11"/>
            </p:custDataLst>
          </p:nvPr>
        </p:nvSpPr>
        <p:spPr bwMode="auto">
          <a:xfrm>
            <a:off x="7838648" y="2839495"/>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5" name="Rectangle 14"/>
          <p:cNvSpPr/>
          <p:nvPr>
            <p:custDataLst>
              <p:tags r:id="rId12"/>
            </p:custDataLst>
          </p:nvPr>
        </p:nvSpPr>
        <p:spPr bwMode="auto">
          <a:xfrm>
            <a:off x="7838648" y="3473720"/>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7" name="Rectangle 16"/>
          <p:cNvSpPr/>
          <p:nvPr>
            <p:custDataLst>
              <p:tags r:id="rId13"/>
            </p:custDataLst>
          </p:nvPr>
        </p:nvSpPr>
        <p:spPr bwMode="auto">
          <a:xfrm>
            <a:off x="7838648" y="4706713"/>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8" name="Rectangle 17"/>
          <p:cNvSpPr/>
          <p:nvPr>
            <p:custDataLst>
              <p:tags r:id="rId14"/>
            </p:custDataLst>
          </p:nvPr>
        </p:nvSpPr>
        <p:spPr bwMode="auto">
          <a:xfrm>
            <a:off x="7838648" y="5330228"/>
            <a:ext cx="1463040" cy="425936"/>
          </a:xfrm>
          <a:prstGeom prst="rect">
            <a:avLst/>
          </a:prstGeom>
          <a:solidFill>
            <a:schemeClr val="bg1">
              <a:lumMod val="65000"/>
              <a:lumOff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r>
              <a:rPr lang="en-NZ" sz="1466" b="1" dirty="0">
                <a:ln>
                  <a:solidFill>
                    <a:srgbClr val="FFFFFF">
                      <a:alpha val="0"/>
                    </a:srgbClr>
                  </a:solidFill>
                </a:ln>
                <a:solidFill>
                  <a:srgbClr val="5F5F5F">
                    <a:alpha val="99000"/>
                  </a:srgbClr>
                </a:solidFill>
              </a:rPr>
              <a:t>INSTANCE</a:t>
            </a:r>
          </a:p>
        </p:txBody>
      </p:sp>
      <p:sp>
        <p:nvSpPr>
          <p:cNvPr id="19" name="Rectangle 18"/>
          <p:cNvSpPr/>
          <p:nvPr>
            <p:custDataLst>
              <p:tags r:id="rId15"/>
            </p:custDataLst>
          </p:nvPr>
        </p:nvSpPr>
        <p:spPr bwMode="auto">
          <a:xfrm>
            <a:off x="2683133" y="2739538"/>
            <a:ext cx="1759431" cy="1248453"/>
          </a:xfrm>
          <a:prstGeom prst="rect">
            <a:avLst/>
          </a:prstGeom>
          <a:noFill/>
          <a:ln w="19050">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endParaRPr lang="en-US" sz="2000" dirty="0">
              <a:ln>
                <a:solidFill>
                  <a:srgbClr val="FFFFFF">
                    <a:alpha val="0"/>
                  </a:srgbClr>
                </a:solidFill>
              </a:ln>
              <a:solidFill>
                <a:srgbClr val="292929">
                  <a:alpha val="99000"/>
                </a:srgbClr>
              </a:solidFill>
            </a:endParaRPr>
          </a:p>
        </p:txBody>
      </p:sp>
      <p:sp>
        <p:nvSpPr>
          <p:cNvPr id="21" name="Rectangle 20"/>
          <p:cNvSpPr/>
          <p:nvPr>
            <p:custDataLst>
              <p:tags r:id="rId16"/>
            </p:custDataLst>
          </p:nvPr>
        </p:nvSpPr>
        <p:spPr bwMode="auto">
          <a:xfrm>
            <a:off x="2683133" y="4622048"/>
            <a:ext cx="1759431" cy="1227904"/>
          </a:xfrm>
          <a:prstGeom prst="rect">
            <a:avLst/>
          </a:prstGeom>
          <a:noFill/>
          <a:ln w="22225">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endParaRPr lang="en-US" sz="2000" dirty="0">
              <a:ln>
                <a:solidFill>
                  <a:srgbClr val="FFFFFF">
                    <a:alpha val="0"/>
                  </a:srgbClr>
                </a:solidFill>
              </a:ln>
              <a:solidFill>
                <a:srgbClr val="292929">
                  <a:alpha val="99000"/>
                </a:srgbClr>
              </a:solidFill>
            </a:endParaRPr>
          </a:p>
        </p:txBody>
      </p:sp>
      <p:sp>
        <p:nvSpPr>
          <p:cNvPr id="24" name="Rectangle 23"/>
          <p:cNvSpPr/>
          <p:nvPr>
            <p:custDataLst>
              <p:tags r:id="rId17"/>
            </p:custDataLst>
          </p:nvPr>
        </p:nvSpPr>
        <p:spPr bwMode="auto">
          <a:xfrm>
            <a:off x="7690456" y="4622048"/>
            <a:ext cx="1759431" cy="1227904"/>
          </a:xfrm>
          <a:prstGeom prst="rect">
            <a:avLst/>
          </a:prstGeom>
          <a:noFill/>
          <a:ln w="22225">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endParaRPr lang="en-US" sz="2000" dirty="0">
              <a:ln>
                <a:solidFill>
                  <a:srgbClr val="FFFFFF">
                    <a:alpha val="0"/>
                  </a:srgbClr>
                </a:solidFill>
              </a:ln>
              <a:solidFill>
                <a:srgbClr val="292929">
                  <a:alpha val="99000"/>
                </a:srgbClr>
              </a:solidFill>
            </a:endParaRPr>
          </a:p>
        </p:txBody>
      </p:sp>
      <p:sp>
        <p:nvSpPr>
          <p:cNvPr id="25" name="Rectangle 24"/>
          <p:cNvSpPr/>
          <p:nvPr>
            <p:custDataLst>
              <p:tags r:id="rId18"/>
            </p:custDataLst>
          </p:nvPr>
        </p:nvSpPr>
        <p:spPr bwMode="auto">
          <a:xfrm>
            <a:off x="7681623" y="2739538"/>
            <a:ext cx="1759431" cy="1248453"/>
          </a:xfrm>
          <a:prstGeom prst="rect">
            <a:avLst/>
          </a:prstGeom>
          <a:noFill/>
          <a:ln w="22225">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7" rIns="91412" bIns="45707" numCol="1" rtlCol="0" anchor="ctr" anchorCtr="0" compatLnSpc="1">
            <a:prstTxWarp prst="textNoShape">
              <a:avLst/>
            </a:prstTxWarp>
          </a:bodyPr>
          <a:lstStyle/>
          <a:p>
            <a:pPr algn="ctr" defTabSz="913878" fontAlgn="base">
              <a:spcBef>
                <a:spcPct val="0"/>
              </a:spcBef>
              <a:spcAft>
                <a:spcPct val="0"/>
              </a:spcAft>
            </a:pPr>
            <a:endParaRPr lang="en-US" sz="2000" dirty="0">
              <a:ln>
                <a:solidFill>
                  <a:srgbClr val="FFFFFF">
                    <a:alpha val="0"/>
                  </a:srgbClr>
                </a:solidFill>
              </a:ln>
              <a:solidFill>
                <a:srgbClr val="292929">
                  <a:alpha val="99000"/>
                </a:srgbClr>
              </a:solidFill>
            </a:endParaRPr>
          </a:p>
        </p:txBody>
      </p:sp>
      <p:sp>
        <p:nvSpPr>
          <p:cNvPr id="2" name="TextBox 1"/>
          <p:cNvSpPr txBox="1"/>
          <p:nvPr/>
        </p:nvSpPr>
        <p:spPr>
          <a:xfrm>
            <a:off x="3202758" y="2422944"/>
            <a:ext cx="514243" cy="246221"/>
          </a:xfrm>
          <a:prstGeom prst="rect">
            <a:avLst/>
          </a:prstGeom>
          <a:noFill/>
        </p:spPr>
        <p:txBody>
          <a:bodyPr wrap="none" lIns="0" tIns="0" rIns="0" bIns="0" rtlCol="0">
            <a:spAutoFit/>
          </a:bodyPr>
          <a:lstStyle/>
          <a:p>
            <a:pPr defTabSz="1218490"/>
            <a:r>
              <a:rPr lang="en-US" sz="1600" spc="-93" dirty="0">
                <a:gradFill>
                  <a:gsLst>
                    <a:gs pos="2917">
                      <a:srgbClr val="292929"/>
                    </a:gs>
                    <a:gs pos="30000">
                      <a:srgbClr val="292929"/>
                    </a:gs>
                  </a:gsLst>
                  <a:lin ang="5400000" scaled="0"/>
                </a:gradFill>
              </a:rPr>
              <a:t>UD #1</a:t>
            </a:r>
          </a:p>
        </p:txBody>
      </p:sp>
      <p:sp>
        <p:nvSpPr>
          <p:cNvPr id="26" name="TextBox 25"/>
          <p:cNvSpPr txBox="1"/>
          <p:nvPr/>
        </p:nvSpPr>
        <p:spPr>
          <a:xfrm>
            <a:off x="3202758" y="4308993"/>
            <a:ext cx="514243" cy="246221"/>
          </a:xfrm>
          <a:prstGeom prst="rect">
            <a:avLst/>
          </a:prstGeom>
          <a:noFill/>
        </p:spPr>
        <p:txBody>
          <a:bodyPr wrap="none" lIns="0" tIns="0" rIns="0" bIns="0" rtlCol="0">
            <a:spAutoFit/>
          </a:bodyPr>
          <a:lstStyle/>
          <a:p>
            <a:pPr defTabSz="1218490"/>
            <a:r>
              <a:rPr lang="en-US" sz="1600" spc="-93" dirty="0">
                <a:gradFill>
                  <a:gsLst>
                    <a:gs pos="2917">
                      <a:srgbClr val="292929"/>
                    </a:gs>
                    <a:gs pos="30000">
                      <a:srgbClr val="292929"/>
                    </a:gs>
                  </a:gsLst>
                  <a:lin ang="5400000" scaled="0"/>
                </a:gradFill>
              </a:rPr>
              <a:t>UD #1</a:t>
            </a:r>
          </a:p>
        </p:txBody>
      </p:sp>
      <p:sp>
        <p:nvSpPr>
          <p:cNvPr id="27" name="TextBox 26"/>
          <p:cNvSpPr txBox="1"/>
          <p:nvPr/>
        </p:nvSpPr>
        <p:spPr>
          <a:xfrm>
            <a:off x="8304921" y="2441403"/>
            <a:ext cx="514243" cy="246221"/>
          </a:xfrm>
          <a:prstGeom prst="rect">
            <a:avLst/>
          </a:prstGeom>
          <a:noFill/>
        </p:spPr>
        <p:txBody>
          <a:bodyPr wrap="none" lIns="0" tIns="0" rIns="0" bIns="0" rtlCol="0">
            <a:spAutoFit/>
          </a:bodyPr>
          <a:lstStyle/>
          <a:p>
            <a:pPr defTabSz="1218490"/>
            <a:r>
              <a:rPr lang="en-US" sz="1600" spc="-93" dirty="0">
                <a:gradFill>
                  <a:gsLst>
                    <a:gs pos="2917">
                      <a:srgbClr val="292929"/>
                    </a:gs>
                    <a:gs pos="30000">
                      <a:srgbClr val="292929"/>
                    </a:gs>
                  </a:gsLst>
                  <a:lin ang="5400000" scaled="0"/>
                </a:gradFill>
              </a:rPr>
              <a:t>UD #2</a:t>
            </a:r>
          </a:p>
        </p:txBody>
      </p:sp>
      <p:sp>
        <p:nvSpPr>
          <p:cNvPr id="28" name="TextBox 27"/>
          <p:cNvSpPr txBox="1"/>
          <p:nvPr/>
        </p:nvSpPr>
        <p:spPr>
          <a:xfrm>
            <a:off x="8304921" y="4308993"/>
            <a:ext cx="514243" cy="246221"/>
          </a:xfrm>
          <a:prstGeom prst="rect">
            <a:avLst/>
          </a:prstGeom>
          <a:noFill/>
        </p:spPr>
        <p:txBody>
          <a:bodyPr wrap="none" lIns="0" tIns="0" rIns="0" bIns="0" rtlCol="0">
            <a:spAutoFit/>
          </a:bodyPr>
          <a:lstStyle/>
          <a:p>
            <a:pPr defTabSz="1218490"/>
            <a:r>
              <a:rPr lang="en-US" sz="1600" spc="-93" dirty="0">
                <a:gradFill>
                  <a:gsLst>
                    <a:gs pos="2917">
                      <a:srgbClr val="292929"/>
                    </a:gs>
                    <a:gs pos="30000">
                      <a:srgbClr val="292929"/>
                    </a:gs>
                  </a:gsLst>
                  <a:lin ang="5400000" scaled="0"/>
                </a:gradFill>
              </a:rPr>
              <a:t>UD #2</a:t>
            </a:r>
          </a:p>
        </p:txBody>
      </p:sp>
    </p:spTree>
    <p:extLst>
      <p:ext uri="{BB962C8B-B14F-4D97-AF65-F5344CB8AC3E}">
        <p14:creationId xmlns:p14="http://schemas.microsoft.com/office/powerpoint/2010/main" val="1626031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6"/>
                                        </p:tgtEl>
                                        <p:attrNameLst>
                                          <p:attrName>style.visibility</p:attrName>
                                        </p:attrNameLst>
                                      </p:cBhvr>
                                      <p:to>
                                        <p:strVal val="visible"/>
                                      </p:to>
                                    </p:set>
                                    <p:animEffect transition="in" filter="fade">
                                      <p:cBhvr>
                                        <p:cTn id="38" dur="500"/>
                                        <p:tgtEl>
                                          <p:spTgt spid="2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3" grpId="0" animBg="1"/>
      <p:bldP spid="4" grpId="0" animBg="1"/>
      <p:bldP spid="19" grpId="0" animBg="1"/>
      <p:bldP spid="21" grpId="0" animBg="1"/>
      <p:bldP spid="24" grpId="0" animBg="1"/>
      <p:bldP spid="25" grpId="0" animBg="1"/>
      <p:bldP spid="2" grpId="0"/>
      <p:bldP spid="26" grpId="0"/>
      <p:bldP spid="27" grpId="0"/>
      <p:bldP spid="28"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p:cNvSpPr>
            <a:spLocks noGrp="1"/>
          </p:cNvSpPr>
          <p:nvPr>
            <p:ph type="title" idx="4294967295"/>
          </p:nvPr>
        </p:nvSpPr>
        <p:spPr>
          <a:xfrm>
            <a:off x="1111250" y="342900"/>
            <a:ext cx="11080750" cy="957263"/>
          </a:xfrm>
          <a:prstGeom prst="rect">
            <a:avLst/>
          </a:prstGeom>
        </p:spPr>
        <p:txBody>
          <a:bodyPr>
            <a:normAutofit fontScale="90000"/>
          </a:bodyPr>
          <a:lstStyle/>
          <a:p>
            <a:r>
              <a:rPr lang="en-NZ" dirty="0"/>
              <a:t>Virtual Machine Availability Sets</a:t>
            </a:r>
            <a:r>
              <a:rPr lang="en-NZ" dirty="0" smtClean="0"/>
              <a:t/>
            </a:r>
            <a:br>
              <a:rPr lang="en-NZ" dirty="0" smtClean="0"/>
            </a:br>
            <a:endParaRPr lang="en-NZ" sz="3999" dirty="0">
              <a:solidFill>
                <a:schemeClr val="bg1">
                  <a:alpha val="99000"/>
                </a:schemeClr>
              </a:solidFill>
            </a:endParaRPr>
          </a:p>
        </p:txBody>
      </p:sp>
      <p:sp>
        <p:nvSpPr>
          <p:cNvPr id="3" name="Rectangle 2"/>
          <p:cNvSpPr/>
          <p:nvPr>
            <p:custDataLst>
              <p:tags r:id="rId1"/>
            </p:custDataLst>
          </p:nvPr>
        </p:nvSpPr>
        <p:spPr bwMode="auto">
          <a:xfrm>
            <a:off x="2075381" y="1659348"/>
            <a:ext cx="2841318" cy="4977758"/>
          </a:xfrm>
          <a:prstGeom prst="rect">
            <a:avLst/>
          </a:prstGeom>
          <a:solidFill>
            <a:schemeClr val="bg1"/>
          </a:solid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fontAlgn="base">
              <a:spcBef>
                <a:spcPct val="0"/>
              </a:spcBef>
              <a:spcAft>
                <a:spcPct val="0"/>
              </a:spcAft>
            </a:pPr>
            <a:r>
              <a:rPr lang="en-US" sz="3199" dirty="0">
                <a:ln>
                  <a:solidFill>
                    <a:schemeClr val="bg1">
                      <a:alpha val="0"/>
                    </a:schemeClr>
                  </a:solidFill>
                </a:ln>
                <a:solidFill>
                  <a:srgbClr val="595959"/>
                </a:solidFill>
                <a:latin typeface="Segoe UI Light" pitchFamily="34" charset="0"/>
              </a:rPr>
              <a:t>Fault Domain</a:t>
            </a:r>
          </a:p>
        </p:txBody>
      </p:sp>
      <p:sp>
        <p:nvSpPr>
          <p:cNvPr id="4" name="Rectangle 3"/>
          <p:cNvSpPr/>
          <p:nvPr>
            <p:custDataLst>
              <p:tags r:id="rId2"/>
            </p:custDataLst>
          </p:nvPr>
        </p:nvSpPr>
        <p:spPr bwMode="auto">
          <a:xfrm>
            <a:off x="2267608" y="2132470"/>
            <a:ext cx="2520864" cy="4350527"/>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64" tIns="45701" rIns="91364" bIns="45683" numCol="1" spcCol="0" rtlCol="0" anchor="t" anchorCtr="0" compatLnSpc="1">
            <a:prstTxWarp prst="textNoShape">
              <a:avLst/>
            </a:prstTxWarp>
          </a:bodyPr>
          <a:lstStyle/>
          <a:p>
            <a:pPr algn="ctr" defTabSz="913414" fontAlgn="base">
              <a:spcBef>
                <a:spcPts val="1200"/>
              </a:spcBef>
              <a:spcAft>
                <a:spcPct val="0"/>
              </a:spcAft>
            </a:pPr>
            <a:r>
              <a:rPr lang="en-US" sz="3199" dirty="0">
                <a:ln>
                  <a:solidFill>
                    <a:schemeClr val="bg1">
                      <a:alpha val="0"/>
                    </a:schemeClr>
                  </a:solidFill>
                </a:ln>
                <a:solidFill>
                  <a:srgbClr val="595959"/>
                </a:solidFill>
              </a:rPr>
              <a:t>Rack</a:t>
            </a:r>
            <a:endParaRPr lang="en-US" sz="1466" dirty="0">
              <a:ln>
                <a:solidFill>
                  <a:schemeClr val="bg1">
                    <a:alpha val="0"/>
                  </a:schemeClr>
                </a:solidFill>
              </a:ln>
              <a:solidFill>
                <a:srgbClr val="595959"/>
              </a:solidFill>
            </a:endParaRPr>
          </a:p>
        </p:txBody>
      </p:sp>
      <p:sp>
        <p:nvSpPr>
          <p:cNvPr id="11" name="Rectangle 10"/>
          <p:cNvSpPr/>
          <p:nvPr>
            <p:custDataLst>
              <p:tags r:id="rId3"/>
            </p:custDataLst>
          </p:nvPr>
        </p:nvSpPr>
        <p:spPr bwMode="auto">
          <a:xfrm>
            <a:off x="7237982" y="1659348"/>
            <a:ext cx="2843784" cy="4977758"/>
          </a:xfrm>
          <a:prstGeom prst="rect">
            <a:avLst/>
          </a:prstGeom>
          <a:solidFill>
            <a:schemeClr val="bg1"/>
          </a:solidFill>
          <a:ln w="12700">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fontAlgn="base">
              <a:spcBef>
                <a:spcPct val="0"/>
              </a:spcBef>
              <a:spcAft>
                <a:spcPct val="0"/>
              </a:spcAft>
            </a:pPr>
            <a:r>
              <a:rPr lang="en-US" sz="3199" dirty="0">
                <a:ln>
                  <a:solidFill>
                    <a:schemeClr val="bg1">
                      <a:alpha val="0"/>
                    </a:schemeClr>
                  </a:solidFill>
                </a:ln>
                <a:solidFill>
                  <a:srgbClr val="595959"/>
                </a:solidFill>
                <a:latin typeface="Segoe UI Light" pitchFamily="34" charset="0"/>
              </a:rPr>
              <a:t>Fault Domain</a:t>
            </a:r>
          </a:p>
        </p:txBody>
      </p:sp>
      <p:sp>
        <p:nvSpPr>
          <p:cNvPr id="12" name="Rectangle 11"/>
          <p:cNvSpPr/>
          <p:nvPr>
            <p:custDataLst>
              <p:tags r:id="rId4"/>
            </p:custDataLst>
          </p:nvPr>
        </p:nvSpPr>
        <p:spPr bwMode="auto">
          <a:xfrm>
            <a:off x="7396689" y="2132470"/>
            <a:ext cx="2523744" cy="4350527"/>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64" tIns="45701" rIns="91364" bIns="45683" numCol="1" spcCol="0" rtlCol="0" anchor="t" anchorCtr="0" compatLnSpc="1">
            <a:prstTxWarp prst="textNoShape">
              <a:avLst/>
            </a:prstTxWarp>
          </a:bodyPr>
          <a:lstStyle/>
          <a:p>
            <a:pPr algn="ctr" defTabSz="913414" fontAlgn="base">
              <a:spcBef>
                <a:spcPts val="1200"/>
              </a:spcBef>
              <a:spcAft>
                <a:spcPct val="0"/>
              </a:spcAft>
            </a:pPr>
            <a:r>
              <a:rPr lang="en-US" sz="3199" dirty="0">
                <a:ln>
                  <a:solidFill>
                    <a:schemeClr val="bg1">
                      <a:alpha val="0"/>
                    </a:schemeClr>
                  </a:solidFill>
                </a:ln>
                <a:solidFill>
                  <a:srgbClr val="595959"/>
                </a:solidFill>
              </a:rPr>
              <a:t>Rack</a:t>
            </a:r>
            <a:endParaRPr lang="en-US" sz="1466" dirty="0">
              <a:ln>
                <a:solidFill>
                  <a:schemeClr val="bg1">
                    <a:alpha val="0"/>
                  </a:schemeClr>
                </a:solidFill>
              </a:ln>
              <a:solidFill>
                <a:srgbClr val="595959"/>
              </a:solidFill>
            </a:endParaRPr>
          </a:p>
        </p:txBody>
      </p:sp>
      <p:sp>
        <p:nvSpPr>
          <p:cNvPr id="19" name="Rectangle 18"/>
          <p:cNvSpPr/>
          <p:nvPr>
            <p:custDataLst>
              <p:tags r:id="rId5"/>
            </p:custDataLst>
          </p:nvPr>
        </p:nvSpPr>
        <p:spPr bwMode="auto">
          <a:xfrm>
            <a:off x="2333911" y="2613728"/>
            <a:ext cx="7502142" cy="1810512"/>
          </a:xfrm>
          <a:prstGeom prst="rect">
            <a:avLst/>
          </a:prstGeom>
          <a:solidFill>
            <a:schemeClr val="accent2">
              <a:lumMod val="60000"/>
              <a:lumOff val="40000"/>
            </a:schemeClr>
          </a:solidFill>
          <a:ln w="19050">
            <a:solidFill>
              <a:schemeClr val="accent5">
                <a:lumMod val="75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ctr" anchorCtr="0" compatLnSpc="1">
            <a:prstTxWarp prst="textNoShape">
              <a:avLst/>
            </a:prstTxWarp>
          </a:bodyPr>
          <a:lstStyle/>
          <a:p>
            <a:pPr algn="ctr" defTabSz="913726" fontAlgn="base">
              <a:spcBef>
                <a:spcPct val="0"/>
              </a:spcBef>
              <a:spcAft>
                <a:spcPct val="0"/>
              </a:spcAft>
            </a:pPr>
            <a:r>
              <a:rPr lang="en-US" sz="2000" dirty="0">
                <a:ln>
                  <a:solidFill>
                    <a:schemeClr val="bg1">
                      <a:alpha val="0"/>
                    </a:schemeClr>
                  </a:solidFill>
                </a:ln>
                <a:solidFill>
                  <a:schemeClr val="bg1"/>
                </a:solidFill>
              </a:rPr>
              <a:t>Availability Set</a:t>
            </a:r>
          </a:p>
        </p:txBody>
      </p:sp>
      <p:sp>
        <p:nvSpPr>
          <p:cNvPr id="21" name="Rectangle 20"/>
          <p:cNvSpPr/>
          <p:nvPr>
            <p:custDataLst>
              <p:tags r:id="rId6"/>
            </p:custDataLst>
          </p:nvPr>
        </p:nvSpPr>
        <p:spPr bwMode="auto">
          <a:xfrm>
            <a:off x="2333911" y="4500899"/>
            <a:ext cx="7502142" cy="1811645"/>
          </a:xfrm>
          <a:prstGeom prst="rect">
            <a:avLst/>
          </a:prstGeom>
          <a:solidFill>
            <a:schemeClr val="accent4">
              <a:lumMod val="75000"/>
            </a:schemeClr>
          </a:solidFill>
          <a:ln w="19050">
            <a:solidFill>
              <a:schemeClr val="accent5">
                <a:lumMod val="75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ctr" anchorCtr="0" compatLnSpc="1">
            <a:prstTxWarp prst="textNoShape">
              <a:avLst/>
            </a:prstTxWarp>
          </a:bodyPr>
          <a:lstStyle/>
          <a:p>
            <a:pPr algn="ctr" defTabSz="913726" fontAlgn="base">
              <a:spcBef>
                <a:spcPct val="0"/>
              </a:spcBef>
              <a:spcAft>
                <a:spcPct val="0"/>
              </a:spcAft>
            </a:pPr>
            <a:r>
              <a:rPr lang="en-US" sz="2000" dirty="0">
                <a:ln>
                  <a:solidFill>
                    <a:schemeClr val="bg1">
                      <a:alpha val="0"/>
                    </a:schemeClr>
                  </a:solidFill>
                </a:ln>
                <a:solidFill>
                  <a:schemeClr val="bg1"/>
                </a:solidFill>
              </a:rPr>
              <a:t>Availability Set</a:t>
            </a:r>
          </a:p>
        </p:txBody>
      </p:sp>
      <p:sp>
        <p:nvSpPr>
          <p:cNvPr id="5" name="Rectangle 4"/>
          <p:cNvSpPr/>
          <p:nvPr>
            <p:custDataLst>
              <p:tags r:id="rId7"/>
            </p:custDataLst>
          </p:nvPr>
        </p:nvSpPr>
        <p:spPr bwMode="auto">
          <a:xfrm>
            <a:off x="2578672" y="2695916"/>
            <a:ext cx="2011680" cy="164695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defTabSz="913726" fontAlgn="base">
              <a:spcBef>
                <a:spcPct val="0"/>
              </a:spcBef>
              <a:spcAft>
                <a:spcPct val="0"/>
              </a:spcAft>
            </a:pPr>
            <a:r>
              <a:rPr lang="en-US" sz="1866" dirty="0">
                <a:ln>
                  <a:solidFill>
                    <a:schemeClr val="bg1">
                      <a:alpha val="0"/>
                    </a:schemeClr>
                  </a:solidFill>
                </a:ln>
                <a:solidFill>
                  <a:schemeClr val="bg1"/>
                </a:solidFill>
              </a:rPr>
              <a:t>Virtual Machine</a:t>
            </a:r>
          </a:p>
        </p:txBody>
      </p:sp>
      <p:sp>
        <p:nvSpPr>
          <p:cNvPr id="8" name="Rectangle 7"/>
          <p:cNvSpPr/>
          <p:nvPr>
            <p:custDataLst>
              <p:tags r:id="rId8"/>
            </p:custDataLst>
          </p:nvPr>
        </p:nvSpPr>
        <p:spPr bwMode="auto">
          <a:xfrm>
            <a:off x="2578672" y="4583246"/>
            <a:ext cx="2011680" cy="164695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defTabSz="913726" fontAlgn="base">
              <a:spcBef>
                <a:spcPct val="0"/>
              </a:spcBef>
              <a:spcAft>
                <a:spcPct val="0"/>
              </a:spcAft>
            </a:pPr>
            <a:r>
              <a:rPr lang="en-US" sz="1866" dirty="0">
                <a:ln>
                  <a:solidFill>
                    <a:schemeClr val="bg1">
                      <a:alpha val="0"/>
                    </a:schemeClr>
                  </a:solidFill>
                </a:ln>
                <a:solidFill>
                  <a:schemeClr val="bg1"/>
                </a:solidFill>
              </a:rPr>
              <a:t>Virtual Machine</a:t>
            </a:r>
          </a:p>
        </p:txBody>
      </p:sp>
      <p:sp>
        <p:nvSpPr>
          <p:cNvPr id="13" name="Rectangle 12"/>
          <p:cNvSpPr/>
          <p:nvPr>
            <p:custDataLst>
              <p:tags r:id="rId9"/>
            </p:custDataLst>
          </p:nvPr>
        </p:nvSpPr>
        <p:spPr bwMode="auto">
          <a:xfrm>
            <a:off x="7564328" y="2695916"/>
            <a:ext cx="2011680" cy="164695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defTabSz="913726" fontAlgn="base">
              <a:spcBef>
                <a:spcPct val="0"/>
              </a:spcBef>
              <a:spcAft>
                <a:spcPct val="0"/>
              </a:spcAft>
            </a:pPr>
            <a:r>
              <a:rPr lang="en-US" sz="1866" dirty="0">
                <a:ln>
                  <a:solidFill>
                    <a:schemeClr val="bg1">
                      <a:alpha val="0"/>
                    </a:schemeClr>
                  </a:solidFill>
                </a:ln>
                <a:solidFill>
                  <a:schemeClr val="bg1"/>
                </a:solidFill>
              </a:rPr>
              <a:t>Virtual Machine</a:t>
            </a:r>
          </a:p>
        </p:txBody>
      </p:sp>
      <p:sp>
        <p:nvSpPr>
          <p:cNvPr id="16" name="Rectangle 15"/>
          <p:cNvSpPr/>
          <p:nvPr>
            <p:custDataLst>
              <p:tags r:id="rId10"/>
            </p:custDataLst>
          </p:nvPr>
        </p:nvSpPr>
        <p:spPr bwMode="auto">
          <a:xfrm>
            <a:off x="7564328" y="4583246"/>
            <a:ext cx="2011680" cy="164695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rtlCol="0" anchor="t" anchorCtr="0" compatLnSpc="1">
            <a:prstTxWarp prst="textNoShape">
              <a:avLst/>
            </a:prstTxWarp>
          </a:bodyPr>
          <a:lstStyle/>
          <a:p>
            <a:pPr algn="ctr" defTabSz="913726" fontAlgn="base">
              <a:spcBef>
                <a:spcPct val="0"/>
              </a:spcBef>
              <a:spcAft>
                <a:spcPct val="0"/>
              </a:spcAft>
            </a:pPr>
            <a:r>
              <a:rPr lang="en-US" sz="1866" dirty="0">
                <a:ln>
                  <a:solidFill>
                    <a:schemeClr val="bg1">
                      <a:alpha val="0"/>
                    </a:schemeClr>
                  </a:solidFill>
                </a:ln>
                <a:solidFill>
                  <a:schemeClr val="bg1"/>
                </a:solidFill>
              </a:rPr>
              <a:t>Virtual Machine</a:t>
            </a:r>
          </a:p>
        </p:txBody>
      </p:sp>
      <p:sp>
        <p:nvSpPr>
          <p:cNvPr id="6" name="Rectangle 5"/>
          <p:cNvSpPr/>
          <p:nvPr>
            <p:custDataLst>
              <p:tags r:id="rId11"/>
            </p:custDataLst>
          </p:nvPr>
        </p:nvSpPr>
        <p:spPr bwMode="auto">
          <a:xfrm>
            <a:off x="2852990" y="3146641"/>
            <a:ext cx="1463040" cy="100570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365714" tIns="91428" rIns="91396" bIns="45699" numCol="1" rtlCol="0" anchor="ctr" anchorCtr="0" compatLnSpc="1">
            <a:prstTxWarp prst="textNoShape">
              <a:avLst/>
            </a:prstTxWarp>
          </a:bodyPr>
          <a:lstStyle/>
          <a:p>
            <a:pPr algn="ctr" defTabSz="913726" fontAlgn="base">
              <a:spcBef>
                <a:spcPct val="0"/>
              </a:spcBef>
              <a:spcAft>
                <a:spcPct val="0"/>
              </a:spcAft>
            </a:pPr>
            <a:r>
              <a:rPr lang="en-NZ" sz="2000" dirty="0">
                <a:ln>
                  <a:solidFill>
                    <a:schemeClr val="bg1">
                      <a:alpha val="0"/>
                    </a:schemeClr>
                  </a:solidFill>
                </a:ln>
                <a:solidFill>
                  <a:srgbClr val="595959"/>
                </a:solidFill>
              </a:rPr>
              <a:t>IIS1</a:t>
            </a:r>
          </a:p>
          <a:p>
            <a:pPr algn="ctr" defTabSz="913726" fontAlgn="base">
              <a:spcBef>
                <a:spcPct val="0"/>
              </a:spcBef>
              <a:spcAft>
                <a:spcPct val="0"/>
              </a:spcAft>
            </a:pPr>
            <a:endParaRPr lang="en-NZ" sz="2000" dirty="0">
              <a:ln>
                <a:solidFill>
                  <a:schemeClr val="bg1">
                    <a:alpha val="0"/>
                  </a:schemeClr>
                </a:solidFill>
              </a:ln>
              <a:solidFill>
                <a:srgbClr val="595959"/>
              </a:solidFill>
            </a:endParaRPr>
          </a:p>
        </p:txBody>
      </p:sp>
      <p:sp>
        <p:nvSpPr>
          <p:cNvPr id="9" name="Rectangle 8"/>
          <p:cNvSpPr/>
          <p:nvPr>
            <p:custDataLst>
              <p:tags r:id="rId12"/>
            </p:custDataLst>
          </p:nvPr>
        </p:nvSpPr>
        <p:spPr bwMode="auto">
          <a:xfrm>
            <a:off x="2852990" y="5033969"/>
            <a:ext cx="1463040" cy="105848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365714" tIns="91428" rIns="91396" bIns="45699" numCol="1" rtlCol="0" anchor="ctr" anchorCtr="0" compatLnSpc="1">
            <a:prstTxWarp prst="textNoShape">
              <a:avLst/>
            </a:prstTxWarp>
          </a:bodyPr>
          <a:lstStyle/>
          <a:p>
            <a:pPr algn="ctr" defTabSz="913726" fontAlgn="base">
              <a:spcBef>
                <a:spcPct val="0"/>
              </a:spcBef>
              <a:spcAft>
                <a:spcPct val="0"/>
              </a:spcAft>
            </a:pPr>
            <a:r>
              <a:rPr lang="en-NZ" sz="2000" dirty="0">
                <a:ln>
                  <a:solidFill>
                    <a:schemeClr val="bg1">
                      <a:alpha val="0"/>
                    </a:schemeClr>
                  </a:solidFill>
                </a:ln>
                <a:solidFill>
                  <a:srgbClr val="595959"/>
                </a:solidFill>
              </a:rPr>
              <a:t>SQL1</a:t>
            </a:r>
          </a:p>
          <a:p>
            <a:pPr algn="ctr" defTabSz="913726" fontAlgn="base">
              <a:spcBef>
                <a:spcPct val="0"/>
              </a:spcBef>
              <a:spcAft>
                <a:spcPct val="0"/>
              </a:spcAft>
            </a:pPr>
            <a:endParaRPr lang="en-NZ" sz="2000" dirty="0">
              <a:ln>
                <a:solidFill>
                  <a:schemeClr val="bg1">
                    <a:alpha val="0"/>
                  </a:schemeClr>
                </a:solidFill>
              </a:ln>
              <a:solidFill>
                <a:srgbClr val="595959"/>
              </a:solidFill>
            </a:endParaRPr>
          </a:p>
        </p:txBody>
      </p:sp>
      <p:sp>
        <p:nvSpPr>
          <p:cNvPr id="14" name="Rectangle 13"/>
          <p:cNvSpPr/>
          <p:nvPr>
            <p:custDataLst>
              <p:tags r:id="rId13"/>
            </p:custDataLst>
          </p:nvPr>
        </p:nvSpPr>
        <p:spPr bwMode="auto">
          <a:xfrm>
            <a:off x="7838648" y="3135921"/>
            <a:ext cx="1463040" cy="1016418"/>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365714" tIns="91428" rIns="91396" bIns="45699" numCol="1" rtlCol="0" anchor="ctr" anchorCtr="0" compatLnSpc="1">
            <a:prstTxWarp prst="textNoShape">
              <a:avLst/>
            </a:prstTxWarp>
          </a:bodyPr>
          <a:lstStyle/>
          <a:p>
            <a:pPr algn="ctr" defTabSz="913726" fontAlgn="base">
              <a:spcBef>
                <a:spcPct val="0"/>
              </a:spcBef>
              <a:spcAft>
                <a:spcPct val="0"/>
              </a:spcAft>
            </a:pPr>
            <a:r>
              <a:rPr lang="en-NZ" sz="2000" dirty="0">
                <a:ln>
                  <a:solidFill>
                    <a:schemeClr val="bg1">
                      <a:alpha val="0"/>
                    </a:schemeClr>
                  </a:solidFill>
                </a:ln>
                <a:solidFill>
                  <a:srgbClr val="595959"/>
                </a:solidFill>
              </a:rPr>
              <a:t>IIS2</a:t>
            </a:r>
          </a:p>
          <a:p>
            <a:pPr algn="ctr" defTabSz="913726" fontAlgn="base">
              <a:spcBef>
                <a:spcPct val="0"/>
              </a:spcBef>
              <a:spcAft>
                <a:spcPct val="0"/>
              </a:spcAft>
            </a:pPr>
            <a:endParaRPr lang="en-NZ" sz="2000" dirty="0">
              <a:ln>
                <a:solidFill>
                  <a:schemeClr val="bg1">
                    <a:alpha val="0"/>
                  </a:schemeClr>
                </a:solidFill>
              </a:ln>
              <a:solidFill>
                <a:srgbClr val="595959"/>
              </a:solidFill>
            </a:endParaRPr>
          </a:p>
        </p:txBody>
      </p:sp>
      <p:sp>
        <p:nvSpPr>
          <p:cNvPr id="17" name="Rectangle 16"/>
          <p:cNvSpPr/>
          <p:nvPr>
            <p:custDataLst>
              <p:tags r:id="rId14"/>
            </p:custDataLst>
          </p:nvPr>
        </p:nvSpPr>
        <p:spPr bwMode="auto">
          <a:xfrm>
            <a:off x="7838648" y="5033969"/>
            <a:ext cx="1463040" cy="105848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365714" tIns="91428" rIns="91396" bIns="45699" numCol="1" rtlCol="0" anchor="ctr" anchorCtr="0" compatLnSpc="1">
            <a:prstTxWarp prst="textNoShape">
              <a:avLst/>
            </a:prstTxWarp>
          </a:bodyPr>
          <a:lstStyle/>
          <a:p>
            <a:pPr algn="ctr" defTabSz="913726" fontAlgn="base">
              <a:spcBef>
                <a:spcPct val="0"/>
              </a:spcBef>
              <a:spcAft>
                <a:spcPct val="0"/>
              </a:spcAft>
            </a:pPr>
            <a:r>
              <a:rPr lang="en-NZ" sz="2000" dirty="0">
                <a:ln>
                  <a:solidFill>
                    <a:schemeClr val="bg1">
                      <a:alpha val="0"/>
                    </a:schemeClr>
                  </a:solidFill>
                </a:ln>
                <a:solidFill>
                  <a:srgbClr val="595959"/>
                </a:solidFill>
              </a:rPr>
              <a:t>SQL2</a:t>
            </a:r>
          </a:p>
          <a:p>
            <a:pPr algn="ctr" defTabSz="913726" fontAlgn="base">
              <a:spcBef>
                <a:spcPct val="0"/>
              </a:spcBef>
              <a:spcAft>
                <a:spcPct val="0"/>
              </a:spcAft>
            </a:pPr>
            <a:endParaRPr lang="en-NZ" sz="2000" dirty="0">
              <a:ln>
                <a:solidFill>
                  <a:schemeClr val="bg1">
                    <a:alpha val="0"/>
                  </a:schemeClr>
                </a:solidFill>
              </a:ln>
              <a:solidFill>
                <a:srgbClr val="595959"/>
              </a:solidFill>
            </a:endParaRPr>
          </a:p>
        </p:txBody>
      </p:sp>
      <p:sp>
        <p:nvSpPr>
          <p:cNvPr id="20" name="Rectangle 19"/>
          <p:cNvSpPr/>
          <p:nvPr/>
        </p:nvSpPr>
        <p:spPr>
          <a:xfrm>
            <a:off x="8128130" y="3787237"/>
            <a:ext cx="914557" cy="410182"/>
          </a:xfrm>
          <a:prstGeom prst="rect">
            <a:avLst/>
          </a:prstGeom>
        </p:spPr>
        <p:txBody>
          <a:bodyPr wrap="none" lIns="121862" tIns="60931" rIns="121862" bIns="60931">
            <a:spAutoFit/>
          </a:bodyPr>
          <a:lstStyle/>
          <a:p>
            <a:pPr algn="ctr" defTabSz="913802" fontAlgn="base">
              <a:spcBef>
                <a:spcPct val="0"/>
              </a:spcBef>
              <a:spcAft>
                <a:spcPct val="0"/>
              </a:spcAft>
            </a:pPr>
            <a:r>
              <a:rPr lang="en-US" sz="1866" dirty="0">
                <a:ln>
                  <a:solidFill>
                    <a:schemeClr val="bg1">
                      <a:alpha val="0"/>
                    </a:schemeClr>
                  </a:solidFill>
                </a:ln>
                <a:solidFill>
                  <a:srgbClr val="595959"/>
                </a:solidFill>
              </a:rPr>
              <a:t>UD #2</a:t>
            </a:r>
          </a:p>
        </p:txBody>
      </p:sp>
      <p:sp>
        <p:nvSpPr>
          <p:cNvPr id="22" name="Rectangle 21"/>
          <p:cNvSpPr/>
          <p:nvPr/>
        </p:nvSpPr>
        <p:spPr>
          <a:xfrm>
            <a:off x="8112887" y="5628524"/>
            <a:ext cx="914557" cy="410182"/>
          </a:xfrm>
          <a:prstGeom prst="rect">
            <a:avLst/>
          </a:prstGeom>
        </p:spPr>
        <p:txBody>
          <a:bodyPr wrap="none" lIns="121862" tIns="60931" rIns="121862" bIns="60931">
            <a:spAutoFit/>
          </a:bodyPr>
          <a:lstStyle/>
          <a:p>
            <a:pPr algn="ctr" defTabSz="913802" fontAlgn="base">
              <a:spcBef>
                <a:spcPct val="0"/>
              </a:spcBef>
              <a:spcAft>
                <a:spcPct val="0"/>
              </a:spcAft>
            </a:pPr>
            <a:r>
              <a:rPr lang="en-US" sz="1866" dirty="0">
                <a:ln>
                  <a:solidFill>
                    <a:schemeClr val="bg1">
                      <a:alpha val="0"/>
                    </a:schemeClr>
                  </a:solidFill>
                </a:ln>
                <a:solidFill>
                  <a:srgbClr val="595959"/>
                </a:solidFill>
              </a:rPr>
              <a:t>UD #2</a:t>
            </a:r>
          </a:p>
        </p:txBody>
      </p:sp>
      <p:sp>
        <p:nvSpPr>
          <p:cNvPr id="2" name="TextBox 1"/>
          <p:cNvSpPr txBox="1"/>
          <p:nvPr/>
        </p:nvSpPr>
        <p:spPr>
          <a:xfrm>
            <a:off x="3202034" y="3863380"/>
            <a:ext cx="668453" cy="258404"/>
          </a:xfrm>
          <a:prstGeom prst="rect">
            <a:avLst/>
          </a:prstGeom>
          <a:noFill/>
        </p:spPr>
        <p:txBody>
          <a:bodyPr wrap="none" lIns="0" tIns="0" rIns="0" bIns="0" rtlCol="0">
            <a:spAutoFit/>
          </a:bodyPr>
          <a:lstStyle/>
          <a:p>
            <a:pPr>
              <a:lnSpc>
                <a:spcPct val="90000"/>
              </a:lnSpc>
              <a:spcBef>
                <a:spcPct val="20000"/>
              </a:spcBef>
              <a:buSzPct val="80000"/>
            </a:pPr>
            <a:r>
              <a:rPr lang="en-US" sz="1866" dirty="0">
                <a:ln>
                  <a:solidFill>
                    <a:schemeClr val="bg1">
                      <a:alpha val="0"/>
                    </a:schemeClr>
                  </a:solidFill>
                </a:ln>
                <a:solidFill>
                  <a:srgbClr val="595959"/>
                </a:solidFill>
              </a:rPr>
              <a:t>UD #1</a:t>
            </a:r>
            <a:endParaRPr lang="en-US" sz="1866" dirty="0">
              <a:gradFill>
                <a:gsLst>
                  <a:gs pos="0">
                    <a:srgbClr val="292929">
                      <a:lumMod val="90000"/>
                      <a:lumOff val="10000"/>
                    </a:srgbClr>
                  </a:gs>
                  <a:gs pos="86000">
                    <a:srgbClr val="292929">
                      <a:lumMod val="90000"/>
                      <a:lumOff val="10000"/>
                    </a:srgbClr>
                  </a:gs>
                </a:gsLst>
                <a:lin ang="5400000" scaled="0"/>
              </a:gradFill>
            </a:endParaRPr>
          </a:p>
        </p:txBody>
      </p:sp>
      <p:sp>
        <p:nvSpPr>
          <p:cNvPr id="18" name="Rectangle 17"/>
          <p:cNvSpPr/>
          <p:nvPr/>
        </p:nvSpPr>
        <p:spPr>
          <a:xfrm>
            <a:off x="3142471" y="5607630"/>
            <a:ext cx="914557" cy="410182"/>
          </a:xfrm>
          <a:prstGeom prst="rect">
            <a:avLst/>
          </a:prstGeom>
        </p:spPr>
        <p:txBody>
          <a:bodyPr wrap="none" lIns="121862" tIns="60931" rIns="121862" bIns="60931">
            <a:spAutoFit/>
          </a:bodyPr>
          <a:lstStyle/>
          <a:p>
            <a:pPr algn="ctr" defTabSz="913802" fontAlgn="base">
              <a:spcBef>
                <a:spcPct val="0"/>
              </a:spcBef>
              <a:spcAft>
                <a:spcPct val="0"/>
              </a:spcAft>
            </a:pPr>
            <a:r>
              <a:rPr lang="en-US" sz="1866" dirty="0">
                <a:ln>
                  <a:solidFill>
                    <a:schemeClr val="bg1">
                      <a:alpha val="0"/>
                    </a:schemeClr>
                  </a:solidFill>
                </a:ln>
                <a:solidFill>
                  <a:srgbClr val="595959"/>
                </a:solidFill>
              </a:rPr>
              <a:t>UD #1</a:t>
            </a:r>
          </a:p>
        </p:txBody>
      </p:sp>
      <p:sp>
        <p:nvSpPr>
          <p:cNvPr id="23" name="Freeform 62"/>
          <p:cNvSpPr>
            <a:spLocks noEditPoints="1"/>
          </p:cNvSpPr>
          <p:nvPr/>
        </p:nvSpPr>
        <p:spPr bwMode="black">
          <a:xfrm>
            <a:off x="2951345" y="3308489"/>
            <a:ext cx="395326" cy="395120"/>
          </a:xfrm>
          <a:custGeom>
            <a:avLst/>
            <a:gdLst>
              <a:gd name="T0" fmla="*/ 189 w 189"/>
              <a:gd name="T1" fmla="*/ 94 h 189"/>
              <a:gd name="T2" fmla="*/ 0 w 189"/>
              <a:gd name="T3" fmla="*/ 94 h 189"/>
              <a:gd name="T4" fmla="*/ 129 w 189"/>
              <a:gd name="T5" fmla="*/ 172 h 189"/>
              <a:gd name="T6" fmla="*/ 124 w 189"/>
              <a:gd name="T7" fmla="*/ 123 h 189"/>
              <a:gd name="T8" fmla="*/ 123 w 189"/>
              <a:gd name="T9" fmla="*/ 84 h 189"/>
              <a:gd name="T10" fmla="*/ 140 w 189"/>
              <a:gd name="T11" fmla="*/ 85 h 189"/>
              <a:gd name="T12" fmla="*/ 152 w 189"/>
              <a:gd name="T13" fmla="*/ 89 h 189"/>
              <a:gd name="T14" fmla="*/ 158 w 189"/>
              <a:gd name="T15" fmla="*/ 84 h 189"/>
              <a:gd name="T16" fmla="*/ 152 w 189"/>
              <a:gd name="T17" fmla="*/ 82 h 189"/>
              <a:gd name="T18" fmla="*/ 146 w 189"/>
              <a:gd name="T19" fmla="*/ 78 h 189"/>
              <a:gd name="T20" fmla="*/ 139 w 189"/>
              <a:gd name="T21" fmla="*/ 74 h 189"/>
              <a:gd name="T22" fmla="*/ 128 w 189"/>
              <a:gd name="T23" fmla="*/ 80 h 189"/>
              <a:gd name="T24" fmla="*/ 121 w 189"/>
              <a:gd name="T25" fmla="*/ 72 h 189"/>
              <a:gd name="T26" fmla="*/ 132 w 189"/>
              <a:gd name="T27" fmla="*/ 59 h 189"/>
              <a:gd name="T28" fmla="*/ 140 w 189"/>
              <a:gd name="T29" fmla="*/ 57 h 189"/>
              <a:gd name="T30" fmla="*/ 149 w 189"/>
              <a:gd name="T31" fmla="*/ 52 h 189"/>
              <a:gd name="T32" fmla="*/ 148 w 189"/>
              <a:gd name="T33" fmla="*/ 44 h 189"/>
              <a:gd name="T34" fmla="*/ 144 w 189"/>
              <a:gd name="T35" fmla="*/ 46 h 189"/>
              <a:gd name="T36" fmla="*/ 138 w 189"/>
              <a:gd name="T37" fmla="*/ 48 h 189"/>
              <a:gd name="T38" fmla="*/ 147 w 189"/>
              <a:gd name="T39" fmla="*/ 28 h 189"/>
              <a:gd name="T40" fmla="*/ 108 w 189"/>
              <a:gd name="T41" fmla="*/ 11 h 189"/>
              <a:gd name="T42" fmla="*/ 90 w 189"/>
              <a:gd name="T43" fmla="*/ 43 h 189"/>
              <a:gd name="T44" fmla="*/ 78 w 189"/>
              <a:gd name="T45" fmla="*/ 21 h 189"/>
              <a:gd name="T46" fmla="*/ 69 w 189"/>
              <a:gd name="T47" fmla="*/ 13 h 189"/>
              <a:gd name="T48" fmla="*/ 60 w 189"/>
              <a:gd name="T49" fmla="*/ 23 h 189"/>
              <a:gd name="T50" fmla="*/ 72 w 189"/>
              <a:gd name="T51" fmla="*/ 43 h 189"/>
              <a:gd name="T52" fmla="*/ 59 w 189"/>
              <a:gd name="T53" fmla="*/ 31 h 189"/>
              <a:gd name="T54" fmla="*/ 44 w 189"/>
              <a:gd name="T55" fmla="*/ 49 h 189"/>
              <a:gd name="T56" fmla="*/ 57 w 189"/>
              <a:gd name="T57" fmla="*/ 47 h 189"/>
              <a:gd name="T58" fmla="*/ 73 w 189"/>
              <a:gd name="T59" fmla="*/ 70 h 189"/>
              <a:gd name="T60" fmla="*/ 47 w 189"/>
              <a:gd name="T61" fmla="*/ 100 h 189"/>
              <a:gd name="T62" fmla="*/ 31 w 189"/>
              <a:gd name="T63" fmla="*/ 97 h 189"/>
              <a:gd name="T64" fmla="*/ 40 w 189"/>
              <a:gd name="T65" fmla="*/ 103 h 189"/>
              <a:gd name="T66" fmla="*/ 42 w 189"/>
              <a:gd name="T67" fmla="*/ 116 h 189"/>
              <a:gd name="T68" fmla="*/ 81 w 189"/>
              <a:gd name="T69" fmla="*/ 132 h 189"/>
              <a:gd name="T70" fmla="*/ 67 w 189"/>
              <a:gd name="T71" fmla="*/ 175 h 189"/>
              <a:gd name="T72" fmla="*/ 129 w 189"/>
              <a:gd name="T73" fmla="*/ 172 h 189"/>
              <a:gd name="T74" fmla="*/ 172 w 189"/>
              <a:gd name="T75" fmla="*/ 115 h 189"/>
              <a:gd name="T76" fmla="*/ 172 w 189"/>
              <a:gd name="T77" fmla="*/ 118 h 189"/>
              <a:gd name="T78" fmla="*/ 177 w 189"/>
              <a:gd name="T79" fmla="*/ 114 h 189"/>
              <a:gd name="T80" fmla="*/ 156 w 189"/>
              <a:gd name="T81" fmla="*/ 152 h 189"/>
              <a:gd name="T82" fmla="*/ 52 w 189"/>
              <a:gd name="T83" fmla="*/ 168 h 189"/>
              <a:gd name="T84" fmla="*/ 47 w 189"/>
              <a:gd name="T85" fmla="*/ 126 h 189"/>
              <a:gd name="T86" fmla="*/ 42 w 189"/>
              <a:gd name="T87" fmla="*/ 121 h 189"/>
              <a:gd name="T88" fmla="*/ 20 w 189"/>
              <a:gd name="T89" fmla="*/ 103 h 189"/>
              <a:gd name="T90" fmla="*/ 9 w 189"/>
              <a:gd name="T91" fmla="*/ 94 h 189"/>
              <a:gd name="T92" fmla="*/ 108 w 189"/>
              <a:gd name="T93" fmla="*/ 41 h 189"/>
              <a:gd name="T94" fmla="*/ 108 w 189"/>
              <a:gd name="T95" fmla="*/ 41 h 189"/>
              <a:gd name="T96" fmla="*/ 129 w 189"/>
              <a:gd name="T97" fmla="*/ 58 h 189"/>
              <a:gd name="T98" fmla="*/ 125 w 189"/>
              <a:gd name="T99" fmla="*/ 49 h 189"/>
              <a:gd name="T100" fmla="*/ 160 w 189"/>
              <a:gd name="T101" fmla="*/ 69 h 189"/>
              <a:gd name="T102" fmla="*/ 158 w 189"/>
              <a:gd name="T103" fmla="*/ 77 h 189"/>
              <a:gd name="T104" fmla="*/ 59 w 189"/>
              <a:gd name="T105" fmla="*/ 106 h 189"/>
              <a:gd name="T106" fmla="*/ 46 w 189"/>
              <a:gd name="T107" fmla="*/ 10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 h="189">
                <a:moveTo>
                  <a:pt x="94" y="0"/>
                </a:moveTo>
                <a:cubicBezTo>
                  <a:pt x="146" y="0"/>
                  <a:pt x="189" y="42"/>
                  <a:pt x="189" y="94"/>
                </a:cubicBezTo>
                <a:cubicBezTo>
                  <a:pt x="189" y="147"/>
                  <a:pt x="146" y="189"/>
                  <a:pt x="94" y="189"/>
                </a:cubicBezTo>
                <a:cubicBezTo>
                  <a:pt x="42" y="189"/>
                  <a:pt x="0" y="147"/>
                  <a:pt x="0" y="94"/>
                </a:cubicBezTo>
                <a:cubicBezTo>
                  <a:pt x="0" y="42"/>
                  <a:pt x="42" y="0"/>
                  <a:pt x="94" y="0"/>
                </a:cubicBezTo>
                <a:close/>
                <a:moveTo>
                  <a:pt x="129" y="172"/>
                </a:moveTo>
                <a:cubicBezTo>
                  <a:pt x="126" y="156"/>
                  <a:pt x="135" y="129"/>
                  <a:pt x="130" y="124"/>
                </a:cubicBezTo>
                <a:cubicBezTo>
                  <a:pt x="128" y="123"/>
                  <a:pt x="126" y="122"/>
                  <a:pt x="124" y="123"/>
                </a:cubicBezTo>
                <a:cubicBezTo>
                  <a:pt x="120" y="124"/>
                  <a:pt x="116" y="126"/>
                  <a:pt x="113" y="125"/>
                </a:cubicBezTo>
                <a:cubicBezTo>
                  <a:pt x="96" y="117"/>
                  <a:pt x="106" y="90"/>
                  <a:pt x="123" y="84"/>
                </a:cubicBezTo>
                <a:cubicBezTo>
                  <a:pt x="126" y="83"/>
                  <a:pt x="129" y="83"/>
                  <a:pt x="132" y="83"/>
                </a:cubicBezTo>
                <a:cubicBezTo>
                  <a:pt x="137" y="82"/>
                  <a:pt x="140" y="82"/>
                  <a:pt x="140" y="85"/>
                </a:cubicBezTo>
                <a:cubicBezTo>
                  <a:pt x="140" y="89"/>
                  <a:pt x="148" y="92"/>
                  <a:pt x="150" y="92"/>
                </a:cubicBezTo>
                <a:cubicBezTo>
                  <a:pt x="151" y="92"/>
                  <a:pt x="151" y="89"/>
                  <a:pt x="152" y="89"/>
                </a:cubicBezTo>
                <a:cubicBezTo>
                  <a:pt x="159" y="89"/>
                  <a:pt x="164" y="93"/>
                  <a:pt x="165" y="90"/>
                </a:cubicBezTo>
                <a:cubicBezTo>
                  <a:pt x="167" y="80"/>
                  <a:pt x="166" y="85"/>
                  <a:pt x="158" y="84"/>
                </a:cubicBezTo>
                <a:cubicBezTo>
                  <a:pt x="155" y="83"/>
                  <a:pt x="157" y="78"/>
                  <a:pt x="154" y="78"/>
                </a:cubicBezTo>
                <a:cubicBezTo>
                  <a:pt x="152" y="77"/>
                  <a:pt x="155" y="84"/>
                  <a:pt x="152" y="82"/>
                </a:cubicBezTo>
                <a:cubicBezTo>
                  <a:pt x="148" y="79"/>
                  <a:pt x="146" y="72"/>
                  <a:pt x="142" y="71"/>
                </a:cubicBezTo>
                <a:cubicBezTo>
                  <a:pt x="137" y="70"/>
                  <a:pt x="145" y="75"/>
                  <a:pt x="146" y="78"/>
                </a:cubicBezTo>
                <a:cubicBezTo>
                  <a:pt x="147" y="81"/>
                  <a:pt x="143" y="85"/>
                  <a:pt x="141" y="82"/>
                </a:cubicBezTo>
                <a:cubicBezTo>
                  <a:pt x="140" y="81"/>
                  <a:pt x="145" y="78"/>
                  <a:pt x="139" y="74"/>
                </a:cubicBezTo>
                <a:cubicBezTo>
                  <a:pt x="138" y="72"/>
                  <a:pt x="135" y="72"/>
                  <a:pt x="133" y="74"/>
                </a:cubicBezTo>
                <a:cubicBezTo>
                  <a:pt x="130" y="77"/>
                  <a:pt x="129" y="80"/>
                  <a:pt x="128" y="80"/>
                </a:cubicBezTo>
                <a:cubicBezTo>
                  <a:pt x="125" y="82"/>
                  <a:pt x="123" y="82"/>
                  <a:pt x="120" y="81"/>
                </a:cubicBezTo>
                <a:cubicBezTo>
                  <a:pt x="116" y="80"/>
                  <a:pt x="117" y="71"/>
                  <a:pt x="121" y="72"/>
                </a:cubicBezTo>
                <a:cubicBezTo>
                  <a:pt x="133" y="75"/>
                  <a:pt x="122" y="68"/>
                  <a:pt x="125" y="66"/>
                </a:cubicBezTo>
                <a:cubicBezTo>
                  <a:pt x="126" y="65"/>
                  <a:pt x="130" y="62"/>
                  <a:pt x="132" y="59"/>
                </a:cubicBezTo>
                <a:cubicBezTo>
                  <a:pt x="134" y="57"/>
                  <a:pt x="133" y="51"/>
                  <a:pt x="137" y="52"/>
                </a:cubicBezTo>
                <a:cubicBezTo>
                  <a:pt x="139" y="52"/>
                  <a:pt x="138" y="56"/>
                  <a:pt x="140" y="57"/>
                </a:cubicBezTo>
                <a:cubicBezTo>
                  <a:pt x="141" y="58"/>
                  <a:pt x="144" y="57"/>
                  <a:pt x="146" y="57"/>
                </a:cubicBezTo>
                <a:cubicBezTo>
                  <a:pt x="149" y="57"/>
                  <a:pt x="149" y="55"/>
                  <a:pt x="149" y="52"/>
                </a:cubicBezTo>
                <a:cubicBezTo>
                  <a:pt x="149" y="48"/>
                  <a:pt x="156" y="49"/>
                  <a:pt x="156" y="47"/>
                </a:cubicBezTo>
                <a:cubicBezTo>
                  <a:pt x="155" y="44"/>
                  <a:pt x="148" y="48"/>
                  <a:pt x="148" y="44"/>
                </a:cubicBezTo>
                <a:cubicBezTo>
                  <a:pt x="148" y="39"/>
                  <a:pt x="154" y="38"/>
                  <a:pt x="150" y="37"/>
                </a:cubicBezTo>
                <a:cubicBezTo>
                  <a:pt x="147" y="36"/>
                  <a:pt x="143" y="39"/>
                  <a:pt x="144" y="46"/>
                </a:cubicBezTo>
                <a:cubicBezTo>
                  <a:pt x="145" y="53"/>
                  <a:pt x="146" y="56"/>
                  <a:pt x="141" y="54"/>
                </a:cubicBezTo>
                <a:cubicBezTo>
                  <a:pt x="137" y="51"/>
                  <a:pt x="142" y="46"/>
                  <a:pt x="138" y="48"/>
                </a:cubicBezTo>
                <a:cubicBezTo>
                  <a:pt x="135" y="50"/>
                  <a:pt x="133" y="51"/>
                  <a:pt x="133" y="46"/>
                </a:cubicBezTo>
                <a:cubicBezTo>
                  <a:pt x="133" y="42"/>
                  <a:pt x="141" y="30"/>
                  <a:pt x="147" y="28"/>
                </a:cubicBezTo>
                <a:cubicBezTo>
                  <a:pt x="136" y="19"/>
                  <a:pt x="123" y="13"/>
                  <a:pt x="108" y="11"/>
                </a:cubicBezTo>
                <a:cubicBezTo>
                  <a:pt x="108" y="11"/>
                  <a:pt x="108" y="11"/>
                  <a:pt x="108" y="11"/>
                </a:cubicBezTo>
                <a:cubicBezTo>
                  <a:pt x="108" y="19"/>
                  <a:pt x="108" y="24"/>
                  <a:pt x="107" y="28"/>
                </a:cubicBezTo>
                <a:cubicBezTo>
                  <a:pt x="107" y="33"/>
                  <a:pt x="92" y="34"/>
                  <a:pt x="90" y="43"/>
                </a:cubicBezTo>
                <a:cubicBezTo>
                  <a:pt x="88" y="51"/>
                  <a:pt x="85" y="46"/>
                  <a:pt x="80" y="40"/>
                </a:cubicBezTo>
                <a:cubicBezTo>
                  <a:pt x="75" y="34"/>
                  <a:pt x="81" y="26"/>
                  <a:pt x="78" y="21"/>
                </a:cubicBezTo>
                <a:cubicBezTo>
                  <a:pt x="76" y="16"/>
                  <a:pt x="67" y="23"/>
                  <a:pt x="67" y="18"/>
                </a:cubicBezTo>
                <a:cubicBezTo>
                  <a:pt x="67" y="16"/>
                  <a:pt x="69" y="14"/>
                  <a:pt x="69" y="13"/>
                </a:cubicBezTo>
                <a:cubicBezTo>
                  <a:pt x="68" y="14"/>
                  <a:pt x="67" y="14"/>
                  <a:pt x="66" y="14"/>
                </a:cubicBezTo>
                <a:cubicBezTo>
                  <a:pt x="63" y="16"/>
                  <a:pt x="61" y="22"/>
                  <a:pt x="60" y="23"/>
                </a:cubicBezTo>
                <a:cubicBezTo>
                  <a:pt x="57" y="27"/>
                  <a:pt x="64" y="26"/>
                  <a:pt x="67" y="30"/>
                </a:cubicBezTo>
                <a:cubicBezTo>
                  <a:pt x="71" y="36"/>
                  <a:pt x="74" y="40"/>
                  <a:pt x="72" y="43"/>
                </a:cubicBezTo>
                <a:cubicBezTo>
                  <a:pt x="71" y="46"/>
                  <a:pt x="59" y="43"/>
                  <a:pt x="61" y="38"/>
                </a:cubicBezTo>
                <a:cubicBezTo>
                  <a:pt x="64" y="33"/>
                  <a:pt x="62" y="32"/>
                  <a:pt x="59" y="31"/>
                </a:cubicBezTo>
                <a:cubicBezTo>
                  <a:pt x="56" y="31"/>
                  <a:pt x="56" y="35"/>
                  <a:pt x="56" y="40"/>
                </a:cubicBezTo>
                <a:cubicBezTo>
                  <a:pt x="56" y="44"/>
                  <a:pt x="48" y="45"/>
                  <a:pt x="44" y="49"/>
                </a:cubicBezTo>
                <a:cubicBezTo>
                  <a:pt x="40" y="54"/>
                  <a:pt x="47" y="58"/>
                  <a:pt x="53" y="60"/>
                </a:cubicBezTo>
                <a:cubicBezTo>
                  <a:pt x="59" y="62"/>
                  <a:pt x="55" y="52"/>
                  <a:pt x="57" y="47"/>
                </a:cubicBezTo>
                <a:cubicBezTo>
                  <a:pt x="59" y="40"/>
                  <a:pt x="66" y="46"/>
                  <a:pt x="71" y="52"/>
                </a:cubicBezTo>
                <a:cubicBezTo>
                  <a:pt x="75" y="58"/>
                  <a:pt x="82" y="66"/>
                  <a:pt x="73" y="70"/>
                </a:cubicBezTo>
                <a:cubicBezTo>
                  <a:pt x="58" y="76"/>
                  <a:pt x="52" y="83"/>
                  <a:pt x="49" y="89"/>
                </a:cubicBezTo>
                <a:cubicBezTo>
                  <a:pt x="46" y="95"/>
                  <a:pt x="49" y="98"/>
                  <a:pt x="47" y="100"/>
                </a:cubicBezTo>
                <a:cubicBezTo>
                  <a:pt x="45" y="102"/>
                  <a:pt x="45" y="99"/>
                  <a:pt x="43" y="94"/>
                </a:cubicBezTo>
                <a:cubicBezTo>
                  <a:pt x="41" y="91"/>
                  <a:pt x="34" y="91"/>
                  <a:pt x="31" y="97"/>
                </a:cubicBezTo>
                <a:cubicBezTo>
                  <a:pt x="29" y="98"/>
                  <a:pt x="29" y="101"/>
                  <a:pt x="29" y="104"/>
                </a:cubicBezTo>
                <a:cubicBezTo>
                  <a:pt x="29" y="114"/>
                  <a:pt x="36" y="101"/>
                  <a:pt x="40" y="103"/>
                </a:cubicBezTo>
                <a:cubicBezTo>
                  <a:pt x="45" y="104"/>
                  <a:pt x="36" y="105"/>
                  <a:pt x="37" y="109"/>
                </a:cubicBezTo>
                <a:cubicBezTo>
                  <a:pt x="38" y="113"/>
                  <a:pt x="44" y="107"/>
                  <a:pt x="42" y="116"/>
                </a:cubicBezTo>
                <a:cubicBezTo>
                  <a:pt x="41" y="121"/>
                  <a:pt x="49" y="117"/>
                  <a:pt x="54" y="115"/>
                </a:cubicBezTo>
                <a:cubicBezTo>
                  <a:pt x="65" y="111"/>
                  <a:pt x="73" y="129"/>
                  <a:pt x="81" y="132"/>
                </a:cubicBezTo>
                <a:cubicBezTo>
                  <a:pt x="90" y="135"/>
                  <a:pt x="93" y="137"/>
                  <a:pt x="91" y="141"/>
                </a:cubicBezTo>
                <a:cubicBezTo>
                  <a:pt x="85" y="153"/>
                  <a:pt x="73" y="161"/>
                  <a:pt x="67" y="175"/>
                </a:cubicBezTo>
                <a:cubicBezTo>
                  <a:pt x="75" y="178"/>
                  <a:pt x="85" y="179"/>
                  <a:pt x="94" y="179"/>
                </a:cubicBezTo>
                <a:cubicBezTo>
                  <a:pt x="107" y="179"/>
                  <a:pt x="118" y="177"/>
                  <a:pt x="129" y="172"/>
                </a:cubicBezTo>
                <a:close/>
                <a:moveTo>
                  <a:pt x="177" y="114"/>
                </a:moveTo>
                <a:cubicBezTo>
                  <a:pt x="175" y="114"/>
                  <a:pt x="173" y="115"/>
                  <a:pt x="172" y="115"/>
                </a:cubicBezTo>
                <a:cubicBezTo>
                  <a:pt x="167" y="113"/>
                  <a:pt x="170" y="93"/>
                  <a:pt x="163" y="94"/>
                </a:cubicBezTo>
                <a:cubicBezTo>
                  <a:pt x="160" y="95"/>
                  <a:pt x="165" y="110"/>
                  <a:pt x="172" y="118"/>
                </a:cubicBezTo>
                <a:cubicBezTo>
                  <a:pt x="173" y="119"/>
                  <a:pt x="174" y="118"/>
                  <a:pt x="176" y="118"/>
                </a:cubicBezTo>
                <a:cubicBezTo>
                  <a:pt x="176" y="117"/>
                  <a:pt x="177" y="115"/>
                  <a:pt x="177" y="114"/>
                </a:cubicBezTo>
                <a:close/>
                <a:moveTo>
                  <a:pt x="172" y="128"/>
                </a:moveTo>
                <a:cubicBezTo>
                  <a:pt x="164" y="126"/>
                  <a:pt x="158" y="144"/>
                  <a:pt x="156" y="152"/>
                </a:cubicBezTo>
                <a:cubicBezTo>
                  <a:pt x="163" y="145"/>
                  <a:pt x="168" y="137"/>
                  <a:pt x="172" y="128"/>
                </a:cubicBezTo>
                <a:close/>
                <a:moveTo>
                  <a:pt x="52" y="168"/>
                </a:moveTo>
                <a:cubicBezTo>
                  <a:pt x="53" y="160"/>
                  <a:pt x="54" y="151"/>
                  <a:pt x="52" y="150"/>
                </a:cubicBezTo>
                <a:cubicBezTo>
                  <a:pt x="45" y="144"/>
                  <a:pt x="40" y="135"/>
                  <a:pt x="47" y="126"/>
                </a:cubicBezTo>
                <a:cubicBezTo>
                  <a:pt x="48" y="125"/>
                  <a:pt x="49" y="124"/>
                  <a:pt x="49" y="122"/>
                </a:cubicBezTo>
                <a:cubicBezTo>
                  <a:pt x="50" y="119"/>
                  <a:pt x="47" y="121"/>
                  <a:pt x="42" y="121"/>
                </a:cubicBezTo>
                <a:cubicBezTo>
                  <a:pt x="37" y="121"/>
                  <a:pt x="41" y="113"/>
                  <a:pt x="31" y="112"/>
                </a:cubicBezTo>
                <a:cubicBezTo>
                  <a:pt x="21" y="111"/>
                  <a:pt x="21" y="109"/>
                  <a:pt x="20" y="103"/>
                </a:cubicBezTo>
                <a:cubicBezTo>
                  <a:pt x="20" y="97"/>
                  <a:pt x="14" y="91"/>
                  <a:pt x="9" y="90"/>
                </a:cubicBezTo>
                <a:cubicBezTo>
                  <a:pt x="9" y="91"/>
                  <a:pt x="9" y="93"/>
                  <a:pt x="9" y="94"/>
                </a:cubicBezTo>
                <a:cubicBezTo>
                  <a:pt x="9" y="126"/>
                  <a:pt x="27" y="154"/>
                  <a:pt x="52" y="168"/>
                </a:cubicBezTo>
                <a:close/>
                <a:moveTo>
                  <a:pt x="108" y="41"/>
                </a:moveTo>
                <a:cubicBezTo>
                  <a:pt x="112" y="43"/>
                  <a:pt x="116" y="40"/>
                  <a:pt x="115" y="37"/>
                </a:cubicBezTo>
                <a:cubicBezTo>
                  <a:pt x="112" y="32"/>
                  <a:pt x="103" y="35"/>
                  <a:pt x="108" y="41"/>
                </a:cubicBezTo>
                <a:close/>
                <a:moveTo>
                  <a:pt x="125" y="49"/>
                </a:moveTo>
                <a:cubicBezTo>
                  <a:pt x="128" y="49"/>
                  <a:pt x="130" y="55"/>
                  <a:pt x="129" y="58"/>
                </a:cubicBezTo>
                <a:cubicBezTo>
                  <a:pt x="127" y="64"/>
                  <a:pt x="122" y="60"/>
                  <a:pt x="121" y="56"/>
                </a:cubicBezTo>
                <a:cubicBezTo>
                  <a:pt x="121" y="52"/>
                  <a:pt x="122" y="49"/>
                  <a:pt x="125" y="49"/>
                </a:cubicBezTo>
                <a:close/>
                <a:moveTo>
                  <a:pt x="158" y="77"/>
                </a:moveTo>
                <a:cubicBezTo>
                  <a:pt x="155" y="74"/>
                  <a:pt x="156" y="70"/>
                  <a:pt x="160" y="69"/>
                </a:cubicBezTo>
                <a:cubicBezTo>
                  <a:pt x="167" y="68"/>
                  <a:pt x="176" y="75"/>
                  <a:pt x="170" y="77"/>
                </a:cubicBezTo>
                <a:cubicBezTo>
                  <a:pt x="167" y="78"/>
                  <a:pt x="162" y="78"/>
                  <a:pt x="158" y="77"/>
                </a:cubicBezTo>
                <a:close/>
                <a:moveTo>
                  <a:pt x="46" y="102"/>
                </a:moveTo>
                <a:cubicBezTo>
                  <a:pt x="49" y="102"/>
                  <a:pt x="57" y="104"/>
                  <a:pt x="59" y="106"/>
                </a:cubicBezTo>
                <a:cubicBezTo>
                  <a:pt x="61" y="109"/>
                  <a:pt x="53" y="108"/>
                  <a:pt x="48" y="106"/>
                </a:cubicBezTo>
                <a:cubicBezTo>
                  <a:pt x="45" y="105"/>
                  <a:pt x="43" y="103"/>
                  <a:pt x="46" y="102"/>
                </a:cubicBezTo>
                <a:close/>
              </a:path>
            </a:pathLst>
          </a:custGeom>
          <a:solidFill>
            <a:schemeClr val="tx1"/>
          </a:solidFill>
          <a:ln>
            <a:noFill/>
          </a:ln>
        </p:spPr>
        <p:txBody>
          <a:bodyPr vert="horz" wrap="square" lIns="82295" tIns="41148" rIns="82295" bIns="41148" numCol="1" anchor="t" anchorCtr="0" compatLnSpc="1">
            <a:prstTxWarp prst="textNoShape">
              <a:avLst/>
            </a:prstTxWarp>
          </a:bodyPr>
          <a:lstStyle/>
          <a:p>
            <a:endParaRPr lang="en-US" sz="1600" dirty="0"/>
          </a:p>
        </p:txBody>
      </p:sp>
      <p:sp>
        <p:nvSpPr>
          <p:cNvPr id="24" name="Freeform 62"/>
          <p:cNvSpPr>
            <a:spLocks noEditPoints="1"/>
          </p:cNvSpPr>
          <p:nvPr/>
        </p:nvSpPr>
        <p:spPr bwMode="black">
          <a:xfrm>
            <a:off x="7924016" y="3321831"/>
            <a:ext cx="395326" cy="395120"/>
          </a:xfrm>
          <a:custGeom>
            <a:avLst/>
            <a:gdLst>
              <a:gd name="T0" fmla="*/ 189 w 189"/>
              <a:gd name="T1" fmla="*/ 94 h 189"/>
              <a:gd name="T2" fmla="*/ 0 w 189"/>
              <a:gd name="T3" fmla="*/ 94 h 189"/>
              <a:gd name="T4" fmla="*/ 129 w 189"/>
              <a:gd name="T5" fmla="*/ 172 h 189"/>
              <a:gd name="T6" fmla="*/ 124 w 189"/>
              <a:gd name="T7" fmla="*/ 123 h 189"/>
              <a:gd name="T8" fmla="*/ 123 w 189"/>
              <a:gd name="T9" fmla="*/ 84 h 189"/>
              <a:gd name="T10" fmla="*/ 140 w 189"/>
              <a:gd name="T11" fmla="*/ 85 h 189"/>
              <a:gd name="T12" fmla="*/ 152 w 189"/>
              <a:gd name="T13" fmla="*/ 89 h 189"/>
              <a:gd name="T14" fmla="*/ 158 w 189"/>
              <a:gd name="T15" fmla="*/ 84 h 189"/>
              <a:gd name="T16" fmla="*/ 152 w 189"/>
              <a:gd name="T17" fmla="*/ 82 h 189"/>
              <a:gd name="T18" fmla="*/ 146 w 189"/>
              <a:gd name="T19" fmla="*/ 78 h 189"/>
              <a:gd name="T20" fmla="*/ 139 w 189"/>
              <a:gd name="T21" fmla="*/ 74 h 189"/>
              <a:gd name="T22" fmla="*/ 128 w 189"/>
              <a:gd name="T23" fmla="*/ 80 h 189"/>
              <a:gd name="T24" fmla="*/ 121 w 189"/>
              <a:gd name="T25" fmla="*/ 72 h 189"/>
              <a:gd name="T26" fmla="*/ 132 w 189"/>
              <a:gd name="T27" fmla="*/ 59 h 189"/>
              <a:gd name="T28" fmla="*/ 140 w 189"/>
              <a:gd name="T29" fmla="*/ 57 h 189"/>
              <a:gd name="T30" fmla="*/ 149 w 189"/>
              <a:gd name="T31" fmla="*/ 52 h 189"/>
              <a:gd name="T32" fmla="*/ 148 w 189"/>
              <a:gd name="T33" fmla="*/ 44 h 189"/>
              <a:gd name="T34" fmla="*/ 144 w 189"/>
              <a:gd name="T35" fmla="*/ 46 h 189"/>
              <a:gd name="T36" fmla="*/ 138 w 189"/>
              <a:gd name="T37" fmla="*/ 48 h 189"/>
              <a:gd name="T38" fmla="*/ 147 w 189"/>
              <a:gd name="T39" fmla="*/ 28 h 189"/>
              <a:gd name="T40" fmla="*/ 108 w 189"/>
              <a:gd name="T41" fmla="*/ 11 h 189"/>
              <a:gd name="T42" fmla="*/ 90 w 189"/>
              <a:gd name="T43" fmla="*/ 43 h 189"/>
              <a:gd name="T44" fmla="*/ 78 w 189"/>
              <a:gd name="T45" fmla="*/ 21 h 189"/>
              <a:gd name="T46" fmla="*/ 69 w 189"/>
              <a:gd name="T47" fmla="*/ 13 h 189"/>
              <a:gd name="T48" fmla="*/ 60 w 189"/>
              <a:gd name="T49" fmla="*/ 23 h 189"/>
              <a:gd name="T50" fmla="*/ 72 w 189"/>
              <a:gd name="T51" fmla="*/ 43 h 189"/>
              <a:gd name="T52" fmla="*/ 59 w 189"/>
              <a:gd name="T53" fmla="*/ 31 h 189"/>
              <a:gd name="T54" fmla="*/ 44 w 189"/>
              <a:gd name="T55" fmla="*/ 49 h 189"/>
              <a:gd name="T56" fmla="*/ 57 w 189"/>
              <a:gd name="T57" fmla="*/ 47 h 189"/>
              <a:gd name="T58" fmla="*/ 73 w 189"/>
              <a:gd name="T59" fmla="*/ 70 h 189"/>
              <a:gd name="T60" fmla="*/ 47 w 189"/>
              <a:gd name="T61" fmla="*/ 100 h 189"/>
              <a:gd name="T62" fmla="*/ 31 w 189"/>
              <a:gd name="T63" fmla="*/ 97 h 189"/>
              <a:gd name="T64" fmla="*/ 40 w 189"/>
              <a:gd name="T65" fmla="*/ 103 h 189"/>
              <a:gd name="T66" fmla="*/ 42 w 189"/>
              <a:gd name="T67" fmla="*/ 116 h 189"/>
              <a:gd name="T68" fmla="*/ 81 w 189"/>
              <a:gd name="T69" fmla="*/ 132 h 189"/>
              <a:gd name="T70" fmla="*/ 67 w 189"/>
              <a:gd name="T71" fmla="*/ 175 h 189"/>
              <a:gd name="T72" fmla="*/ 129 w 189"/>
              <a:gd name="T73" fmla="*/ 172 h 189"/>
              <a:gd name="T74" fmla="*/ 172 w 189"/>
              <a:gd name="T75" fmla="*/ 115 h 189"/>
              <a:gd name="T76" fmla="*/ 172 w 189"/>
              <a:gd name="T77" fmla="*/ 118 h 189"/>
              <a:gd name="T78" fmla="*/ 177 w 189"/>
              <a:gd name="T79" fmla="*/ 114 h 189"/>
              <a:gd name="T80" fmla="*/ 156 w 189"/>
              <a:gd name="T81" fmla="*/ 152 h 189"/>
              <a:gd name="T82" fmla="*/ 52 w 189"/>
              <a:gd name="T83" fmla="*/ 168 h 189"/>
              <a:gd name="T84" fmla="*/ 47 w 189"/>
              <a:gd name="T85" fmla="*/ 126 h 189"/>
              <a:gd name="T86" fmla="*/ 42 w 189"/>
              <a:gd name="T87" fmla="*/ 121 h 189"/>
              <a:gd name="T88" fmla="*/ 20 w 189"/>
              <a:gd name="T89" fmla="*/ 103 h 189"/>
              <a:gd name="T90" fmla="*/ 9 w 189"/>
              <a:gd name="T91" fmla="*/ 94 h 189"/>
              <a:gd name="T92" fmla="*/ 108 w 189"/>
              <a:gd name="T93" fmla="*/ 41 h 189"/>
              <a:gd name="T94" fmla="*/ 108 w 189"/>
              <a:gd name="T95" fmla="*/ 41 h 189"/>
              <a:gd name="T96" fmla="*/ 129 w 189"/>
              <a:gd name="T97" fmla="*/ 58 h 189"/>
              <a:gd name="T98" fmla="*/ 125 w 189"/>
              <a:gd name="T99" fmla="*/ 49 h 189"/>
              <a:gd name="T100" fmla="*/ 160 w 189"/>
              <a:gd name="T101" fmla="*/ 69 h 189"/>
              <a:gd name="T102" fmla="*/ 158 w 189"/>
              <a:gd name="T103" fmla="*/ 77 h 189"/>
              <a:gd name="T104" fmla="*/ 59 w 189"/>
              <a:gd name="T105" fmla="*/ 106 h 189"/>
              <a:gd name="T106" fmla="*/ 46 w 189"/>
              <a:gd name="T107" fmla="*/ 10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 h="189">
                <a:moveTo>
                  <a:pt x="94" y="0"/>
                </a:moveTo>
                <a:cubicBezTo>
                  <a:pt x="146" y="0"/>
                  <a:pt x="189" y="42"/>
                  <a:pt x="189" y="94"/>
                </a:cubicBezTo>
                <a:cubicBezTo>
                  <a:pt x="189" y="147"/>
                  <a:pt x="146" y="189"/>
                  <a:pt x="94" y="189"/>
                </a:cubicBezTo>
                <a:cubicBezTo>
                  <a:pt x="42" y="189"/>
                  <a:pt x="0" y="147"/>
                  <a:pt x="0" y="94"/>
                </a:cubicBezTo>
                <a:cubicBezTo>
                  <a:pt x="0" y="42"/>
                  <a:pt x="42" y="0"/>
                  <a:pt x="94" y="0"/>
                </a:cubicBezTo>
                <a:close/>
                <a:moveTo>
                  <a:pt x="129" y="172"/>
                </a:moveTo>
                <a:cubicBezTo>
                  <a:pt x="126" y="156"/>
                  <a:pt x="135" y="129"/>
                  <a:pt x="130" y="124"/>
                </a:cubicBezTo>
                <a:cubicBezTo>
                  <a:pt x="128" y="123"/>
                  <a:pt x="126" y="122"/>
                  <a:pt x="124" y="123"/>
                </a:cubicBezTo>
                <a:cubicBezTo>
                  <a:pt x="120" y="124"/>
                  <a:pt x="116" y="126"/>
                  <a:pt x="113" y="125"/>
                </a:cubicBezTo>
                <a:cubicBezTo>
                  <a:pt x="96" y="117"/>
                  <a:pt x="106" y="90"/>
                  <a:pt x="123" y="84"/>
                </a:cubicBezTo>
                <a:cubicBezTo>
                  <a:pt x="126" y="83"/>
                  <a:pt x="129" y="83"/>
                  <a:pt x="132" y="83"/>
                </a:cubicBezTo>
                <a:cubicBezTo>
                  <a:pt x="137" y="82"/>
                  <a:pt x="140" y="82"/>
                  <a:pt x="140" y="85"/>
                </a:cubicBezTo>
                <a:cubicBezTo>
                  <a:pt x="140" y="89"/>
                  <a:pt x="148" y="92"/>
                  <a:pt x="150" y="92"/>
                </a:cubicBezTo>
                <a:cubicBezTo>
                  <a:pt x="151" y="92"/>
                  <a:pt x="151" y="89"/>
                  <a:pt x="152" y="89"/>
                </a:cubicBezTo>
                <a:cubicBezTo>
                  <a:pt x="159" y="89"/>
                  <a:pt x="164" y="93"/>
                  <a:pt x="165" y="90"/>
                </a:cubicBezTo>
                <a:cubicBezTo>
                  <a:pt x="167" y="80"/>
                  <a:pt x="166" y="85"/>
                  <a:pt x="158" y="84"/>
                </a:cubicBezTo>
                <a:cubicBezTo>
                  <a:pt x="155" y="83"/>
                  <a:pt x="157" y="78"/>
                  <a:pt x="154" y="78"/>
                </a:cubicBezTo>
                <a:cubicBezTo>
                  <a:pt x="152" y="77"/>
                  <a:pt x="155" y="84"/>
                  <a:pt x="152" y="82"/>
                </a:cubicBezTo>
                <a:cubicBezTo>
                  <a:pt x="148" y="79"/>
                  <a:pt x="146" y="72"/>
                  <a:pt x="142" y="71"/>
                </a:cubicBezTo>
                <a:cubicBezTo>
                  <a:pt x="137" y="70"/>
                  <a:pt x="145" y="75"/>
                  <a:pt x="146" y="78"/>
                </a:cubicBezTo>
                <a:cubicBezTo>
                  <a:pt x="147" y="81"/>
                  <a:pt x="143" y="85"/>
                  <a:pt x="141" y="82"/>
                </a:cubicBezTo>
                <a:cubicBezTo>
                  <a:pt x="140" y="81"/>
                  <a:pt x="145" y="78"/>
                  <a:pt x="139" y="74"/>
                </a:cubicBezTo>
                <a:cubicBezTo>
                  <a:pt x="138" y="72"/>
                  <a:pt x="135" y="72"/>
                  <a:pt x="133" y="74"/>
                </a:cubicBezTo>
                <a:cubicBezTo>
                  <a:pt x="130" y="77"/>
                  <a:pt x="129" y="80"/>
                  <a:pt x="128" y="80"/>
                </a:cubicBezTo>
                <a:cubicBezTo>
                  <a:pt x="125" y="82"/>
                  <a:pt x="123" y="82"/>
                  <a:pt x="120" y="81"/>
                </a:cubicBezTo>
                <a:cubicBezTo>
                  <a:pt x="116" y="80"/>
                  <a:pt x="117" y="71"/>
                  <a:pt x="121" y="72"/>
                </a:cubicBezTo>
                <a:cubicBezTo>
                  <a:pt x="133" y="75"/>
                  <a:pt x="122" y="68"/>
                  <a:pt x="125" y="66"/>
                </a:cubicBezTo>
                <a:cubicBezTo>
                  <a:pt x="126" y="65"/>
                  <a:pt x="130" y="62"/>
                  <a:pt x="132" y="59"/>
                </a:cubicBezTo>
                <a:cubicBezTo>
                  <a:pt x="134" y="57"/>
                  <a:pt x="133" y="51"/>
                  <a:pt x="137" y="52"/>
                </a:cubicBezTo>
                <a:cubicBezTo>
                  <a:pt x="139" y="52"/>
                  <a:pt x="138" y="56"/>
                  <a:pt x="140" y="57"/>
                </a:cubicBezTo>
                <a:cubicBezTo>
                  <a:pt x="141" y="58"/>
                  <a:pt x="144" y="57"/>
                  <a:pt x="146" y="57"/>
                </a:cubicBezTo>
                <a:cubicBezTo>
                  <a:pt x="149" y="57"/>
                  <a:pt x="149" y="55"/>
                  <a:pt x="149" y="52"/>
                </a:cubicBezTo>
                <a:cubicBezTo>
                  <a:pt x="149" y="48"/>
                  <a:pt x="156" y="49"/>
                  <a:pt x="156" y="47"/>
                </a:cubicBezTo>
                <a:cubicBezTo>
                  <a:pt x="155" y="44"/>
                  <a:pt x="148" y="48"/>
                  <a:pt x="148" y="44"/>
                </a:cubicBezTo>
                <a:cubicBezTo>
                  <a:pt x="148" y="39"/>
                  <a:pt x="154" y="38"/>
                  <a:pt x="150" y="37"/>
                </a:cubicBezTo>
                <a:cubicBezTo>
                  <a:pt x="147" y="36"/>
                  <a:pt x="143" y="39"/>
                  <a:pt x="144" y="46"/>
                </a:cubicBezTo>
                <a:cubicBezTo>
                  <a:pt x="145" y="53"/>
                  <a:pt x="146" y="56"/>
                  <a:pt x="141" y="54"/>
                </a:cubicBezTo>
                <a:cubicBezTo>
                  <a:pt x="137" y="51"/>
                  <a:pt x="142" y="46"/>
                  <a:pt x="138" y="48"/>
                </a:cubicBezTo>
                <a:cubicBezTo>
                  <a:pt x="135" y="50"/>
                  <a:pt x="133" y="51"/>
                  <a:pt x="133" y="46"/>
                </a:cubicBezTo>
                <a:cubicBezTo>
                  <a:pt x="133" y="42"/>
                  <a:pt x="141" y="30"/>
                  <a:pt x="147" y="28"/>
                </a:cubicBezTo>
                <a:cubicBezTo>
                  <a:pt x="136" y="19"/>
                  <a:pt x="123" y="13"/>
                  <a:pt x="108" y="11"/>
                </a:cubicBezTo>
                <a:cubicBezTo>
                  <a:pt x="108" y="11"/>
                  <a:pt x="108" y="11"/>
                  <a:pt x="108" y="11"/>
                </a:cubicBezTo>
                <a:cubicBezTo>
                  <a:pt x="108" y="19"/>
                  <a:pt x="108" y="24"/>
                  <a:pt x="107" y="28"/>
                </a:cubicBezTo>
                <a:cubicBezTo>
                  <a:pt x="107" y="33"/>
                  <a:pt x="92" y="34"/>
                  <a:pt x="90" y="43"/>
                </a:cubicBezTo>
                <a:cubicBezTo>
                  <a:pt x="88" y="51"/>
                  <a:pt x="85" y="46"/>
                  <a:pt x="80" y="40"/>
                </a:cubicBezTo>
                <a:cubicBezTo>
                  <a:pt x="75" y="34"/>
                  <a:pt x="81" y="26"/>
                  <a:pt x="78" y="21"/>
                </a:cubicBezTo>
                <a:cubicBezTo>
                  <a:pt x="76" y="16"/>
                  <a:pt x="67" y="23"/>
                  <a:pt x="67" y="18"/>
                </a:cubicBezTo>
                <a:cubicBezTo>
                  <a:pt x="67" y="16"/>
                  <a:pt x="69" y="14"/>
                  <a:pt x="69" y="13"/>
                </a:cubicBezTo>
                <a:cubicBezTo>
                  <a:pt x="68" y="14"/>
                  <a:pt x="67" y="14"/>
                  <a:pt x="66" y="14"/>
                </a:cubicBezTo>
                <a:cubicBezTo>
                  <a:pt x="63" y="16"/>
                  <a:pt x="61" y="22"/>
                  <a:pt x="60" y="23"/>
                </a:cubicBezTo>
                <a:cubicBezTo>
                  <a:pt x="57" y="27"/>
                  <a:pt x="64" y="26"/>
                  <a:pt x="67" y="30"/>
                </a:cubicBezTo>
                <a:cubicBezTo>
                  <a:pt x="71" y="36"/>
                  <a:pt x="74" y="40"/>
                  <a:pt x="72" y="43"/>
                </a:cubicBezTo>
                <a:cubicBezTo>
                  <a:pt x="71" y="46"/>
                  <a:pt x="59" y="43"/>
                  <a:pt x="61" y="38"/>
                </a:cubicBezTo>
                <a:cubicBezTo>
                  <a:pt x="64" y="33"/>
                  <a:pt x="62" y="32"/>
                  <a:pt x="59" y="31"/>
                </a:cubicBezTo>
                <a:cubicBezTo>
                  <a:pt x="56" y="31"/>
                  <a:pt x="56" y="35"/>
                  <a:pt x="56" y="40"/>
                </a:cubicBezTo>
                <a:cubicBezTo>
                  <a:pt x="56" y="44"/>
                  <a:pt x="48" y="45"/>
                  <a:pt x="44" y="49"/>
                </a:cubicBezTo>
                <a:cubicBezTo>
                  <a:pt x="40" y="54"/>
                  <a:pt x="47" y="58"/>
                  <a:pt x="53" y="60"/>
                </a:cubicBezTo>
                <a:cubicBezTo>
                  <a:pt x="59" y="62"/>
                  <a:pt x="55" y="52"/>
                  <a:pt x="57" y="47"/>
                </a:cubicBezTo>
                <a:cubicBezTo>
                  <a:pt x="59" y="40"/>
                  <a:pt x="66" y="46"/>
                  <a:pt x="71" y="52"/>
                </a:cubicBezTo>
                <a:cubicBezTo>
                  <a:pt x="75" y="58"/>
                  <a:pt x="82" y="66"/>
                  <a:pt x="73" y="70"/>
                </a:cubicBezTo>
                <a:cubicBezTo>
                  <a:pt x="58" y="76"/>
                  <a:pt x="52" y="83"/>
                  <a:pt x="49" y="89"/>
                </a:cubicBezTo>
                <a:cubicBezTo>
                  <a:pt x="46" y="95"/>
                  <a:pt x="49" y="98"/>
                  <a:pt x="47" y="100"/>
                </a:cubicBezTo>
                <a:cubicBezTo>
                  <a:pt x="45" y="102"/>
                  <a:pt x="45" y="99"/>
                  <a:pt x="43" y="94"/>
                </a:cubicBezTo>
                <a:cubicBezTo>
                  <a:pt x="41" y="91"/>
                  <a:pt x="34" y="91"/>
                  <a:pt x="31" y="97"/>
                </a:cubicBezTo>
                <a:cubicBezTo>
                  <a:pt x="29" y="98"/>
                  <a:pt x="29" y="101"/>
                  <a:pt x="29" y="104"/>
                </a:cubicBezTo>
                <a:cubicBezTo>
                  <a:pt x="29" y="114"/>
                  <a:pt x="36" y="101"/>
                  <a:pt x="40" y="103"/>
                </a:cubicBezTo>
                <a:cubicBezTo>
                  <a:pt x="45" y="104"/>
                  <a:pt x="36" y="105"/>
                  <a:pt x="37" y="109"/>
                </a:cubicBezTo>
                <a:cubicBezTo>
                  <a:pt x="38" y="113"/>
                  <a:pt x="44" y="107"/>
                  <a:pt x="42" y="116"/>
                </a:cubicBezTo>
                <a:cubicBezTo>
                  <a:pt x="41" y="121"/>
                  <a:pt x="49" y="117"/>
                  <a:pt x="54" y="115"/>
                </a:cubicBezTo>
                <a:cubicBezTo>
                  <a:pt x="65" y="111"/>
                  <a:pt x="73" y="129"/>
                  <a:pt x="81" y="132"/>
                </a:cubicBezTo>
                <a:cubicBezTo>
                  <a:pt x="90" y="135"/>
                  <a:pt x="93" y="137"/>
                  <a:pt x="91" y="141"/>
                </a:cubicBezTo>
                <a:cubicBezTo>
                  <a:pt x="85" y="153"/>
                  <a:pt x="73" y="161"/>
                  <a:pt x="67" y="175"/>
                </a:cubicBezTo>
                <a:cubicBezTo>
                  <a:pt x="75" y="178"/>
                  <a:pt x="85" y="179"/>
                  <a:pt x="94" y="179"/>
                </a:cubicBezTo>
                <a:cubicBezTo>
                  <a:pt x="107" y="179"/>
                  <a:pt x="118" y="177"/>
                  <a:pt x="129" y="172"/>
                </a:cubicBezTo>
                <a:close/>
                <a:moveTo>
                  <a:pt x="177" y="114"/>
                </a:moveTo>
                <a:cubicBezTo>
                  <a:pt x="175" y="114"/>
                  <a:pt x="173" y="115"/>
                  <a:pt x="172" y="115"/>
                </a:cubicBezTo>
                <a:cubicBezTo>
                  <a:pt x="167" y="113"/>
                  <a:pt x="170" y="93"/>
                  <a:pt x="163" y="94"/>
                </a:cubicBezTo>
                <a:cubicBezTo>
                  <a:pt x="160" y="95"/>
                  <a:pt x="165" y="110"/>
                  <a:pt x="172" y="118"/>
                </a:cubicBezTo>
                <a:cubicBezTo>
                  <a:pt x="173" y="119"/>
                  <a:pt x="174" y="118"/>
                  <a:pt x="176" y="118"/>
                </a:cubicBezTo>
                <a:cubicBezTo>
                  <a:pt x="176" y="117"/>
                  <a:pt x="177" y="115"/>
                  <a:pt x="177" y="114"/>
                </a:cubicBezTo>
                <a:close/>
                <a:moveTo>
                  <a:pt x="172" y="128"/>
                </a:moveTo>
                <a:cubicBezTo>
                  <a:pt x="164" y="126"/>
                  <a:pt x="158" y="144"/>
                  <a:pt x="156" y="152"/>
                </a:cubicBezTo>
                <a:cubicBezTo>
                  <a:pt x="163" y="145"/>
                  <a:pt x="168" y="137"/>
                  <a:pt x="172" y="128"/>
                </a:cubicBezTo>
                <a:close/>
                <a:moveTo>
                  <a:pt x="52" y="168"/>
                </a:moveTo>
                <a:cubicBezTo>
                  <a:pt x="53" y="160"/>
                  <a:pt x="54" y="151"/>
                  <a:pt x="52" y="150"/>
                </a:cubicBezTo>
                <a:cubicBezTo>
                  <a:pt x="45" y="144"/>
                  <a:pt x="40" y="135"/>
                  <a:pt x="47" y="126"/>
                </a:cubicBezTo>
                <a:cubicBezTo>
                  <a:pt x="48" y="125"/>
                  <a:pt x="49" y="124"/>
                  <a:pt x="49" y="122"/>
                </a:cubicBezTo>
                <a:cubicBezTo>
                  <a:pt x="50" y="119"/>
                  <a:pt x="47" y="121"/>
                  <a:pt x="42" y="121"/>
                </a:cubicBezTo>
                <a:cubicBezTo>
                  <a:pt x="37" y="121"/>
                  <a:pt x="41" y="113"/>
                  <a:pt x="31" y="112"/>
                </a:cubicBezTo>
                <a:cubicBezTo>
                  <a:pt x="21" y="111"/>
                  <a:pt x="21" y="109"/>
                  <a:pt x="20" y="103"/>
                </a:cubicBezTo>
                <a:cubicBezTo>
                  <a:pt x="20" y="97"/>
                  <a:pt x="14" y="91"/>
                  <a:pt x="9" y="90"/>
                </a:cubicBezTo>
                <a:cubicBezTo>
                  <a:pt x="9" y="91"/>
                  <a:pt x="9" y="93"/>
                  <a:pt x="9" y="94"/>
                </a:cubicBezTo>
                <a:cubicBezTo>
                  <a:pt x="9" y="126"/>
                  <a:pt x="27" y="154"/>
                  <a:pt x="52" y="168"/>
                </a:cubicBezTo>
                <a:close/>
                <a:moveTo>
                  <a:pt x="108" y="41"/>
                </a:moveTo>
                <a:cubicBezTo>
                  <a:pt x="112" y="43"/>
                  <a:pt x="116" y="40"/>
                  <a:pt x="115" y="37"/>
                </a:cubicBezTo>
                <a:cubicBezTo>
                  <a:pt x="112" y="32"/>
                  <a:pt x="103" y="35"/>
                  <a:pt x="108" y="41"/>
                </a:cubicBezTo>
                <a:close/>
                <a:moveTo>
                  <a:pt x="125" y="49"/>
                </a:moveTo>
                <a:cubicBezTo>
                  <a:pt x="128" y="49"/>
                  <a:pt x="130" y="55"/>
                  <a:pt x="129" y="58"/>
                </a:cubicBezTo>
                <a:cubicBezTo>
                  <a:pt x="127" y="64"/>
                  <a:pt x="122" y="60"/>
                  <a:pt x="121" y="56"/>
                </a:cubicBezTo>
                <a:cubicBezTo>
                  <a:pt x="121" y="52"/>
                  <a:pt x="122" y="49"/>
                  <a:pt x="125" y="49"/>
                </a:cubicBezTo>
                <a:close/>
                <a:moveTo>
                  <a:pt x="158" y="77"/>
                </a:moveTo>
                <a:cubicBezTo>
                  <a:pt x="155" y="74"/>
                  <a:pt x="156" y="70"/>
                  <a:pt x="160" y="69"/>
                </a:cubicBezTo>
                <a:cubicBezTo>
                  <a:pt x="167" y="68"/>
                  <a:pt x="176" y="75"/>
                  <a:pt x="170" y="77"/>
                </a:cubicBezTo>
                <a:cubicBezTo>
                  <a:pt x="167" y="78"/>
                  <a:pt x="162" y="78"/>
                  <a:pt x="158" y="77"/>
                </a:cubicBezTo>
                <a:close/>
                <a:moveTo>
                  <a:pt x="46" y="102"/>
                </a:moveTo>
                <a:cubicBezTo>
                  <a:pt x="49" y="102"/>
                  <a:pt x="57" y="104"/>
                  <a:pt x="59" y="106"/>
                </a:cubicBezTo>
                <a:cubicBezTo>
                  <a:pt x="61" y="109"/>
                  <a:pt x="53" y="108"/>
                  <a:pt x="48" y="106"/>
                </a:cubicBezTo>
                <a:cubicBezTo>
                  <a:pt x="45" y="105"/>
                  <a:pt x="43" y="103"/>
                  <a:pt x="46" y="102"/>
                </a:cubicBezTo>
                <a:close/>
              </a:path>
            </a:pathLst>
          </a:custGeom>
          <a:solidFill>
            <a:schemeClr val="tx1"/>
          </a:solidFill>
          <a:ln>
            <a:noFill/>
          </a:ln>
        </p:spPr>
        <p:txBody>
          <a:bodyPr vert="horz" wrap="square" lIns="82295" tIns="41148" rIns="82295" bIns="41148" numCol="1" anchor="t" anchorCtr="0" compatLnSpc="1">
            <a:prstTxWarp prst="textNoShape">
              <a:avLst/>
            </a:prstTxWarp>
          </a:bodyPr>
          <a:lstStyle/>
          <a:p>
            <a:endParaRPr lang="en-US" sz="1600" dirty="0"/>
          </a:p>
        </p:txBody>
      </p:sp>
      <p:sp>
        <p:nvSpPr>
          <p:cNvPr id="25" name="Freeform 34"/>
          <p:cNvSpPr>
            <a:spLocks noEditPoints="1"/>
          </p:cNvSpPr>
          <p:nvPr/>
        </p:nvSpPr>
        <p:spPr bwMode="auto">
          <a:xfrm>
            <a:off x="2962635" y="5222894"/>
            <a:ext cx="372746" cy="365679"/>
          </a:xfrm>
          <a:custGeom>
            <a:avLst/>
            <a:gdLst>
              <a:gd name="T0" fmla="*/ 1691 w 1811"/>
              <a:gd name="T1" fmla="*/ 192 h 1777"/>
              <a:gd name="T2" fmla="*/ 907 w 1811"/>
              <a:gd name="T3" fmla="*/ 0 h 1777"/>
              <a:gd name="T4" fmla="*/ 330 w 1811"/>
              <a:gd name="T5" fmla="*/ 83 h 1777"/>
              <a:gd name="T6" fmla="*/ 120 w 1811"/>
              <a:gd name="T7" fmla="*/ 192 h 1777"/>
              <a:gd name="T8" fmla="*/ 0 w 1811"/>
              <a:gd name="T9" fmla="*/ 419 h 1777"/>
              <a:gd name="T10" fmla="*/ 0 w 1811"/>
              <a:gd name="T11" fmla="*/ 1306 h 1777"/>
              <a:gd name="T12" fmla="*/ 108 w 1811"/>
              <a:gd name="T13" fmla="*/ 1543 h 1777"/>
              <a:gd name="T14" fmla="*/ 907 w 1811"/>
              <a:gd name="T15" fmla="*/ 1777 h 1777"/>
              <a:gd name="T16" fmla="*/ 1150 w 1811"/>
              <a:gd name="T17" fmla="*/ 1762 h 1777"/>
              <a:gd name="T18" fmla="*/ 1700 w 1811"/>
              <a:gd name="T19" fmla="*/ 1547 h 1777"/>
              <a:gd name="T20" fmla="*/ 1703 w 1811"/>
              <a:gd name="T21" fmla="*/ 1547 h 1777"/>
              <a:gd name="T22" fmla="*/ 1811 w 1811"/>
              <a:gd name="T23" fmla="*/ 1310 h 1777"/>
              <a:gd name="T24" fmla="*/ 1811 w 1811"/>
              <a:gd name="T25" fmla="*/ 832 h 1777"/>
              <a:gd name="T26" fmla="*/ 1811 w 1811"/>
              <a:gd name="T27" fmla="*/ 832 h 1777"/>
              <a:gd name="T28" fmla="*/ 1811 w 1811"/>
              <a:gd name="T29" fmla="*/ 419 h 1777"/>
              <a:gd name="T30" fmla="*/ 1691 w 1811"/>
              <a:gd name="T31" fmla="*/ 192 h 1777"/>
              <a:gd name="T32" fmla="*/ 907 w 1811"/>
              <a:gd name="T33" fmla="*/ 167 h 1777"/>
              <a:gd name="T34" fmla="*/ 1646 w 1811"/>
              <a:gd name="T35" fmla="*/ 419 h 1777"/>
              <a:gd name="T36" fmla="*/ 907 w 1811"/>
              <a:gd name="T37" fmla="*/ 672 h 1777"/>
              <a:gd name="T38" fmla="*/ 167 w 1811"/>
              <a:gd name="T39" fmla="*/ 419 h 1777"/>
              <a:gd name="T40" fmla="*/ 907 w 1811"/>
              <a:gd name="T41" fmla="*/ 167 h 1777"/>
              <a:gd name="T42" fmla="*/ 167 w 1811"/>
              <a:gd name="T43" fmla="*/ 593 h 1777"/>
              <a:gd name="T44" fmla="*/ 232 w 1811"/>
              <a:gd name="T45" fmla="*/ 638 h 1777"/>
              <a:gd name="T46" fmla="*/ 907 w 1811"/>
              <a:gd name="T47" fmla="*/ 771 h 1777"/>
              <a:gd name="T48" fmla="*/ 1455 w 1811"/>
              <a:gd name="T49" fmla="*/ 692 h 1777"/>
              <a:gd name="T50" fmla="*/ 1641 w 1811"/>
              <a:gd name="T51" fmla="*/ 598 h 1777"/>
              <a:gd name="T52" fmla="*/ 1646 w 1811"/>
              <a:gd name="T53" fmla="*/ 593 h 1777"/>
              <a:gd name="T54" fmla="*/ 1646 w 1811"/>
              <a:gd name="T55" fmla="*/ 774 h 1777"/>
              <a:gd name="T56" fmla="*/ 1646 w 1811"/>
              <a:gd name="T57" fmla="*/ 822 h 1777"/>
              <a:gd name="T58" fmla="*/ 1245 w 1811"/>
              <a:gd name="T59" fmla="*/ 932 h 1777"/>
              <a:gd name="T60" fmla="*/ 901 w 1811"/>
              <a:gd name="T61" fmla="*/ 962 h 1777"/>
              <a:gd name="T62" fmla="*/ 167 w 1811"/>
              <a:gd name="T63" fmla="*/ 722 h 1777"/>
              <a:gd name="T64" fmla="*/ 167 w 1811"/>
              <a:gd name="T65" fmla="*/ 593 h 1777"/>
              <a:gd name="T66" fmla="*/ 167 w 1811"/>
              <a:gd name="T67" fmla="*/ 1049 h 1777"/>
              <a:gd name="T68" fmla="*/ 167 w 1811"/>
              <a:gd name="T69" fmla="*/ 884 h 1777"/>
              <a:gd name="T70" fmla="*/ 232 w 1811"/>
              <a:gd name="T71" fmla="*/ 929 h 1777"/>
              <a:gd name="T72" fmla="*/ 901 w 1811"/>
              <a:gd name="T73" fmla="*/ 1058 h 1777"/>
              <a:gd name="T74" fmla="*/ 1183 w 1811"/>
              <a:gd name="T75" fmla="*/ 1040 h 1777"/>
              <a:gd name="T76" fmla="*/ 1646 w 1811"/>
              <a:gd name="T77" fmla="*/ 934 h 1777"/>
              <a:gd name="T78" fmla="*/ 1646 w 1811"/>
              <a:gd name="T79" fmla="*/ 1138 h 1777"/>
              <a:gd name="T80" fmla="*/ 1159 w 1811"/>
              <a:gd name="T81" fmla="*/ 1252 h 1777"/>
              <a:gd name="T82" fmla="*/ 901 w 1811"/>
              <a:gd name="T83" fmla="*/ 1268 h 1777"/>
              <a:gd name="T84" fmla="*/ 167 w 1811"/>
              <a:gd name="T85" fmla="*/ 1053 h 1777"/>
              <a:gd name="T86" fmla="*/ 167 w 1811"/>
              <a:gd name="T87" fmla="*/ 1049 h 1777"/>
              <a:gd name="T88" fmla="*/ 907 w 1811"/>
              <a:gd name="T89" fmla="*/ 1611 h 1777"/>
              <a:gd name="T90" fmla="*/ 167 w 1811"/>
              <a:gd name="T91" fmla="*/ 1306 h 1777"/>
              <a:gd name="T92" fmla="*/ 167 w 1811"/>
              <a:gd name="T93" fmla="*/ 1196 h 1777"/>
              <a:gd name="T94" fmla="*/ 226 w 1811"/>
              <a:gd name="T95" fmla="*/ 1233 h 1777"/>
              <a:gd name="T96" fmla="*/ 901 w 1811"/>
              <a:gd name="T97" fmla="*/ 1365 h 1777"/>
              <a:gd name="T98" fmla="*/ 1157 w 1811"/>
              <a:gd name="T99" fmla="*/ 1350 h 1777"/>
              <a:gd name="T100" fmla="*/ 1646 w 1811"/>
              <a:gd name="T101" fmla="*/ 1241 h 1777"/>
              <a:gd name="T102" fmla="*/ 1646 w 1811"/>
              <a:gd name="T103" fmla="*/ 1394 h 1777"/>
              <a:gd name="T104" fmla="*/ 1517 w 1811"/>
              <a:gd name="T105" fmla="*/ 1510 h 1777"/>
              <a:gd name="T106" fmla="*/ 1153 w 1811"/>
              <a:gd name="T107" fmla="*/ 1594 h 1777"/>
              <a:gd name="T108" fmla="*/ 907 w 1811"/>
              <a:gd name="T109" fmla="*/ 1611 h 1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11" h="1777">
                <a:moveTo>
                  <a:pt x="1691" y="192"/>
                </a:moveTo>
                <a:cubicBezTo>
                  <a:pt x="1512" y="56"/>
                  <a:pt x="1237" y="5"/>
                  <a:pt x="907" y="0"/>
                </a:cubicBezTo>
                <a:cubicBezTo>
                  <a:pt x="686" y="0"/>
                  <a:pt x="486" y="30"/>
                  <a:pt x="330" y="83"/>
                </a:cubicBezTo>
                <a:cubicBezTo>
                  <a:pt x="250" y="111"/>
                  <a:pt x="181" y="143"/>
                  <a:pt x="120" y="192"/>
                </a:cubicBezTo>
                <a:cubicBezTo>
                  <a:pt x="61" y="237"/>
                  <a:pt x="0" y="315"/>
                  <a:pt x="0" y="419"/>
                </a:cubicBezTo>
                <a:cubicBezTo>
                  <a:pt x="0" y="1306"/>
                  <a:pt x="0" y="1306"/>
                  <a:pt x="0" y="1306"/>
                </a:cubicBezTo>
                <a:cubicBezTo>
                  <a:pt x="0" y="1405"/>
                  <a:pt x="49" y="1488"/>
                  <a:pt x="108" y="1543"/>
                </a:cubicBezTo>
                <a:cubicBezTo>
                  <a:pt x="286" y="1707"/>
                  <a:pt x="571" y="1772"/>
                  <a:pt x="907" y="1777"/>
                </a:cubicBezTo>
                <a:cubicBezTo>
                  <a:pt x="989" y="1777"/>
                  <a:pt x="1074" y="1772"/>
                  <a:pt x="1150" y="1762"/>
                </a:cubicBezTo>
                <a:cubicBezTo>
                  <a:pt x="1150" y="1762"/>
                  <a:pt x="1560" y="1688"/>
                  <a:pt x="1700" y="1547"/>
                </a:cubicBezTo>
                <a:cubicBezTo>
                  <a:pt x="1703" y="1547"/>
                  <a:pt x="1703" y="1547"/>
                  <a:pt x="1703" y="1547"/>
                </a:cubicBezTo>
                <a:cubicBezTo>
                  <a:pt x="1762" y="1492"/>
                  <a:pt x="1811" y="1409"/>
                  <a:pt x="1811" y="1310"/>
                </a:cubicBezTo>
                <a:cubicBezTo>
                  <a:pt x="1811" y="1310"/>
                  <a:pt x="1811" y="1310"/>
                  <a:pt x="1811" y="832"/>
                </a:cubicBezTo>
                <a:cubicBezTo>
                  <a:pt x="1811" y="832"/>
                  <a:pt x="1811" y="832"/>
                  <a:pt x="1811" y="832"/>
                </a:cubicBezTo>
                <a:cubicBezTo>
                  <a:pt x="1811" y="419"/>
                  <a:pt x="1811" y="419"/>
                  <a:pt x="1811" y="419"/>
                </a:cubicBezTo>
                <a:cubicBezTo>
                  <a:pt x="1811" y="315"/>
                  <a:pt x="1750" y="237"/>
                  <a:pt x="1691" y="192"/>
                </a:cubicBezTo>
                <a:close/>
                <a:moveTo>
                  <a:pt x="907" y="167"/>
                </a:moveTo>
                <a:cubicBezTo>
                  <a:pt x="1313" y="167"/>
                  <a:pt x="1646" y="280"/>
                  <a:pt x="1646" y="419"/>
                </a:cubicBezTo>
                <a:cubicBezTo>
                  <a:pt x="1646" y="559"/>
                  <a:pt x="1313" y="672"/>
                  <a:pt x="907" y="672"/>
                </a:cubicBezTo>
                <a:cubicBezTo>
                  <a:pt x="498" y="672"/>
                  <a:pt x="167" y="559"/>
                  <a:pt x="167" y="419"/>
                </a:cubicBezTo>
                <a:cubicBezTo>
                  <a:pt x="167" y="280"/>
                  <a:pt x="498" y="167"/>
                  <a:pt x="907" y="167"/>
                </a:cubicBezTo>
                <a:close/>
                <a:moveTo>
                  <a:pt x="167" y="593"/>
                </a:moveTo>
                <a:cubicBezTo>
                  <a:pt x="186" y="609"/>
                  <a:pt x="208" y="625"/>
                  <a:pt x="232" y="638"/>
                </a:cubicBezTo>
                <a:cubicBezTo>
                  <a:pt x="385" y="722"/>
                  <a:pt x="626" y="769"/>
                  <a:pt x="907" y="771"/>
                </a:cubicBezTo>
                <a:cubicBezTo>
                  <a:pt x="1117" y="771"/>
                  <a:pt x="1310" y="742"/>
                  <a:pt x="1455" y="692"/>
                </a:cubicBezTo>
                <a:cubicBezTo>
                  <a:pt x="1529" y="667"/>
                  <a:pt x="1590" y="636"/>
                  <a:pt x="1641" y="598"/>
                </a:cubicBezTo>
                <a:cubicBezTo>
                  <a:pt x="1642" y="596"/>
                  <a:pt x="1644" y="594"/>
                  <a:pt x="1646" y="593"/>
                </a:cubicBezTo>
                <a:cubicBezTo>
                  <a:pt x="1646" y="774"/>
                  <a:pt x="1646" y="774"/>
                  <a:pt x="1646" y="774"/>
                </a:cubicBezTo>
                <a:cubicBezTo>
                  <a:pt x="1646" y="822"/>
                  <a:pt x="1646" y="822"/>
                  <a:pt x="1646" y="822"/>
                </a:cubicBezTo>
                <a:cubicBezTo>
                  <a:pt x="1472" y="895"/>
                  <a:pt x="1245" y="932"/>
                  <a:pt x="1245" y="932"/>
                </a:cubicBezTo>
                <a:cubicBezTo>
                  <a:pt x="1143" y="950"/>
                  <a:pt x="1025" y="962"/>
                  <a:pt x="901" y="962"/>
                </a:cubicBezTo>
                <a:cubicBezTo>
                  <a:pt x="505" y="962"/>
                  <a:pt x="182" y="854"/>
                  <a:pt x="167" y="722"/>
                </a:cubicBezTo>
                <a:cubicBezTo>
                  <a:pt x="167" y="593"/>
                  <a:pt x="167" y="593"/>
                  <a:pt x="167" y="593"/>
                </a:cubicBezTo>
                <a:close/>
                <a:moveTo>
                  <a:pt x="167" y="1049"/>
                </a:moveTo>
                <a:cubicBezTo>
                  <a:pt x="167" y="940"/>
                  <a:pt x="167" y="899"/>
                  <a:pt x="167" y="884"/>
                </a:cubicBezTo>
                <a:cubicBezTo>
                  <a:pt x="187" y="901"/>
                  <a:pt x="209" y="914"/>
                  <a:pt x="232" y="929"/>
                </a:cubicBezTo>
                <a:cubicBezTo>
                  <a:pt x="385" y="1012"/>
                  <a:pt x="625" y="1058"/>
                  <a:pt x="901" y="1058"/>
                </a:cubicBezTo>
                <a:cubicBezTo>
                  <a:pt x="1000" y="1058"/>
                  <a:pt x="1096" y="1048"/>
                  <a:pt x="1183" y="1040"/>
                </a:cubicBezTo>
                <a:cubicBezTo>
                  <a:pt x="1381" y="1022"/>
                  <a:pt x="1569" y="961"/>
                  <a:pt x="1646" y="934"/>
                </a:cubicBezTo>
                <a:cubicBezTo>
                  <a:pt x="1646" y="1138"/>
                  <a:pt x="1646" y="1138"/>
                  <a:pt x="1646" y="1138"/>
                </a:cubicBezTo>
                <a:cubicBezTo>
                  <a:pt x="1283" y="1244"/>
                  <a:pt x="1159" y="1252"/>
                  <a:pt x="1159" y="1252"/>
                </a:cubicBezTo>
                <a:cubicBezTo>
                  <a:pt x="1079" y="1262"/>
                  <a:pt x="991" y="1268"/>
                  <a:pt x="901" y="1268"/>
                </a:cubicBezTo>
                <a:cubicBezTo>
                  <a:pt x="527" y="1268"/>
                  <a:pt x="218" y="1174"/>
                  <a:pt x="167" y="1053"/>
                </a:cubicBezTo>
                <a:cubicBezTo>
                  <a:pt x="167" y="1049"/>
                  <a:pt x="167" y="1049"/>
                  <a:pt x="167" y="1049"/>
                </a:cubicBezTo>
                <a:close/>
                <a:moveTo>
                  <a:pt x="907" y="1611"/>
                </a:moveTo>
                <a:cubicBezTo>
                  <a:pt x="498" y="1611"/>
                  <a:pt x="167" y="1474"/>
                  <a:pt x="167" y="1306"/>
                </a:cubicBezTo>
                <a:cubicBezTo>
                  <a:pt x="167" y="1262"/>
                  <a:pt x="167" y="1226"/>
                  <a:pt x="167" y="1196"/>
                </a:cubicBezTo>
                <a:cubicBezTo>
                  <a:pt x="186" y="1210"/>
                  <a:pt x="205" y="1221"/>
                  <a:pt x="226" y="1233"/>
                </a:cubicBezTo>
                <a:cubicBezTo>
                  <a:pt x="378" y="1318"/>
                  <a:pt x="622" y="1365"/>
                  <a:pt x="901" y="1365"/>
                </a:cubicBezTo>
                <a:cubicBezTo>
                  <a:pt x="991" y="1365"/>
                  <a:pt x="1076" y="1359"/>
                  <a:pt x="1157" y="1350"/>
                </a:cubicBezTo>
                <a:cubicBezTo>
                  <a:pt x="1346" y="1327"/>
                  <a:pt x="1544" y="1272"/>
                  <a:pt x="1646" y="1241"/>
                </a:cubicBezTo>
                <a:cubicBezTo>
                  <a:pt x="1646" y="1394"/>
                  <a:pt x="1646" y="1394"/>
                  <a:pt x="1646" y="1394"/>
                </a:cubicBezTo>
                <a:cubicBezTo>
                  <a:pt x="1636" y="1419"/>
                  <a:pt x="1607" y="1462"/>
                  <a:pt x="1517" y="1510"/>
                </a:cubicBezTo>
                <a:cubicBezTo>
                  <a:pt x="1291" y="1579"/>
                  <a:pt x="1153" y="1594"/>
                  <a:pt x="1153" y="1594"/>
                </a:cubicBezTo>
                <a:cubicBezTo>
                  <a:pt x="1077" y="1606"/>
                  <a:pt x="991" y="1611"/>
                  <a:pt x="907" y="1611"/>
                </a:cubicBezTo>
                <a:close/>
              </a:path>
            </a:pathLst>
          </a:custGeom>
          <a:solidFill>
            <a:schemeClr val="tx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292" tIns="41145" rIns="82292" bIns="41145" numCol="1" rtlCol="0" anchor="ctr" anchorCtr="0" compatLnSpc="1">
            <a:prstTxWarp prst="textNoShape">
              <a:avLst/>
            </a:prstTxWarp>
          </a:bodyPr>
          <a:lstStyle/>
          <a:p>
            <a:pPr defTabSz="740439"/>
            <a:endParaRPr lang="en-US" sz="3199" spc="-123" dirty="0">
              <a:solidFill>
                <a:schemeClr val="tx1">
                  <a:lumMod val="50000"/>
                </a:schemeClr>
              </a:solidFill>
              <a:latin typeface="Segoe Light" pitchFamily="34" charset="0"/>
            </a:endParaRPr>
          </a:p>
        </p:txBody>
      </p:sp>
      <p:sp>
        <p:nvSpPr>
          <p:cNvPr id="26" name="Freeform 34"/>
          <p:cNvSpPr>
            <a:spLocks noEditPoints="1"/>
          </p:cNvSpPr>
          <p:nvPr/>
        </p:nvSpPr>
        <p:spPr bwMode="auto">
          <a:xfrm>
            <a:off x="7946598" y="5222894"/>
            <a:ext cx="372746" cy="365679"/>
          </a:xfrm>
          <a:custGeom>
            <a:avLst/>
            <a:gdLst>
              <a:gd name="T0" fmla="*/ 1691 w 1811"/>
              <a:gd name="T1" fmla="*/ 192 h 1777"/>
              <a:gd name="T2" fmla="*/ 907 w 1811"/>
              <a:gd name="T3" fmla="*/ 0 h 1777"/>
              <a:gd name="T4" fmla="*/ 330 w 1811"/>
              <a:gd name="T5" fmla="*/ 83 h 1777"/>
              <a:gd name="T6" fmla="*/ 120 w 1811"/>
              <a:gd name="T7" fmla="*/ 192 h 1777"/>
              <a:gd name="T8" fmla="*/ 0 w 1811"/>
              <a:gd name="T9" fmla="*/ 419 h 1777"/>
              <a:gd name="T10" fmla="*/ 0 w 1811"/>
              <a:gd name="T11" fmla="*/ 1306 h 1777"/>
              <a:gd name="T12" fmla="*/ 108 w 1811"/>
              <a:gd name="T13" fmla="*/ 1543 h 1777"/>
              <a:gd name="T14" fmla="*/ 907 w 1811"/>
              <a:gd name="T15" fmla="*/ 1777 h 1777"/>
              <a:gd name="T16" fmla="*/ 1150 w 1811"/>
              <a:gd name="T17" fmla="*/ 1762 h 1777"/>
              <a:gd name="T18" fmla="*/ 1700 w 1811"/>
              <a:gd name="T19" fmla="*/ 1547 h 1777"/>
              <a:gd name="T20" fmla="*/ 1703 w 1811"/>
              <a:gd name="T21" fmla="*/ 1547 h 1777"/>
              <a:gd name="T22" fmla="*/ 1811 w 1811"/>
              <a:gd name="T23" fmla="*/ 1310 h 1777"/>
              <a:gd name="T24" fmla="*/ 1811 w 1811"/>
              <a:gd name="T25" fmla="*/ 832 h 1777"/>
              <a:gd name="T26" fmla="*/ 1811 w 1811"/>
              <a:gd name="T27" fmla="*/ 832 h 1777"/>
              <a:gd name="T28" fmla="*/ 1811 w 1811"/>
              <a:gd name="T29" fmla="*/ 419 h 1777"/>
              <a:gd name="T30" fmla="*/ 1691 w 1811"/>
              <a:gd name="T31" fmla="*/ 192 h 1777"/>
              <a:gd name="T32" fmla="*/ 907 w 1811"/>
              <a:gd name="T33" fmla="*/ 167 h 1777"/>
              <a:gd name="T34" fmla="*/ 1646 w 1811"/>
              <a:gd name="T35" fmla="*/ 419 h 1777"/>
              <a:gd name="T36" fmla="*/ 907 w 1811"/>
              <a:gd name="T37" fmla="*/ 672 h 1777"/>
              <a:gd name="T38" fmla="*/ 167 w 1811"/>
              <a:gd name="T39" fmla="*/ 419 h 1777"/>
              <a:gd name="T40" fmla="*/ 907 w 1811"/>
              <a:gd name="T41" fmla="*/ 167 h 1777"/>
              <a:gd name="T42" fmla="*/ 167 w 1811"/>
              <a:gd name="T43" fmla="*/ 593 h 1777"/>
              <a:gd name="T44" fmla="*/ 232 w 1811"/>
              <a:gd name="T45" fmla="*/ 638 h 1777"/>
              <a:gd name="T46" fmla="*/ 907 w 1811"/>
              <a:gd name="T47" fmla="*/ 771 h 1777"/>
              <a:gd name="T48" fmla="*/ 1455 w 1811"/>
              <a:gd name="T49" fmla="*/ 692 h 1777"/>
              <a:gd name="T50" fmla="*/ 1641 w 1811"/>
              <a:gd name="T51" fmla="*/ 598 h 1777"/>
              <a:gd name="T52" fmla="*/ 1646 w 1811"/>
              <a:gd name="T53" fmla="*/ 593 h 1777"/>
              <a:gd name="T54" fmla="*/ 1646 w 1811"/>
              <a:gd name="T55" fmla="*/ 774 h 1777"/>
              <a:gd name="T56" fmla="*/ 1646 w 1811"/>
              <a:gd name="T57" fmla="*/ 822 h 1777"/>
              <a:gd name="T58" fmla="*/ 1245 w 1811"/>
              <a:gd name="T59" fmla="*/ 932 h 1777"/>
              <a:gd name="T60" fmla="*/ 901 w 1811"/>
              <a:gd name="T61" fmla="*/ 962 h 1777"/>
              <a:gd name="T62" fmla="*/ 167 w 1811"/>
              <a:gd name="T63" fmla="*/ 722 h 1777"/>
              <a:gd name="T64" fmla="*/ 167 w 1811"/>
              <a:gd name="T65" fmla="*/ 593 h 1777"/>
              <a:gd name="T66" fmla="*/ 167 w 1811"/>
              <a:gd name="T67" fmla="*/ 1049 h 1777"/>
              <a:gd name="T68" fmla="*/ 167 w 1811"/>
              <a:gd name="T69" fmla="*/ 884 h 1777"/>
              <a:gd name="T70" fmla="*/ 232 w 1811"/>
              <a:gd name="T71" fmla="*/ 929 h 1777"/>
              <a:gd name="T72" fmla="*/ 901 w 1811"/>
              <a:gd name="T73" fmla="*/ 1058 h 1777"/>
              <a:gd name="T74" fmla="*/ 1183 w 1811"/>
              <a:gd name="T75" fmla="*/ 1040 h 1777"/>
              <a:gd name="T76" fmla="*/ 1646 w 1811"/>
              <a:gd name="T77" fmla="*/ 934 h 1777"/>
              <a:gd name="T78" fmla="*/ 1646 w 1811"/>
              <a:gd name="T79" fmla="*/ 1138 h 1777"/>
              <a:gd name="T80" fmla="*/ 1159 w 1811"/>
              <a:gd name="T81" fmla="*/ 1252 h 1777"/>
              <a:gd name="T82" fmla="*/ 901 w 1811"/>
              <a:gd name="T83" fmla="*/ 1268 h 1777"/>
              <a:gd name="T84" fmla="*/ 167 w 1811"/>
              <a:gd name="T85" fmla="*/ 1053 h 1777"/>
              <a:gd name="T86" fmla="*/ 167 w 1811"/>
              <a:gd name="T87" fmla="*/ 1049 h 1777"/>
              <a:gd name="T88" fmla="*/ 907 w 1811"/>
              <a:gd name="T89" fmla="*/ 1611 h 1777"/>
              <a:gd name="T90" fmla="*/ 167 w 1811"/>
              <a:gd name="T91" fmla="*/ 1306 h 1777"/>
              <a:gd name="T92" fmla="*/ 167 w 1811"/>
              <a:gd name="T93" fmla="*/ 1196 h 1777"/>
              <a:gd name="T94" fmla="*/ 226 w 1811"/>
              <a:gd name="T95" fmla="*/ 1233 h 1777"/>
              <a:gd name="T96" fmla="*/ 901 w 1811"/>
              <a:gd name="T97" fmla="*/ 1365 h 1777"/>
              <a:gd name="T98" fmla="*/ 1157 w 1811"/>
              <a:gd name="T99" fmla="*/ 1350 h 1777"/>
              <a:gd name="T100" fmla="*/ 1646 w 1811"/>
              <a:gd name="T101" fmla="*/ 1241 h 1777"/>
              <a:gd name="T102" fmla="*/ 1646 w 1811"/>
              <a:gd name="T103" fmla="*/ 1394 h 1777"/>
              <a:gd name="T104" fmla="*/ 1517 w 1811"/>
              <a:gd name="T105" fmla="*/ 1510 h 1777"/>
              <a:gd name="T106" fmla="*/ 1153 w 1811"/>
              <a:gd name="T107" fmla="*/ 1594 h 1777"/>
              <a:gd name="T108" fmla="*/ 907 w 1811"/>
              <a:gd name="T109" fmla="*/ 1611 h 1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11" h="1777">
                <a:moveTo>
                  <a:pt x="1691" y="192"/>
                </a:moveTo>
                <a:cubicBezTo>
                  <a:pt x="1512" y="56"/>
                  <a:pt x="1237" y="5"/>
                  <a:pt x="907" y="0"/>
                </a:cubicBezTo>
                <a:cubicBezTo>
                  <a:pt x="686" y="0"/>
                  <a:pt x="486" y="30"/>
                  <a:pt x="330" y="83"/>
                </a:cubicBezTo>
                <a:cubicBezTo>
                  <a:pt x="250" y="111"/>
                  <a:pt x="181" y="143"/>
                  <a:pt x="120" y="192"/>
                </a:cubicBezTo>
                <a:cubicBezTo>
                  <a:pt x="61" y="237"/>
                  <a:pt x="0" y="315"/>
                  <a:pt x="0" y="419"/>
                </a:cubicBezTo>
                <a:cubicBezTo>
                  <a:pt x="0" y="1306"/>
                  <a:pt x="0" y="1306"/>
                  <a:pt x="0" y="1306"/>
                </a:cubicBezTo>
                <a:cubicBezTo>
                  <a:pt x="0" y="1405"/>
                  <a:pt x="49" y="1488"/>
                  <a:pt x="108" y="1543"/>
                </a:cubicBezTo>
                <a:cubicBezTo>
                  <a:pt x="286" y="1707"/>
                  <a:pt x="571" y="1772"/>
                  <a:pt x="907" y="1777"/>
                </a:cubicBezTo>
                <a:cubicBezTo>
                  <a:pt x="989" y="1777"/>
                  <a:pt x="1074" y="1772"/>
                  <a:pt x="1150" y="1762"/>
                </a:cubicBezTo>
                <a:cubicBezTo>
                  <a:pt x="1150" y="1762"/>
                  <a:pt x="1560" y="1688"/>
                  <a:pt x="1700" y="1547"/>
                </a:cubicBezTo>
                <a:cubicBezTo>
                  <a:pt x="1703" y="1547"/>
                  <a:pt x="1703" y="1547"/>
                  <a:pt x="1703" y="1547"/>
                </a:cubicBezTo>
                <a:cubicBezTo>
                  <a:pt x="1762" y="1492"/>
                  <a:pt x="1811" y="1409"/>
                  <a:pt x="1811" y="1310"/>
                </a:cubicBezTo>
                <a:cubicBezTo>
                  <a:pt x="1811" y="1310"/>
                  <a:pt x="1811" y="1310"/>
                  <a:pt x="1811" y="832"/>
                </a:cubicBezTo>
                <a:cubicBezTo>
                  <a:pt x="1811" y="832"/>
                  <a:pt x="1811" y="832"/>
                  <a:pt x="1811" y="832"/>
                </a:cubicBezTo>
                <a:cubicBezTo>
                  <a:pt x="1811" y="419"/>
                  <a:pt x="1811" y="419"/>
                  <a:pt x="1811" y="419"/>
                </a:cubicBezTo>
                <a:cubicBezTo>
                  <a:pt x="1811" y="315"/>
                  <a:pt x="1750" y="237"/>
                  <a:pt x="1691" y="192"/>
                </a:cubicBezTo>
                <a:close/>
                <a:moveTo>
                  <a:pt x="907" y="167"/>
                </a:moveTo>
                <a:cubicBezTo>
                  <a:pt x="1313" y="167"/>
                  <a:pt x="1646" y="280"/>
                  <a:pt x="1646" y="419"/>
                </a:cubicBezTo>
                <a:cubicBezTo>
                  <a:pt x="1646" y="559"/>
                  <a:pt x="1313" y="672"/>
                  <a:pt x="907" y="672"/>
                </a:cubicBezTo>
                <a:cubicBezTo>
                  <a:pt x="498" y="672"/>
                  <a:pt x="167" y="559"/>
                  <a:pt x="167" y="419"/>
                </a:cubicBezTo>
                <a:cubicBezTo>
                  <a:pt x="167" y="280"/>
                  <a:pt x="498" y="167"/>
                  <a:pt x="907" y="167"/>
                </a:cubicBezTo>
                <a:close/>
                <a:moveTo>
                  <a:pt x="167" y="593"/>
                </a:moveTo>
                <a:cubicBezTo>
                  <a:pt x="186" y="609"/>
                  <a:pt x="208" y="625"/>
                  <a:pt x="232" y="638"/>
                </a:cubicBezTo>
                <a:cubicBezTo>
                  <a:pt x="385" y="722"/>
                  <a:pt x="626" y="769"/>
                  <a:pt x="907" y="771"/>
                </a:cubicBezTo>
                <a:cubicBezTo>
                  <a:pt x="1117" y="771"/>
                  <a:pt x="1310" y="742"/>
                  <a:pt x="1455" y="692"/>
                </a:cubicBezTo>
                <a:cubicBezTo>
                  <a:pt x="1529" y="667"/>
                  <a:pt x="1590" y="636"/>
                  <a:pt x="1641" y="598"/>
                </a:cubicBezTo>
                <a:cubicBezTo>
                  <a:pt x="1642" y="596"/>
                  <a:pt x="1644" y="594"/>
                  <a:pt x="1646" y="593"/>
                </a:cubicBezTo>
                <a:cubicBezTo>
                  <a:pt x="1646" y="774"/>
                  <a:pt x="1646" y="774"/>
                  <a:pt x="1646" y="774"/>
                </a:cubicBezTo>
                <a:cubicBezTo>
                  <a:pt x="1646" y="822"/>
                  <a:pt x="1646" y="822"/>
                  <a:pt x="1646" y="822"/>
                </a:cubicBezTo>
                <a:cubicBezTo>
                  <a:pt x="1472" y="895"/>
                  <a:pt x="1245" y="932"/>
                  <a:pt x="1245" y="932"/>
                </a:cubicBezTo>
                <a:cubicBezTo>
                  <a:pt x="1143" y="950"/>
                  <a:pt x="1025" y="962"/>
                  <a:pt x="901" y="962"/>
                </a:cubicBezTo>
                <a:cubicBezTo>
                  <a:pt x="505" y="962"/>
                  <a:pt x="182" y="854"/>
                  <a:pt x="167" y="722"/>
                </a:cubicBezTo>
                <a:cubicBezTo>
                  <a:pt x="167" y="593"/>
                  <a:pt x="167" y="593"/>
                  <a:pt x="167" y="593"/>
                </a:cubicBezTo>
                <a:close/>
                <a:moveTo>
                  <a:pt x="167" y="1049"/>
                </a:moveTo>
                <a:cubicBezTo>
                  <a:pt x="167" y="940"/>
                  <a:pt x="167" y="899"/>
                  <a:pt x="167" y="884"/>
                </a:cubicBezTo>
                <a:cubicBezTo>
                  <a:pt x="187" y="901"/>
                  <a:pt x="209" y="914"/>
                  <a:pt x="232" y="929"/>
                </a:cubicBezTo>
                <a:cubicBezTo>
                  <a:pt x="385" y="1012"/>
                  <a:pt x="625" y="1058"/>
                  <a:pt x="901" y="1058"/>
                </a:cubicBezTo>
                <a:cubicBezTo>
                  <a:pt x="1000" y="1058"/>
                  <a:pt x="1096" y="1048"/>
                  <a:pt x="1183" y="1040"/>
                </a:cubicBezTo>
                <a:cubicBezTo>
                  <a:pt x="1381" y="1022"/>
                  <a:pt x="1569" y="961"/>
                  <a:pt x="1646" y="934"/>
                </a:cubicBezTo>
                <a:cubicBezTo>
                  <a:pt x="1646" y="1138"/>
                  <a:pt x="1646" y="1138"/>
                  <a:pt x="1646" y="1138"/>
                </a:cubicBezTo>
                <a:cubicBezTo>
                  <a:pt x="1283" y="1244"/>
                  <a:pt x="1159" y="1252"/>
                  <a:pt x="1159" y="1252"/>
                </a:cubicBezTo>
                <a:cubicBezTo>
                  <a:pt x="1079" y="1262"/>
                  <a:pt x="991" y="1268"/>
                  <a:pt x="901" y="1268"/>
                </a:cubicBezTo>
                <a:cubicBezTo>
                  <a:pt x="527" y="1268"/>
                  <a:pt x="218" y="1174"/>
                  <a:pt x="167" y="1053"/>
                </a:cubicBezTo>
                <a:cubicBezTo>
                  <a:pt x="167" y="1049"/>
                  <a:pt x="167" y="1049"/>
                  <a:pt x="167" y="1049"/>
                </a:cubicBezTo>
                <a:close/>
                <a:moveTo>
                  <a:pt x="907" y="1611"/>
                </a:moveTo>
                <a:cubicBezTo>
                  <a:pt x="498" y="1611"/>
                  <a:pt x="167" y="1474"/>
                  <a:pt x="167" y="1306"/>
                </a:cubicBezTo>
                <a:cubicBezTo>
                  <a:pt x="167" y="1262"/>
                  <a:pt x="167" y="1226"/>
                  <a:pt x="167" y="1196"/>
                </a:cubicBezTo>
                <a:cubicBezTo>
                  <a:pt x="186" y="1210"/>
                  <a:pt x="205" y="1221"/>
                  <a:pt x="226" y="1233"/>
                </a:cubicBezTo>
                <a:cubicBezTo>
                  <a:pt x="378" y="1318"/>
                  <a:pt x="622" y="1365"/>
                  <a:pt x="901" y="1365"/>
                </a:cubicBezTo>
                <a:cubicBezTo>
                  <a:pt x="991" y="1365"/>
                  <a:pt x="1076" y="1359"/>
                  <a:pt x="1157" y="1350"/>
                </a:cubicBezTo>
                <a:cubicBezTo>
                  <a:pt x="1346" y="1327"/>
                  <a:pt x="1544" y="1272"/>
                  <a:pt x="1646" y="1241"/>
                </a:cubicBezTo>
                <a:cubicBezTo>
                  <a:pt x="1646" y="1394"/>
                  <a:pt x="1646" y="1394"/>
                  <a:pt x="1646" y="1394"/>
                </a:cubicBezTo>
                <a:cubicBezTo>
                  <a:pt x="1636" y="1419"/>
                  <a:pt x="1607" y="1462"/>
                  <a:pt x="1517" y="1510"/>
                </a:cubicBezTo>
                <a:cubicBezTo>
                  <a:pt x="1291" y="1579"/>
                  <a:pt x="1153" y="1594"/>
                  <a:pt x="1153" y="1594"/>
                </a:cubicBezTo>
                <a:cubicBezTo>
                  <a:pt x="1077" y="1606"/>
                  <a:pt x="991" y="1611"/>
                  <a:pt x="907" y="1611"/>
                </a:cubicBezTo>
                <a:close/>
              </a:path>
            </a:pathLst>
          </a:custGeom>
          <a:solidFill>
            <a:schemeClr val="tx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292" tIns="41145" rIns="82292" bIns="41145" numCol="1" rtlCol="0" anchor="ctr" anchorCtr="0" compatLnSpc="1">
            <a:prstTxWarp prst="textNoShape">
              <a:avLst/>
            </a:prstTxWarp>
          </a:bodyPr>
          <a:lstStyle/>
          <a:p>
            <a:pPr defTabSz="740439"/>
            <a:endParaRPr lang="en-US" sz="3199" spc="-123" dirty="0">
              <a:solidFill>
                <a:schemeClr val="tx1">
                  <a:lumMod val="50000"/>
                </a:schemeClr>
              </a:solidFill>
              <a:latin typeface="Segoe Light" pitchFamily="34" charset="0"/>
            </a:endParaRPr>
          </a:p>
        </p:txBody>
      </p:sp>
      <p:sp>
        <p:nvSpPr>
          <p:cNvPr id="27" name="Text Placeholder 5"/>
          <p:cNvSpPr txBox="1">
            <a:spLocks/>
          </p:cNvSpPr>
          <p:nvPr/>
        </p:nvSpPr>
        <p:spPr>
          <a:xfrm>
            <a:off x="560388" y="1178710"/>
            <a:ext cx="11080750" cy="4375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2400" i="1" cap="all" dirty="0">
                <a:latin typeface="+mj-lt"/>
              </a:rPr>
              <a:t>Update Domains are honored by host OS updates</a:t>
            </a:r>
          </a:p>
        </p:txBody>
      </p:sp>
    </p:spTree>
    <p:extLst>
      <p:ext uri="{BB962C8B-B14F-4D97-AF65-F5344CB8AC3E}">
        <p14:creationId xmlns:p14="http://schemas.microsoft.com/office/powerpoint/2010/main" val="230336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11" grpId="0" animBg="1"/>
      <p:bldP spid="12" grpId="0" animBg="1"/>
      <p:bldP spid="19" grpId="0" animBg="1"/>
      <p:bldP spid="21" grpId="0" animBg="1"/>
      <p:bldP spid="20" grpId="0"/>
      <p:bldP spid="22" grpId="0"/>
      <p:bldP spid="2" grpId="0"/>
      <p:bldP spid="18"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Management</a:t>
            </a:r>
            <a:endParaRPr lang="en-US" dirty="0"/>
          </a:p>
        </p:txBody>
      </p:sp>
      <p:sp>
        <p:nvSpPr>
          <p:cNvPr id="3" name="Content Placeholder 2"/>
          <p:cNvSpPr>
            <a:spLocks noGrp="1"/>
          </p:cNvSpPr>
          <p:nvPr>
            <p:ph sz="quarter" idx="10"/>
          </p:nvPr>
        </p:nvSpPr>
        <p:spPr/>
        <p:txBody>
          <a:bodyPr/>
          <a:lstStyle/>
          <a:p>
            <a:r>
              <a:rPr lang="en-US" dirty="0" smtClean="0"/>
              <a:t>Operations Management Suite</a:t>
            </a:r>
          </a:p>
          <a:p>
            <a:r>
              <a:rPr lang="en-US" dirty="0" smtClean="0"/>
              <a:t>Diagnostics</a:t>
            </a:r>
          </a:p>
          <a:p>
            <a:r>
              <a:rPr lang="en-US" dirty="0" smtClean="0"/>
              <a:t>Remediation</a:t>
            </a:r>
            <a:endParaRPr lang="en-US" dirty="0"/>
          </a:p>
        </p:txBody>
      </p:sp>
      <p:pic>
        <p:nvPicPr>
          <p:cNvPr id="4" name="Picture 3"/>
          <p:cNvPicPr>
            <a:picLocks noChangeAspect="1"/>
          </p:cNvPicPr>
          <p:nvPr/>
        </p:nvPicPr>
        <p:blipFill>
          <a:blip r:embed="rId2"/>
          <a:stretch>
            <a:fillRect/>
          </a:stretch>
        </p:blipFill>
        <p:spPr>
          <a:xfrm>
            <a:off x="404439" y="2806700"/>
            <a:ext cx="11484270" cy="1231900"/>
          </a:xfrm>
          <a:prstGeom prst="rect">
            <a:avLst/>
          </a:prstGeom>
        </p:spPr>
      </p:pic>
    </p:spTree>
    <p:extLst>
      <p:ext uri="{BB962C8B-B14F-4D97-AF65-F5344CB8AC3E}">
        <p14:creationId xmlns:p14="http://schemas.microsoft.com/office/powerpoint/2010/main" val="1486183703"/>
      </p:ext>
    </p:extLst>
  </p:cSld>
  <p:clrMapOvr>
    <a:masterClrMapping/>
  </p:clrMapOvr>
  <p:transition>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 Analytics</a:t>
            </a:r>
            <a:endParaRPr lang="en-US" dirty="0"/>
          </a:p>
        </p:txBody>
      </p:sp>
      <p:sp>
        <p:nvSpPr>
          <p:cNvPr id="3" name="Content Placeholder 2"/>
          <p:cNvSpPr>
            <a:spLocks noGrp="1"/>
          </p:cNvSpPr>
          <p:nvPr>
            <p:ph sz="quarter" idx="10"/>
          </p:nvPr>
        </p:nvSpPr>
        <p:spPr/>
        <p:txBody>
          <a:bodyPr/>
          <a:lstStyle/>
          <a:p>
            <a:endParaRPr lang="en-US"/>
          </a:p>
        </p:txBody>
      </p:sp>
      <p:pic>
        <p:nvPicPr>
          <p:cNvPr id="4" name="Picture 3"/>
          <p:cNvPicPr>
            <a:picLocks noChangeAspect="1"/>
          </p:cNvPicPr>
          <p:nvPr/>
        </p:nvPicPr>
        <p:blipFill>
          <a:blip r:embed="rId2"/>
          <a:stretch>
            <a:fillRect/>
          </a:stretch>
        </p:blipFill>
        <p:spPr>
          <a:xfrm>
            <a:off x="274391" y="1117600"/>
            <a:ext cx="9681035" cy="4373562"/>
          </a:xfrm>
          <a:prstGeom prst="rect">
            <a:avLst/>
          </a:prstGeom>
        </p:spPr>
      </p:pic>
      <p:pic>
        <p:nvPicPr>
          <p:cNvPr id="5" name="Picture 4"/>
          <p:cNvPicPr>
            <a:picLocks noChangeAspect="1"/>
          </p:cNvPicPr>
          <p:nvPr/>
        </p:nvPicPr>
        <p:blipFill>
          <a:blip r:embed="rId3"/>
          <a:stretch>
            <a:fillRect/>
          </a:stretch>
        </p:blipFill>
        <p:spPr>
          <a:xfrm>
            <a:off x="1173628" y="1219201"/>
            <a:ext cx="10812391" cy="5544031"/>
          </a:xfrm>
          <a:prstGeom prst="rect">
            <a:avLst/>
          </a:prstGeom>
        </p:spPr>
      </p:pic>
    </p:spTree>
    <p:extLst>
      <p:ext uri="{BB962C8B-B14F-4D97-AF65-F5344CB8AC3E}">
        <p14:creationId xmlns:p14="http://schemas.microsoft.com/office/powerpoint/2010/main" val="19067064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Azure Site Recovery</a:t>
            </a:r>
            <a:endParaRPr lang="en-US" dirty="0"/>
          </a:p>
        </p:txBody>
      </p:sp>
      <p:sp>
        <p:nvSpPr>
          <p:cNvPr id="3" name="Content Placeholder 2"/>
          <p:cNvSpPr>
            <a:spLocks noGrp="1"/>
          </p:cNvSpPr>
          <p:nvPr>
            <p:ph sz="quarter" idx="10"/>
          </p:nvPr>
        </p:nvSpPr>
        <p:spPr/>
        <p:txBody>
          <a:bodyPr/>
          <a:lstStyle/>
          <a:p>
            <a:endParaRPr lang="en-US"/>
          </a:p>
        </p:txBody>
      </p:sp>
      <p:pic>
        <p:nvPicPr>
          <p:cNvPr id="2051" name="Picture 3" descr="http://acom.azurecomcdn.net/80C57D/blogmedia/blogmedia/2014/10/02/DRtoAzureGA.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6958" y="1620253"/>
            <a:ext cx="11923027" cy="4780548"/>
          </a:xfrm>
          <a:prstGeom prst="rect">
            <a:avLst/>
          </a:prstGeom>
          <a:noFill/>
          <a:extLst>
            <a:ext uri="{909E8E84-426E-40DD-AFC4-6F175D3DCCD1}">
              <a14:hiddenFill xmlns:a14="http://schemas.microsoft.com/office/drawing/2010/main">
                <a:solidFill>
                  <a:srgbClr val="FFFFFF"/>
                </a:solidFill>
              </a14:hiddenFill>
            </a:ext>
          </a:extLst>
        </p:spPr>
      </p:pic>
    </p:spTree>
    <p:controls>
      <mc:AlternateContent xmlns:mc="http://schemas.openxmlformats.org/markup-compatibility/2006">
        <mc:Choice xmlns:v="urn:schemas-microsoft-com:vml" Requires="v">
          <p:control spid="2070" name="HTMLCheckbox1" r:id="rId2" imgW="1352520" imgH="304920"/>
        </mc:Choice>
        <mc:Fallback>
          <p:control name="HTMLCheckbox1" r:id="rId2" imgW="1352520" imgH="304920">
            <p:pic>
              <p:nvPicPr>
                <p:cNvPr id="4" name="HTMLCheckbox1"/>
                <p:cNvPicPr preferRelativeResize="0">
                  <a:picLocks noChangeArrowheads="1" noChangeShapeType="1"/>
                </p:cNvPicPr>
                <p:nvPr/>
              </p:nvPicPr>
              <p:blipFill>
                <a:blip r:embed="rId5"/>
                <a:srcRect/>
                <a:stretch>
                  <a:fillRect/>
                </a:stretch>
              </p:blipFill>
              <p:spPr bwMode="auto">
                <a:xfrm>
                  <a:off x="0" y="1756778"/>
                  <a:ext cx="1347536" cy="302327"/>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p:controls>
    <p:extLst>
      <p:ext uri="{BB962C8B-B14F-4D97-AF65-F5344CB8AC3E}">
        <p14:creationId xmlns:p14="http://schemas.microsoft.com/office/powerpoint/2010/main" val="1648231505"/>
      </p:ext>
    </p:extLst>
  </p:cSld>
  <p:clrMapOvr>
    <a:masterClrMapping/>
  </p:clrMapOvr>
  <p:transition>
    <p:fad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Automation</a:t>
            </a:r>
            <a:endParaRPr lang="en-US" dirty="0"/>
          </a:p>
        </p:txBody>
      </p:sp>
      <p:pic>
        <p:nvPicPr>
          <p:cNvPr id="4" name="Content Placeholder 3"/>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8852463" y="108448"/>
            <a:ext cx="1297583" cy="1297583"/>
          </a:xfrm>
        </p:spPr>
      </p:pic>
      <p:pic>
        <p:nvPicPr>
          <p:cNvPr id="5" name="Picture 4"/>
          <p:cNvPicPr>
            <a:picLocks noChangeAspect="1"/>
          </p:cNvPicPr>
          <p:nvPr/>
        </p:nvPicPr>
        <p:blipFill>
          <a:blip r:embed="rId3"/>
          <a:stretch>
            <a:fillRect/>
          </a:stretch>
        </p:blipFill>
        <p:spPr>
          <a:xfrm>
            <a:off x="151480" y="1219201"/>
            <a:ext cx="11113420" cy="5396111"/>
          </a:xfrm>
          <a:prstGeom prst="rect">
            <a:avLst/>
          </a:prstGeom>
        </p:spPr>
      </p:pic>
      <p:pic>
        <p:nvPicPr>
          <p:cNvPr id="6" name="Picture 5"/>
          <p:cNvPicPr>
            <a:picLocks noChangeAspect="1"/>
          </p:cNvPicPr>
          <p:nvPr/>
        </p:nvPicPr>
        <p:blipFill>
          <a:blip r:embed="rId4"/>
          <a:stretch>
            <a:fillRect/>
          </a:stretch>
        </p:blipFill>
        <p:spPr>
          <a:xfrm>
            <a:off x="274710" y="1406031"/>
            <a:ext cx="4429125" cy="2428875"/>
          </a:xfrm>
          <a:prstGeom prst="rect">
            <a:avLst/>
          </a:prstGeom>
        </p:spPr>
      </p:pic>
      <p:pic>
        <p:nvPicPr>
          <p:cNvPr id="7" name="Picture 6"/>
          <p:cNvPicPr>
            <a:picLocks noChangeAspect="1"/>
          </p:cNvPicPr>
          <p:nvPr/>
        </p:nvPicPr>
        <p:blipFill>
          <a:blip r:embed="rId5"/>
          <a:stretch>
            <a:fillRect/>
          </a:stretch>
        </p:blipFill>
        <p:spPr>
          <a:xfrm>
            <a:off x="274710" y="4039246"/>
            <a:ext cx="5592563" cy="1231254"/>
          </a:xfrm>
          <a:prstGeom prst="rect">
            <a:avLst/>
          </a:prstGeom>
        </p:spPr>
      </p:pic>
      <p:pic>
        <p:nvPicPr>
          <p:cNvPr id="8" name="Picture 7"/>
          <p:cNvPicPr>
            <a:picLocks noChangeAspect="1"/>
          </p:cNvPicPr>
          <p:nvPr/>
        </p:nvPicPr>
        <p:blipFill>
          <a:blip r:embed="rId6"/>
          <a:stretch>
            <a:fillRect/>
          </a:stretch>
        </p:blipFill>
        <p:spPr>
          <a:xfrm>
            <a:off x="4079875" y="1219201"/>
            <a:ext cx="7562850" cy="4667250"/>
          </a:xfrm>
          <a:prstGeom prst="rect">
            <a:avLst/>
          </a:prstGeom>
        </p:spPr>
      </p:pic>
    </p:spTree>
    <p:extLst>
      <p:ext uri="{BB962C8B-B14F-4D97-AF65-F5344CB8AC3E}">
        <p14:creationId xmlns:p14="http://schemas.microsoft.com/office/powerpoint/2010/main" val="17413849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arn(inVertic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6" presetClass="exit" presetSubtype="0" fill="hold" nodeType="clickEffect">
                                  <p:stCondLst>
                                    <p:cond delay="0"/>
                                  </p:stCondLst>
                                  <p:childTnLst>
                                    <p:animEffect transition="out" filter="wipe(down)">
                                      <p:cBhvr>
                                        <p:cTn id="21" dur="180" accel="50000">
                                          <p:stCondLst>
                                            <p:cond delay="1820"/>
                                          </p:stCondLst>
                                        </p:cTn>
                                        <p:tgtEl>
                                          <p:spTgt spid="8"/>
                                        </p:tgtEl>
                                      </p:cBhvr>
                                    </p:animEffect>
                                    <p:anim calcmode="lin" valueType="num">
                                      <p:cBhvr>
                                        <p:cTn id="22" dur="1822" tmFilter="0,0; 0.14,0.31; 0.43,0.73; 0.71,0.91; 1.0,1.0">
                                          <p:stCondLst>
                                            <p:cond delay="0"/>
                                          </p:stCondLst>
                                        </p:cTn>
                                        <p:tgtEl>
                                          <p:spTgt spid="8"/>
                                        </p:tgtEl>
                                        <p:attrNameLst>
                                          <p:attrName>ppt_x</p:attrName>
                                        </p:attrNameLst>
                                      </p:cBhvr>
                                      <p:tavLst>
                                        <p:tav tm="0">
                                          <p:val>
                                            <p:strVal val="ppt_x"/>
                                          </p:val>
                                        </p:tav>
                                        <p:tav tm="100000">
                                          <p:val>
                                            <p:strVal val="#ppt_x+0.25"/>
                                          </p:val>
                                        </p:tav>
                                      </p:tavLst>
                                    </p:anim>
                                    <p:anim calcmode="lin" valueType="num">
                                      <p:cBhvr>
                                        <p:cTn id="23" dur="178">
                                          <p:stCondLst>
                                            <p:cond delay="1822"/>
                                          </p:stCondLst>
                                        </p:cTn>
                                        <p:tgtEl>
                                          <p:spTgt spid="8"/>
                                        </p:tgtEl>
                                        <p:attrNameLst>
                                          <p:attrName>ppt_x</p:attrName>
                                        </p:attrNameLst>
                                      </p:cBhvr>
                                      <p:tavLst>
                                        <p:tav tm="0">
                                          <p:val>
                                            <p:strVal val="ppt_x"/>
                                          </p:val>
                                        </p:tav>
                                        <p:tav tm="100000">
                                          <p:val>
                                            <p:strVal val="ppt_x"/>
                                          </p:val>
                                        </p:tav>
                                      </p:tavLst>
                                    </p:anim>
                                    <p:anim calcmode="lin" valueType="num">
                                      <p:cBhvr>
                                        <p:cTn id="24" dur="664" tmFilter="0.0,0.0;0.25,0.07;0.50,0.2;0.75,0.467;1.0,1.0">
                                          <p:stCondLst>
                                            <p:cond delay="0"/>
                                          </p:stCondLst>
                                        </p:cTn>
                                        <p:tgtEl>
                                          <p:spTgt spid="8"/>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25" dur="664" tmFilter="0, 0; 0.125,0.2665; 0.25,0.4; 0.375,0.465; 0.5,0.5;  0.625,0.535; 0.75,0.6; 0.875,0.7335; 1,1">
                                          <p:stCondLst>
                                            <p:cond delay="664"/>
                                          </p:stCondLst>
                                        </p:cTn>
                                        <p:tgtEl>
                                          <p:spTgt spid="8"/>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26" dur="332" tmFilter="0, 0; 0.125,0.2665; 0.25,0.4; 0.375,0.465; 0.5,0.5;  0.625,0.535; 0.75,0.6; 0.875,0.7335; 1,1">
                                          <p:stCondLst>
                                            <p:cond delay="1324"/>
                                          </p:stCondLst>
                                        </p:cTn>
                                        <p:tgtEl>
                                          <p:spTgt spid="8"/>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27" dur="164" tmFilter="0, 0; 0.125,0.2665; 0.25,0.4; 0.375,0.465; 0.5,0.5;  0.625,0.535; 0.75,0.6; 0.875,0.7335; 1,1">
                                          <p:stCondLst>
                                            <p:cond delay="1656"/>
                                          </p:stCondLst>
                                        </p:cTn>
                                        <p:tgtEl>
                                          <p:spTgt spid="8"/>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28" dur="180" accel="50000">
                                          <p:stCondLst>
                                            <p:cond delay="1820"/>
                                          </p:stCondLst>
                                        </p:cTn>
                                        <p:tgtEl>
                                          <p:spTgt spid="8"/>
                                        </p:tgtEl>
                                        <p:attrNameLst>
                                          <p:attrName>ppt_y</p:attrName>
                                        </p:attrNameLst>
                                      </p:cBhvr>
                                      <p:tavLst>
                                        <p:tav tm="0">
                                          <p:val>
                                            <p:strVal val="ppt_y"/>
                                          </p:val>
                                        </p:tav>
                                        <p:tav tm="100000">
                                          <p:val>
                                            <p:strVal val="ppt_y+ppt_h"/>
                                          </p:val>
                                        </p:tav>
                                      </p:tavLst>
                                    </p:anim>
                                    <p:animScale>
                                      <p:cBhvr>
                                        <p:cTn id="29" dur="26">
                                          <p:stCondLst>
                                            <p:cond delay="620"/>
                                          </p:stCondLst>
                                        </p:cTn>
                                        <p:tgtEl>
                                          <p:spTgt spid="8"/>
                                        </p:tgtEl>
                                      </p:cBhvr>
                                      <p:to x="100000" y="60000"/>
                                    </p:animScale>
                                    <p:animScale>
                                      <p:cBhvr>
                                        <p:cTn id="30" dur="166" decel="50000">
                                          <p:stCondLst>
                                            <p:cond delay="646"/>
                                          </p:stCondLst>
                                        </p:cTn>
                                        <p:tgtEl>
                                          <p:spTgt spid="8"/>
                                        </p:tgtEl>
                                      </p:cBhvr>
                                      <p:to x="100000" y="100000"/>
                                    </p:animScale>
                                    <p:animScale>
                                      <p:cBhvr>
                                        <p:cTn id="31" dur="26">
                                          <p:stCondLst>
                                            <p:cond delay="1312"/>
                                          </p:stCondLst>
                                        </p:cTn>
                                        <p:tgtEl>
                                          <p:spTgt spid="8"/>
                                        </p:tgtEl>
                                      </p:cBhvr>
                                      <p:to x="100000" y="80000"/>
                                    </p:animScale>
                                    <p:animScale>
                                      <p:cBhvr>
                                        <p:cTn id="32" dur="166" decel="50000">
                                          <p:stCondLst>
                                            <p:cond delay="1338"/>
                                          </p:stCondLst>
                                        </p:cTn>
                                        <p:tgtEl>
                                          <p:spTgt spid="8"/>
                                        </p:tgtEl>
                                      </p:cBhvr>
                                      <p:to x="100000" y="100000"/>
                                    </p:animScale>
                                    <p:animScale>
                                      <p:cBhvr>
                                        <p:cTn id="33" dur="26">
                                          <p:stCondLst>
                                            <p:cond delay="1642"/>
                                          </p:stCondLst>
                                        </p:cTn>
                                        <p:tgtEl>
                                          <p:spTgt spid="8"/>
                                        </p:tgtEl>
                                      </p:cBhvr>
                                      <p:to x="100000" y="90000"/>
                                    </p:animScale>
                                    <p:animScale>
                                      <p:cBhvr>
                                        <p:cTn id="34" dur="166" decel="50000">
                                          <p:stCondLst>
                                            <p:cond delay="1668"/>
                                          </p:stCondLst>
                                        </p:cTn>
                                        <p:tgtEl>
                                          <p:spTgt spid="8"/>
                                        </p:tgtEl>
                                      </p:cBhvr>
                                      <p:to x="100000" y="100000"/>
                                    </p:animScale>
                                    <p:animScale>
                                      <p:cBhvr>
                                        <p:cTn id="35" dur="26">
                                          <p:stCondLst>
                                            <p:cond delay="1808"/>
                                          </p:stCondLst>
                                        </p:cTn>
                                        <p:tgtEl>
                                          <p:spTgt spid="8"/>
                                        </p:tgtEl>
                                      </p:cBhvr>
                                      <p:to x="100000" y="95000"/>
                                    </p:animScale>
                                    <p:animScale>
                                      <p:cBhvr>
                                        <p:cTn id="36" dur="166" decel="50000">
                                          <p:stCondLst>
                                            <p:cond delay="1834"/>
                                          </p:stCondLst>
                                        </p:cTn>
                                        <p:tgtEl>
                                          <p:spTgt spid="8"/>
                                        </p:tgtEl>
                                      </p:cBhvr>
                                      <p:to x="100000" y="100000"/>
                                    </p:animScale>
                                    <p:set>
                                      <p:cBhvr>
                                        <p:cTn id="37" dur="1" fill="hold">
                                          <p:stCondLst>
                                            <p:cond delay="19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Try </a:t>
            </a:r>
            <a:r>
              <a:rPr lang="en-US" dirty="0" smtClean="0"/>
              <a:t>Microsoft Azure today</a:t>
            </a:r>
            <a:endParaRPr lang="en-US" dirty="0" smtClean="0"/>
          </a:p>
          <a:p>
            <a:endParaRPr lang="en-US" dirty="0"/>
          </a:p>
          <a:p>
            <a:r>
              <a:rPr lang="en-US" dirty="0" smtClean="0"/>
              <a:t>Ask Questions:</a:t>
            </a:r>
          </a:p>
          <a:p>
            <a:r>
              <a:rPr lang="en-US" dirty="0" smtClean="0"/>
              <a:t>Twitter</a:t>
            </a:r>
            <a:r>
              <a:rPr lang="en-US" dirty="0" smtClean="0"/>
              <a:t>: @</a:t>
            </a:r>
            <a:r>
              <a:rPr lang="en-US" dirty="0" err="1" smtClean="0"/>
              <a:t>overcastinfo</a:t>
            </a:r>
            <a:endParaRPr lang="en-US" dirty="0" smtClean="0"/>
          </a:p>
          <a:p>
            <a:r>
              <a:rPr lang="en-US" dirty="0" smtClean="0">
                <a:hlinkClick r:id="rId2"/>
              </a:rPr>
              <a:t>info@overcast.info</a:t>
            </a:r>
            <a:endParaRPr lang="en-US" dirty="0" smtClean="0"/>
          </a:p>
          <a:p>
            <a:r>
              <a:rPr lang="en-US" dirty="0" smtClean="0">
                <a:hlinkClick r:id="rId3"/>
              </a:rPr>
              <a:t>http://overcast.info</a:t>
            </a:r>
            <a:r>
              <a:rPr lang="en-US" dirty="0" smtClean="0"/>
              <a:t> </a:t>
            </a:r>
            <a:endParaRPr lang="en-US" dirty="0" smtClean="0"/>
          </a:p>
          <a:p>
            <a:endParaRPr lang="en-US" dirty="0" smtClean="0"/>
          </a:p>
          <a:p>
            <a:r>
              <a:rPr lang="en-US" dirty="0" smtClean="0">
                <a:hlinkClick r:id="rId4"/>
              </a:rPr>
              <a:t>http://tagif.ca</a:t>
            </a:r>
          </a:p>
          <a:p>
            <a:endParaRPr lang="en-US" dirty="0" smtClean="0">
              <a:hlinkClick r:id="rId4"/>
            </a:endParaRPr>
          </a:p>
          <a:p>
            <a:r>
              <a:rPr lang="en-US" dirty="0" smtClean="0">
                <a:hlinkClick r:id="rId4"/>
              </a:rPr>
              <a:t>http://newsignature.com</a:t>
            </a:r>
            <a:r>
              <a:rPr lang="en-US" dirty="0" smtClean="0"/>
              <a:t>	</a:t>
            </a:r>
            <a:endParaRPr lang="en-US" dirty="0"/>
          </a:p>
          <a:p>
            <a:endParaRPr lang="en-US" dirty="0"/>
          </a:p>
          <a:p>
            <a:endParaRPr lang="en-US" dirty="0"/>
          </a:p>
        </p:txBody>
      </p:sp>
      <p:pic>
        <p:nvPicPr>
          <p:cNvPr id="2" name="Picture 1"/>
          <p:cNvPicPr>
            <a:picLocks noChangeAspect="1"/>
          </p:cNvPicPr>
          <p:nvPr/>
        </p:nvPicPr>
        <p:blipFill>
          <a:blip r:embed="rId5"/>
          <a:stretch>
            <a:fillRect/>
          </a:stretch>
        </p:blipFill>
        <p:spPr>
          <a:xfrm>
            <a:off x="5543164" y="2438040"/>
            <a:ext cx="3609975" cy="1314450"/>
          </a:xfrm>
          <a:prstGeom prst="rect">
            <a:avLst/>
          </a:prstGeom>
        </p:spPr>
      </p:pic>
      <p:pic>
        <p:nvPicPr>
          <p:cNvPr id="3" name="Picture 2"/>
          <p:cNvPicPr>
            <a:picLocks noChangeAspect="1"/>
          </p:cNvPicPr>
          <p:nvPr/>
        </p:nvPicPr>
        <p:blipFill>
          <a:blip r:embed="rId6"/>
          <a:stretch>
            <a:fillRect/>
          </a:stretch>
        </p:blipFill>
        <p:spPr>
          <a:xfrm>
            <a:off x="5557088" y="5599843"/>
            <a:ext cx="4343400" cy="666750"/>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95034" y="353646"/>
            <a:ext cx="3905454" cy="1562182"/>
          </a:xfrm>
          <a:prstGeom prst="rect">
            <a:avLst/>
          </a:prstGeom>
        </p:spPr>
      </p:pic>
      <p:pic>
        <p:nvPicPr>
          <p:cNvPr id="8" name="Picture 7"/>
          <p:cNvPicPr>
            <a:picLocks noChangeAspect="1"/>
          </p:cNvPicPr>
          <p:nvPr/>
        </p:nvPicPr>
        <p:blipFill>
          <a:blip r:embed="rId8"/>
          <a:stretch>
            <a:fillRect/>
          </a:stretch>
        </p:blipFill>
        <p:spPr>
          <a:xfrm>
            <a:off x="5543164" y="3823575"/>
            <a:ext cx="2467325" cy="1634097"/>
          </a:xfrm>
          <a:prstGeom prst="rect">
            <a:avLst/>
          </a:prstGeom>
        </p:spPr>
      </p:pic>
    </p:spTree>
    <p:extLst>
      <p:ext uri="{BB962C8B-B14F-4D97-AF65-F5344CB8AC3E}">
        <p14:creationId xmlns:p14="http://schemas.microsoft.com/office/powerpoint/2010/main" val="1301198229"/>
      </p:ext>
    </p:extLst>
  </p:cSld>
  <p:clrMapOvr>
    <a:masterClrMapping/>
  </p:clrMapOvr>
  <p:transition>
    <p:fade/>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p:txBody>
          <a:bodyPr/>
          <a:lstStyle/>
          <a:p>
            <a:r>
              <a:rPr lang="en-US" dirty="0" smtClean="0"/>
              <a:t>Q&amp;A</a:t>
            </a:r>
            <a:endParaRPr lang="en-US" dirty="0"/>
          </a:p>
        </p:txBody>
      </p:sp>
      <p:sp>
        <p:nvSpPr>
          <p:cNvPr id="2" name="Rectangle 1"/>
          <p:cNvSpPr/>
          <p:nvPr/>
        </p:nvSpPr>
        <p:spPr>
          <a:xfrm>
            <a:off x="190004" y="1083024"/>
            <a:ext cx="8348353" cy="523220"/>
          </a:xfrm>
          <a:prstGeom prst="rect">
            <a:avLst/>
          </a:prstGeom>
        </p:spPr>
        <p:txBody>
          <a:bodyPr wrap="square">
            <a:spAutoFit/>
          </a:bodyPr>
          <a:lstStyle/>
          <a:p>
            <a:r>
              <a:rPr lang="en-US" sz="2800" dirty="0">
                <a:solidFill>
                  <a:schemeClr val="bg1"/>
                </a:solidFill>
              </a:rPr>
              <a:t>https://github.com/josefehse/LetsCloudThisToronto</a:t>
            </a:r>
          </a:p>
        </p:txBody>
      </p:sp>
    </p:spTree>
    <p:extLst>
      <p:ext uri="{BB962C8B-B14F-4D97-AF65-F5344CB8AC3E}">
        <p14:creationId xmlns:p14="http://schemas.microsoft.com/office/powerpoint/2010/main" val="1714908583"/>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loud large"/>
          <p:cNvSpPr>
            <a:spLocks/>
          </p:cNvSpPr>
          <p:nvPr/>
        </p:nvSpPr>
        <p:spPr bwMode="black">
          <a:xfrm>
            <a:off x="3547772" y="1453775"/>
            <a:ext cx="8309211" cy="4009263"/>
          </a:xfrm>
          <a:custGeom>
            <a:avLst/>
            <a:gdLst>
              <a:gd name="T0" fmla="*/ 415 w 489"/>
              <a:gd name="T1" fmla="*/ 222 h 285"/>
              <a:gd name="T2" fmla="*/ 489 w 489"/>
              <a:gd name="T3" fmla="*/ 148 h 285"/>
              <a:gd name="T4" fmla="*/ 415 w 489"/>
              <a:gd name="T5" fmla="*/ 74 h 285"/>
              <a:gd name="T6" fmla="*/ 404 w 489"/>
              <a:gd name="T7" fmla="*/ 75 h 285"/>
              <a:gd name="T8" fmla="*/ 295 w 489"/>
              <a:gd name="T9" fmla="*/ 0 h 285"/>
              <a:gd name="T10" fmla="*/ 213 w 489"/>
              <a:gd name="T11" fmla="*/ 34 h 285"/>
              <a:gd name="T12" fmla="*/ 162 w 489"/>
              <a:gd name="T13" fmla="*/ 18 h 285"/>
              <a:gd name="T14" fmla="*/ 71 w 489"/>
              <a:gd name="T15" fmla="*/ 97 h 285"/>
              <a:gd name="T16" fmla="*/ 56 w 489"/>
              <a:gd name="T17" fmla="*/ 95 h 285"/>
              <a:gd name="T18" fmla="*/ 0 w 489"/>
              <a:gd name="T19" fmla="*/ 151 h 285"/>
              <a:gd name="T20" fmla="*/ 56 w 489"/>
              <a:gd name="T21" fmla="*/ 208 h 285"/>
              <a:gd name="T22" fmla="*/ 78 w 489"/>
              <a:gd name="T23" fmla="*/ 203 h 285"/>
              <a:gd name="T24" fmla="*/ 141 w 489"/>
              <a:gd name="T25" fmla="*/ 257 h 285"/>
              <a:gd name="T26" fmla="*/ 178 w 489"/>
              <a:gd name="T27" fmla="*/ 244 h 285"/>
              <a:gd name="T28" fmla="*/ 241 w 489"/>
              <a:gd name="T29" fmla="*/ 285 h 285"/>
              <a:gd name="T30" fmla="*/ 297 w 489"/>
              <a:gd name="T31" fmla="*/ 255 h 285"/>
              <a:gd name="T32" fmla="*/ 332 w 489"/>
              <a:gd name="T33" fmla="*/ 267 h 285"/>
              <a:gd name="T34" fmla="*/ 390 w 489"/>
              <a:gd name="T35" fmla="*/ 217 h 285"/>
              <a:gd name="T36" fmla="*/ 415 w 489"/>
              <a:gd name="T37" fmla="*/ 22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9" h="285">
                <a:moveTo>
                  <a:pt x="415" y="222"/>
                </a:moveTo>
                <a:cubicBezTo>
                  <a:pt x="456" y="222"/>
                  <a:pt x="489" y="189"/>
                  <a:pt x="489" y="148"/>
                </a:cubicBezTo>
                <a:cubicBezTo>
                  <a:pt x="489" y="107"/>
                  <a:pt x="456" y="74"/>
                  <a:pt x="415" y="74"/>
                </a:cubicBezTo>
                <a:cubicBezTo>
                  <a:pt x="411" y="74"/>
                  <a:pt x="407" y="74"/>
                  <a:pt x="404" y="75"/>
                </a:cubicBezTo>
                <a:cubicBezTo>
                  <a:pt x="387" y="31"/>
                  <a:pt x="345" y="0"/>
                  <a:pt x="295" y="0"/>
                </a:cubicBezTo>
                <a:cubicBezTo>
                  <a:pt x="263" y="0"/>
                  <a:pt x="234" y="13"/>
                  <a:pt x="213" y="34"/>
                </a:cubicBezTo>
                <a:cubicBezTo>
                  <a:pt x="199" y="24"/>
                  <a:pt x="181" y="18"/>
                  <a:pt x="162" y="18"/>
                </a:cubicBezTo>
                <a:cubicBezTo>
                  <a:pt x="115" y="18"/>
                  <a:pt x="77" y="52"/>
                  <a:pt x="71" y="97"/>
                </a:cubicBezTo>
                <a:cubicBezTo>
                  <a:pt x="66" y="96"/>
                  <a:pt x="61" y="95"/>
                  <a:pt x="56" y="95"/>
                </a:cubicBezTo>
                <a:cubicBezTo>
                  <a:pt x="25" y="95"/>
                  <a:pt x="0" y="120"/>
                  <a:pt x="0" y="151"/>
                </a:cubicBezTo>
                <a:cubicBezTo>
                  <a:pt x="0" y="182"/>
                  <a:pt x="25" y="208"/>
                  <a:pt x="56" y="208"/>
                </a:cubicBezTo>
                <a:cubicBezTo>
                  <a:pt x="64" y="208"/>
                  <a:pt x="71" y="206"/>
                  <a:pt x="78" y="203"/>
                </a:cubicBezTo>
                <a:cubicBezTo>
                  <a:pt x="83" y="234"/>
                  <a:pt x="109" y="257"/>
                  <a:pt x="141" y="257"/>
                </a:cubicBezTo>
                <a:cubicBezTo>
                  <a:pt x="155" y="257"/>
                  <a:pt x="168" y="252"/>
                  <a:pt x="178" y="244"/>
                </a:cubicBezTo>
                <a:cubicBezTo>
                  <a:pt x="189" y="268"/>
                  <a:pt x="213" y="285"/>
                  <a:pt x="241" y="285"/>
                </a:cubicBezTo>
                <a:cubicBezTo>
                  <a:pt x="264" y="285"/>
                  <a:pt x="285" y="273"/>
                  <a:pt x="297" y="255"/>
                </a:cubicBezTo>
                <a:cubicBezTo>
                  <a:pt x="307" y="263"/>
                  <a:pt x="319" y="267"/>
                  <a:pt x="332" y="267"/>
                </a:cubicBezTo>
                <a:cubicBezTo>
                  <a:pt x="361" y="267"/>
                  <a:pt x="386" y="246"/>
                  <a:pt x="390" y="217"/>
                </a:cubicBezTo>
                <a:cubicBezTo>
                  <a:pt x="397" y="220"/>
                  <a:pt x="406" y="222"/>
                  <a:pt x="415" y="222"/>
                </a:cubicBezTo>
              </a:path>
            </a:pathLst>
          </a:custGeom>
          <a:solidFill>
            <a:srgbClr val="00B0F0">
              <a:alpha val="18000"/>
            </a:srgbClr>
          </a:solidFill>
          <a:ln>
            <a:noFill/>
          </a:ln>
          <a:extLst/>
        </p:spPr>
        <p:txBody>
          <a:bodyPr vert="horz" wrap="square" lIns="91427" tIns="45713" rIns="91427" bIns="4571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endParaRPr lang="en-US" sz="1600">
              <a:solidFill>
                <a:prstClr val="black"/>
              </a:solidFill>
            </a:endParaRPr>
          </a:p>
        </p:txBody>
      </p:sp>
      <p:pic>
        <p:nvPicPr>
          <p:cNvPr id="4"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267560" y="2669452"/>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6149557" y="3145329"/>
            <a:ext cx="2472131" cy="1606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1"/>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rot="16200000">
            <a:off x="6451165" y="4894204"/>
            <a:ext cx="1075785" cy="4268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Subtitle 5"/>
          <p:cNvSpPr>
            <a:spLocks noGrp="1"/>
          </p:cNvSpPr>
          <p:nvPr>
            <p:ph type="subTitle" idx="4294967295"/>
          </p:nvPr>
        </p:nvSpPr>
        <p:spPr>
          <a:xfrm>
            <a:off x="580094" y="537446"/>
            <a:ext cx="11033125" cy="600075"/>
          </a:xfrm>
          <a:prstGeom prst="rect">
            <a:avLst/>
          </a:prstGeom>
        </p:spPr>
        <p:txBody>
          <a:bodyPr>
            <a:noAutofit/>
          </a:bodyPr>
          <a:lstStyle/>
          <a:p>
            <a:pPr marL="0" indent="0">
              <a:buNone/>
            </a:pPr>
            <a:r>
              <a:rPr lang="en-US" sz="4000" dirty="0" smtClean="0">
                <a:solidFill>
                  <a:srgbClr val="92D050"/>
                </a:solidFill>
                <a:latin typeface="+mj-lt"/>
                <a:sym typeface="Wingdings" panose="05000000000000000000" pitchFamily="2" charset="2"/>
              </a:rPr>
              <a:t> </a:t>
            </a:r>
            <a:r>
              <a:rPr lang="en-US" sz="4000" dirty="0">
                <a:solidFill>
                  <a:schemeClr val="bg2"/>
                </a:solidFill>
                <a:latin typeface="+mj-lt"/>
                <a:sym typeface="Wingdings" panose="05000000000000000000" pitchFamily="2" charset="2"/>
              </a:rPr>
              <a:t>Y</a:t>
            </a:r>
            <a:r>
              <a:rPr lang="en-US" sz="4000" dirty="0" smtClean="0">
                <a:solidFill>
                  <a:schemeClr val="bg2"/>
                </a:solidFill>
                <a:latin typeface="+mj-lt"/>
              </a:rPr>
              <a:t>our </a:t>
            </a:r>
            <a:r>
              <a:rPr lang="en-US" sz="4000" dirty="0" smtClean="0">
                <a:solidFill>
                  <a:schemeClr val="bg2"/>
                </a:solidFill>
              </a:rPr>
              <a:t>application code</a:t>
            </a:r>
          </a:p>
          <a:p>
            <a:endParaRPr lang="en-US" sz="4000" dirty="0" smtClean="0">
              <a:solidFill>
                <a:schemeClr val="bg1"/>
              </a:solidFill>
              <a:latin typeface="+mj-lt"/>
            </a:endParaRPr>
          </a:p>
        </p:txBody>
      </p:sp>
      <p:sp>
        <p:nvSpPr>
          <p:cNvPr id="11" name="Subtitle 5"/>
          <p:cNvSpPr txBox="1">
            <a:spLocks/>
          </p:cNvSpPr>
          <p:nvPr/>
        </p:nvSpPr>
        <p:spPr>
          <a:xfrm>
            <a:off x="578775" y="1137521"/>
            <a:ext cx="11034445" cy="601554"/>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bg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bg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4000" dirty="0" smtClean="0">
                <a:solidFill>
                  <a:srgbClr val="92D050"/>
                </a:solidFill>
                <a:latin typeface="+mj-lt"/>
                <a:sym typeface="Wingdings" panose="05000000000000000000" pitchFamily="2" charset="2"/>
              </a:rPr>
              <a:t> </a:t>
            </a:r>
            <a:r>
              <a:rPr lang="en-US" altLang="zh-CN" sz="4000" dirty="0" smtClean="0">
                <a:solidFill>
                  <a:schemeClr val="bg2"/>
                </a:solidFill>
                <a:latin typeface="+mj-lt"/>
                <a:sym typeface="Wingdings" panose="05000000000000000000" pitchFamily="2" charset="2"/>
              </a:rPr>
              <a:t>Required resources</a:t>
            </a:r>
            <a:endParaRPr lang="en-US" sz="4000" dirty="0" smtClean="0">
              <a:solidFill>
                <a:schemeClr val="bg1"/>
              </a:solidFill>
              <a:latin typeface="+mj-lt"/>
            </a:endParaRPr>
          </a:p>
        </p:txBody>
      </p:sp>
      <p:sp>
        <p:nvSpPr>
          <p:cNvPr id="12" name="Subtitle 5"/>
          <p:cNvSpPr txBox="1">
            <a:spLocks/>
          </p:cNvSpPr>
          <p:nvPr/>
        </p:nvSpPr>
        <p:spPr>
          <a:xfrm>
            <a:off x="578774" y="1137521"/>
            <a:ext cx="11034445" cy="601554"/>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bg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bg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4000" dirty="0" smtClean="0">
                <a:solidFill>
                  <a:srgbClr val="92D050"/>
                </a:solidFill>
                <a:latin typeface="+mj-lt"/>
                <a:sym typeface="Wingdings" panose="05000000000000000000" pitchFamily="2" charset="2"/>
              </a:rPr>
              <a:t> </a:t>
            </a:r>
            <a:r>
              <a:rPr lang="en-US" sz="4000" dirty="0" smtClean="0">
                <a:solidFill>
                  <a:schemeClr val="bg2"/>
                </a:solidFill>
                <a:latin typeface="+mj-lt"/>
                <a:sym typeface="Wingdings" panose="05000000000000000000" pitchFamily="2" charset="2"/>
              </a:rPr>
              <a:t>Y</a:t>
            </a:r>
            <a:r>
              <a:rPr lang="en-US" sz="4000" dirty="0" smtClean="0">
                <a:solidFill>
                  <a:schemeClr val="bg2"/>
                </a:solidFill>
                <a:latin typeface="+mj-lt"/>
              </a:rPr>
              <a:t>our </a:t>
            </a:r>
            <a:r>
              <a:rPr lang="en-US" altLang="zh-CN" sz="4000" dirty="0" smtClean="0">
                <a:solidFill>
                  <a:schemeClr val="bg2"/>
                </a:solidFill>
              </a:rPr>
              <a:t>infrastructure </a:t>
            </a:r>
            <a:r>
              <a:rPr lang="en-US" sz="4000" dirty="0" smtClean="0">
                <a:solidFill>
                  <a:schemeClr val="bg2"/>
                </a:solidFill>
              </a:rPr>
              <a:t>code</a:t>
            </a:r>
          </a:p>
          <a:p>
            <a:endParaRPr lang="en-US" sz="4000" dirty="0" smtClean="0">
              <a:solidFill>
                <a:schemeClr val="bg1"/>
              </a:solidFill>
              <a:latin typeface="+mj-lt"/>
            </a:endParaRPr>
          </a:p>
        </p:txBody>
      </p:sp>
    </p:spTree>
    <p:extLst>
      <p:ext uri="{BB962C8B-B14F-4D97-AF65-F5344CB8AC3E}">
        <p14:creationId xmlns:p14="http://schemas.microsoft.com/office/powerpoint/2010/main" val="965405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500"/>
                                        <p:tgtEl>
                                          <p:spTgt spid="9">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1">
                                            <p:txEl>
                                              <p:pRg st="0" end="0"/>
                                            </p:txEl>
                                          </p:spTgt>
                                        </p:tgtEl>
                                        <p:attrNameLst>
                                          <p:attrName>style.visibility</p:attrName>
                                        </p:attrNameLst>
                                      </p:cBhvr>
                                      <p:to>
                                        <p:strVal val="visible"/>
                                      </p:to>
                                    </p:set>
                                    <p:animEffect transition="in" filter="fade">
                                      <p:cBhvr>
                                        <p:cTn id="25" dur="500"/>
                                        <p:tgtEl>
                                          <p:spTgt spid="11">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63" presetClass="path" presetSubtype="0" accel="50000" decel="50000" fill="hold" nodeType="clickEffect">
                                  <p:stCondLst>
                                    <p:cond delay="0"/>
                                  </p:stCondLst>
                                  <p:childTnLst>
                                    <p:animMotion origin="layout" path="M -6.25E-7 -1.85185E-6 L 0.33529 -1.85185E-6 " pathEditMode="relative" rAng="0" ptsTypes="AA">
                                      <p:cBhvr>
                                        <p:cTn id="29" dur="500" fill="hold"/>
                                        <p:tgtEl>
                                          <p:spTgt spid="4"/>
                                        </p:tgtEl>
                                        <p:attrNameLst>
                                          <p:attrName>ppt_x</p:attrName>
                                          <p:attrName>ppt_y</p:attrName>
                                        </p:attrNameLst>
                                      </p:cBhvr>
                                      <p:rCtr x="16758" y="0"/>
                                    </p:animMotion>
                                  </p:childTnLst>
                                </p:cTn>
                              </p:par>
                            </p:childTnLst>
                          </p:cTn>
                        </p:par>
                        <p:par>
                          <p:cTn id="30" fill="hold">
                            <p:stCondLst>
                              <p:cond delay="500"/>
                            </p:stCondLst>
                            <p:childTnLst>
                              <p:par>
                                <p:cTn id="31" presetID="22" presetClass="entr" presetSubtype="1"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up)">
                                      <p:cBhvr>
                                        <p:cTn id="33" dur="500"/>
                                        <p:tgtEl>
                                          <p:spTgt spid="8"/>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8" fill="hold" grpId="0" nodeType="clickEffect">
                                  <p:stCondLst>
                                    <p:cond delay="0"/>
                                  </p:stCondLst>
                                  <p:childTnLst>
                                    <p:set>
                                      <p:cBhvr>
                                        <p:cTn id="37" dur="1" fill="hold">
                                          <p:stCondLst>
                                            <p:cond delay="0"/>
                                          </p:stCondLst>
                                        </p:cTn>
                                        <p:tgtEl>
                                          <p:spTgt spid="12">
                                            <p:txEl>
                                              <p:pRg st="0" end="0"/>
                                            </p:txEl>
                                          </p:spTgt>
                                        </p:tgtEl>
                                        <p:attrNameLst>
                                          <p:attrName>style.visibility</p:attrName>
                                        </p:attrNameLst>
                                      </p:cBhvr>
                                      <p:to>
                                        <p:strVal val="visible"/>
                                      </p:to>
                                    </p:set>
                                    <p:anim calcmode="lin" valueType="num">
                                      <p:cBhvr additive="base">
                                        <p:cTn id="38" dur="500" fill="hold"/>
                                        <p:tgtEl>
                                          <p:spTgt spid="12">
                                            <p:txEl>
                                              <p:pRg st="0" end="0"/>
                                            </p:tx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12">
                                            <p:txEl>
                                              <p:pRg st="0" end="0"/>
                                            </p:txEl>
                                          </p:spTgt>
                                        </p:tgtEl>
                                        <p:attrNameLst>
                                          <p:attrName>ppt_y</p:attrName>
                                        </p:attrNameLst>
                                      </p:cBhvr>
                                      <p:tavLst>
                                        <p:tav tm="0">
                                          <p:val>
                                            <p:strVal val="#ppt_y"/>
                                          </p:val>
                                        </p:tav>
                                        <p:tav tm="100000">
                                          <p:val>
                                            <p:strVal val="#ppt_y"/>
                                          </p:val>
                                        </p:tav>
                                      </p:tavLst>
                                    </p:anim>
                                  </p:childTnLst>
                                </p:cTn>
                              </p:par>
                              <p:par>
                                <p:cTn id="40" presetID="2" presetClass="exit" presetSubtype="2" fill="hold" grpId="1" nodeType="withEffect">
                                  <p:stCondLst>
                                    <p:cond delay="0"/>
                                  </p:stCondLst>
                                  <p:childTnLst>
                                    <p:anim calcmode="lin" valueType="num">
                                      <p:cBhvr additive="base">
                                        <p:cTn id="41" dur="500"/>
                                        <p:tgtEl>
                                          <p:spTgt spid="11">
                                            <p:txEl>
                                              <p:pRg st="0" end="0"/>
                                            </p:txEl>
                                          </p:spTgt>
                                        </p:tgtEl>
                                        <p:attrNameLst>
                                          <p:attrName>ppt_x</p:attrName>
                                        </p:attrNameLst>
                                      </p:cBhvr>
                                      <p:tavLst>
                                        <p:tav tm="0">
                                          <p:val>
                                            <p:strVal val="ppt_x"/>
                                          </p:val>
                                        </p:tav>
                                        <p:tav tm="100000">
                                          <p:val>
                                            <p:strVal val="1+ppt_w/2"/>
                                          </p:val>
                                        </p:tav>
                                      </p:tavLst>
                                    </p:anim>
                                    <p:anim calcmode="lin" valueType="num">
                                      <p:cBhvr additive="base">
                                        <p:cTn id="42" dur="500"/>
                                        <p:tgtEl>
                                          <p:spTgt spid="11">
                                            <p:txEl>
                                              <p:pRg st="0" end="0"/>
                                            </p:txEl>
                                          </p:spTgt>
                                        </p:tgtEl>
                                        <p:attrNameLst>
                                          <p:attrName>ppt_y</p:attrName>
                                        </p:attrNameLst>
                                      </p:cBhvr>
                                      <p:tavLst>
                                        <p:tav tm="0">
                                          <p:val>
                                            <p:strVal val="ppt_y"/>
                                          </p:val>
                                        </p:tav>
                                        <p:tav tm="100000">
                                          <p:val>
                                            <p:strVal val="ppt_y"/>
                                          </p:val>
                                        </p:tav>
                                      </p:tavLst>
                                    </p:anim>
                                    <p:set>
                                      <p:cBhvr>
                                        <p:cTn id="43" dur="1" fill="hold">
                                          <p:stCondLst>
                                            <p:cond delay="499"/>
                                          </p:stCondLst>
                                        </p:cTn>
                                        <p:tgtEl>
                                          <p:spTgt spid="11">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build="p"/>
      <p:bldP spid="11" grpId="0" build="p"/>
      <p:bldP spid="11" grpId="1" build="allAtOnce"/>
      <p:bldP spid="12"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a:t>
              </a:r>
              <a:r>
                <a:rPr lang="en-US" sz="5980" spc="-150" dirty="0" smtClean="0">
                  <a:solidFill>
                    <a:srgbClr val="FFFFFF"/>
                  </a:solidFill>
                  <a:latin typeface="Segoe UI Light"/>
                </a:rPr>
                <a:t>started</a:t>
              </a:r>
              <a:endParaRPr lang="en-US" sz="5980" spc="-150" dirty="0">
                <a:solidFill>
                  <a:srgbClr val="FFFFFF"/>
                </a:solidFill>
                <a:latin typeface="Segoe UI Light"/>
              </a:endParaRP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smtClean="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a:prstGeom prst="rect">
            <a:avLst/>
          </a:prstGeom>
        </p:spPr>
        <p:txBody>
          <a:bodyPr>
            <a:normAutofit/>
          </a:bodyPr>
          <a:lstStyle/>
          <a:p>
            <a:r>
              <a:rPr lang="en-US" altLang="zh-CN" dirty="0"/>
              <a:t>Virtual Machine Availability</a:t>
            </a:r>
            <a:endParaRPr lang="en-US" dirty="0"/>
          </a:p>
        </p:txBody>
      </p:sp>
      <p:sp>
        <p:nvSpPr>
          <p:cNvPr id="6" name="Subtitle 5"/>
          <p:cNvSpPr>
            <a:spLocks noGrp="1"/>
          </p:cNvSpPr>
          <p:nvPr>
            <p:ph sz="quarter" idx="10"/>
          </p:nvPr>
        </p:nvSpPr>
        <p:spPr>
          <a:prstGeom prst="rect">
            <a:avLst/>
          </a:prstGeom>
        </p:spPr>
        <p:txBody>
          <a:bodyPr anchor="ctr">
            <a:noAutofit/>
          </a:bodyPr>
          <a:lstStyle/>
          <a:p>
            <a:pPr marL="571500" indent="-571500">
              <a:lnSpc>
                <a:spcPct val="200000"/>
              </a:lnSpc>
              <a:buClr>
                <a:srgbClr val="92D050"/>
              </a:buClr>
              <a:buFont typeface="Wingdings" panose="05000000000000000000" pitchFamily="2" charset="2"/>
              <a:buChar char="à"/>
            </a:pPr>
            <a:r>
              <a:rPr lang="en-US" sz="4000" dirty="0" smtClean="0">
                <a:sym typeface="Wingdings" panose="05000000000000000000" pitchFamily="2" charset="2"/>
              </a:rPr>
              <a:t>SLAs</a:t>
            </a:r>
            <a:endParaRPr lang="en-US" sz="4000" dirty="0"/>
          </a:p>
          <a:p>
            <a:pPr marL="571500" indent="-571500">
              <a:lnSpc>
                <a:spcPct val="200000"/>
              </a:lnSpc>
              <a:buClr>
                <a:srgbClr val="92D050"/>
              </a:buClr>
              <a:buFont typeface="Wingdings" panose="05000000000000000000" pitchFamily="2" charset="2"/>
              <a:buChar char="à"/>
            </a:pPr>
            <a:r>
              <a:rPr lang="en-US" sz="4000" dirty="0">
                <a:sym typeface="Wingdings" panose="05000000000000000000" pitchFamily="2" charset="2"/>
              </a:rPr>
              <a:t>F</a:t>
            </a:r>
            <a:r>
              <a:rPr lang="en-US" sz="4000" dirty="0"/>
              <a:t>ault domains, update domains and availability </a:t>
            </a:r>
            <a:r>
              <a:rPr lang="en-US" sz="4000" dirty="0" smtClean="0"/>
              <a:t>sets</a:t>
            </a:r>
            <a:endParaRPr lang="en-US" sz="4000" dirty="0"/>
          </a:p>
        </p:txBody>
      </p:sp>
    </p:spTree>
    <p:extLst>
      <p:ext uri="{BB962C8B-B14F-4D97-AF65-F5344CB8AC3E}">
        <p14:creationId xmlns:p14="http://schemas.microsoft.com/office/powerpoint/2010/main" val="13034296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11250" y="342900"/>
            <a:ext cx="11080750" cy="957263"/>
          </a:xfrm>
          <a:prstGeom prst="rect">
            <a:avLst/>
          </a:prstGeom>
        </p:spPr>
        <p:txBody>
          <a:bodyPr/>
          <a:lstStyle/>
          <a:p>
            <a:r>
              <a:rPr lang="en-US" dirty="0" smtClean="0"/>
              <a:t>Meaning of 9’s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967717162"/>
              </p:ext>
            </p:extLst>
          </p:nvPr>
        </p:nvGraphicFramePr>
        <p:xfrm>
          <a:off x="598120" y="1299955"/>
          <a:ext cx="11056423" cy="4114800"/>
        </p:xfrm>
        <a:graphic>
          <a:graphicData uri="http://schemas.openxmlformats.org/drawingml/2006/table">
            <a:tbl>
              <a:tblPr firstRow="1" bandRow="1">
                <a:tableStyleId>{5C22544A-7EE6-4342-B048-85BDC9FD1C3A}</a:tableStyleId>
              </a:tblPr>
              <a:tblGrid>
                <a:gridCol w="1343696">
                  <a:extLst>
                    <a:ext uri="{9D8B030D-6E8A-4147-A177-3AD203B41FA5}">
                      <a16:colId xmlns:a16="http://schemas.microsoft.com/office/drawing/2014/main" val="20000"/>
                    </a:ext>
                  </a:extLst>
                </a:gridCol>
                <a:gridCol w="1500027">
                  <a:extLst>
                    <a:ext uri="{9D8B030D-6E8A-4147-A177-3AD203B41FA5}">
                      <a16:colId xmlns:a16="http://schemas.microsoft.com/office/drawing/2014/main" val="20001"/>
                    </a:ext>
                  </a:extLst>
                </a:gridCol>
                <a:gridCol w="1510301">
                  <a:extLst>
                    <a:ext uri="{9D8B030D-6E8A-4147-A177-3AD203B41FA5}">
                      <a16:colId xmlns:a16="http://schemas.microsoft.com/office/drawing/2014/main" val="20002"/>
                    </a:ext>
                  </a:extLst>
                </a:gridCol>
                <a:gridCol w="1500027">
                  <a:extLst>
                    <a:ext uri="{9D8B030D-6E8A-4147-A177-3AD203B41FA5}">
                      <a16:colId xmlns:a16="http://schemas.microsoft.com/office/drawing/2014/main" val="20003"/>
                    </a:ext>
                  </a:extLst>
                </a:gridCol>
                <a:gridCol w="1397285">
                  <a:extLst>
                    <a:ext uri="{9D8B030D-6E8A-4147-A177-3AD203B41FA5}">
                      <a16:colId xmlns:a16="http://schemas.microsoft.com/office/drawing/2014/main" val="20004"/>
                    </a:ext>
                  </a:extLst>
                </a:gridCol>
                <a:gridCol w="2225598">
                  <a:extLst>
                    <a:ext uri="{9D8B030D-6E8A-4147-A177-3AD203B41FA5}">
                      <a16:colId xmlns:a16="http://schemas.microsoft.com/office/drawing/2014/main" val="20005"/>
                    </a:ext>
                  </a:extLst>
                </a:gridCol>
                <a:gridCol w="1579489">
                  <a:extLst>
                    <a:ext uri="{9D8B030D-6E8A-4147-A177-3AD203B41FA5}">
                      <a16:colId xmlns:a16="http://schemas.microsoft.com/office/drawing/2014/main" val="20006"/>
                    </a:ext>
                  </a:extLst>
                </a:gridCol>
              </a:tblGrid>
              <a:tr h="496275">
                <a:tc>
                  <a:txBody>
                    <a:bodyPr/>
                    <a:lstStyle/>
                    <a:p>
                      <a:r>
                        <a:rPr lang="en-US" sz="1600" dirty="0" smtClean="0">
                          <a:solidFill>
                            <a:schemeClr val="bg1"/>
                          </a:solidFill>
                        </a:rPr>
                        <a:t>Service Availability(%)</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1600" dirty="0" smtClean="0">
                          <a:solidFill>
                            <a:schemeClr val="bg1"/>
                          </a:solidFill>
                        </a:rPr>
                        <a:t>System </a:t>
                      </a:r>
                      <a:r>
                        <a:rPr lang="en-US" altLang="zh-CN" sz="1600" dirty="0" smtClean="0">
                          <a:solidFill>
                            <a:schemeClr val="bg1"/>
                          </a:solidFill>
                        </a:rPr>
                        <a:t>Type</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altLang="zh-CN" sz="1600" dirty="0" smtClean="0">
                          <a:solidFill>
                            <a:schemeClr val="bg1"/>
                          </a:solidFill>
                        </a:rPr>
                        <a:t>Annualized</a:t>
                      </a:r>
                      <a:r>
                        <a:rPr lang="en-US" altLang="zh-CN" sz="1600" baseline="0" dirty="0" smtClean="0">
                          <a:solidFill>
                            <a:schemeClr val="bg1"/>
                          </a:solidFill>
                        </a:rPr>
                        <a:t> Down Minutes</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1600" dirty="0" smtClean="0">
                          <a:solidFill>
                            <a:schemeClr val="bg1"/>
                          </a:solidFill>
                        </a:rPr>
                        <a:t>Quarterly Down Minutes</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1600" dirty="0" smtClean="0">
                          <a:solidFill>
                            <a:schemeClr val="bg1"/>
                          </a:solidFill>
                        </a:rPr>
                        <a:t>Monthly</a:t>
                      </a:r>
                      <a:r>
                        <a:rPr lang="en-US" sz="1600" baseline="0" dirty="0" smtClean="0">
                          <a:solidFill>
                            <a:schemeClr val="bg1"/>
                          </a:solidFill>
                        </a:rPr>
                        <a:t> Down Minutes</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1600" dirty="0" smtClean="0">
                          <a:solidFill>
                            <a:schemeClr val="bg1"/>
                          </a:solidFill>
                        </a:rPr>
                        <a:t>Practical Meaning</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1600" dirty="0" smtClean="0">
                          <a:solidFill>
                            <a:schemeClr val="bg1"/>
                          </a:solidFill>
                        </a:rPr>
                        <a:t>FAA rating</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60827">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2000" dirty="0" smtClean="0">
                          <a:solidFill>
                            <a:srgbClr val="3C454F"/>
                          </a:solidFill>
                        </a:rPr>
                        <a:t>90</a:t>
                      </a:r>
                    </a:p>
                    <a:p>
                      <a:pPr algn="r"/>
                      <a:endParaRPr lang="en-US" sz="2000" dirty="0">
                        <a:solidFill>
                          <a:srgbClr val="3C454F"/>
                        </a:solidFill>
                      </a:endParaRPr>
                    </a:p>
                  </a:txBody>
                  <a:tcPr marL="45720" marR="4572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3C454F"/>
                          </a:solidFill>
                        </a:rPr>
                        <a:t>Unmanaged</a:t>
                      </a:r>
                    </a:p>
                    <a:p>
                      <a:endParaRPr lang="en-US" sz="2000" dirty="0">
                        <a:solidFill>
                          <a:srgbClr val="3C454F"/>
                        </a:solidFill>
                      </a:endParaRPr>
                    </a:p>
                  </a:txBody>
                  <a:tcPr marL="45720" marR="4572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2000" dirty="0" smtClean="0">
                          <a:solidFill>
                            <a:srgbClr val="3C454F"/>
                          </a:solidFill>
                        </a:rPr>
                        <a:t>52,596.00</a:t>
                      </a:r>
                    </a:p>
                    <a:p>
                      <a:pPr algn="r"/>
                      <a:endParaRPr lang="en-US" sz="2000" dirty="0">
                        <a:solidFill>
                          <a:srgbClr val="3C454F"/>
                        </a:solidFill>
                      </a:endParaRPr>
                    </a:p>
                  </a:txBody>
                  <a:tcPr marL="45720" marR="4572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13,149.00</a:t>
                      </a:r>
                      <a:endParaRPr lang="en-US" sz="2000" dirty="0">
                        <a:solidFill>
                          <a:srgbClr val="3C454F"/>
                        </a:solidFill>
                      </a:endParaRPr>
                    </a:p>
                  </a:txBody>
                  <a:tcPr marL="45720" marR="4572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4,383.00</a:t>
                      </a:r>
                      <a:endParaRPr lang="en-US" sz="2000" dirty="0">
                        <a:solidFill>
                          <a:srgbClr val="3C454F"/>
                        </a:solidFill>
                      </a:endParaRPr>
                    </a:p>
                  </a:txBody>
                  <a:tcPr marL="45720" marR="4572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Down 5 weeks per year</a:t>
                      </a:r>
                      <a:endParaRPr lang="en-US" sz="2000" dirty="0">
                        <a:solidFill>
                          <a:srgbClr val="3C454F"/>
                        </a:solidFill>
                      </a:endParaRPr>
                    </a:p>
                  </a:txBody>
                  <a:tcPr marL="45720" marR="4572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endParaRPr lang="en-US" sz="2000" dirty="0">
                        <a:solidFill>
                          <a:srgbClr val="3C454F"/>
                        </a:solidFill>
                      </a:endParaRPr>
                    </a:p>
                  </a:txBody>
                  <a:tcPr marL="45720" marR="45720">
                    <a:lnL w="12700" cmpd="sng">
                      <a:noFill/>
                    </a:lnL>
                    <a:lnR w="12700" cmpd="sng">
                      <a:noFill/>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60827">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2000" dirty="0" smtClean="0">
                          <a:solidFill>
                            <a:srgbClr val="3C454F"/>
                          </a:solidFill>
                        </a:rPr>
                        <a:t>99</a:t>
                      </a:r>
                    </a:p>
                    <a:p>
                      <a:pPr algn="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3C454F"/>
                          </a:solidFill>
                        </a:rPr>
                        <a:t>Managed</a:t>
                      </a:r>
                    </a:p>
                    <a:p>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2000" dirty="0" smtClean="0">
                          <a:solidFill>
                            <a:srgbClr val="3C454F"/>
                          </a:solidFill>
                        </a:rPr>
                        <a:t>5,259.60</a:t>
                      </a:r>
                    </a:p>
                    <a:p>
                      <a:pPr algn="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1,314.90</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438.30</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Down 4 days per year</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ROUTINE</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60827">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2000" dirty="0" smtClean="0">
                          <a:solidFill>
                            <a:srgbClr val="3C454F"/>
                          </a:solidFill>
                        </a:rPr>
                        <a:t>99.9</a:t>
                      </a:r>
                    </a:p>
                    <a:p>
                      <a:pPr algn="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3C454F"/>
                          </a:solidFill>
                        </a:rPr>
                        <a:t>Well managed</a:t>
                      </a:r>
                    </a:p>
                    <a:p>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2000" dirty="0" smtClean="0">
                          <a:solidFill>
                            <a:srgbClr val="3C454F"/>
                          </a:solidFill>
                        </a:rPr>
                        <a:t>525.96</a:t>
                      </a:r>
                    </a:p>
                    <a:p>
                      <a:pPr algn="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131.49</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43.83</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Down 9 hours per year</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ESSENTIAL</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432050">
                <a:tc>
                  <a:txBody>
                    <a:bodyPr/>
                    <a:lstStyle/>
                    <a:p>
                      <a:pPr algn="r"/>
                      <a:r>
                        <a:rPr lang="en-US" sz="2000" dirty="0" smtClean="0">
                          <a:solidFill>
                            <a:srgbClr val="3C454F"/>
                          </a:solidFill>
                        </a:rPr>
                        <a:t>99.99</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Fault</a:t>
                      </a:r>
                      <a:r>
                        <a:rPr lang="en-US" sz="2000" baseline="0" dirty="0" smtClean="0">
                          <a:solidFill>
                            <a:srgbClr val="3C454F"/>
                          </a:solidFill>
                        </a:rPr>
                        <a:t> tolerant</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52.60</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13.15</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4.38</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Down 1 hour per year</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4"/>
                  </a:ext>
                </a:extLst>
              </a:tr>
            </a:tbl>
          </a:graphicData>
        </a:graphic>
      </p:graphicFrame>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sp>
        <p:nvSpPr>
          <p:cNvPr id="7" name="TextBox 6"/>
          <p:cNvSpPr txBox="1"/>
          <p:nvPr/>
        </p:nvSpPr>
        <p:spPr>
          <a:xfrm>
            <a:off x="992214" y="5856106"/>
            <a:ext cx="10755086" cy="400110"/>
          </a:xfrm>
          <a:prstGeom prst="rect">
            <a:avLst/>
          </a:prstGeom>
          <a:noFill/>
        </p:spPr>
        <p:txBody>
          <a:bodyPr wrap="square" rtlCol="0">
            <a:spAutoFit/>
          </a:bodyPr>
          <a:lstStyle/>
          <a:p>
            <a:pPr algn="r"/>
            <a:r>
              <a:rPr lang="en-US" altLang="zh-CN" sz="1000" i="1" dirty="0" smtClean="0">
                <a:solidFill>
                  <a:schemeClr val="bg1">
                    <a:lumMod val="95000"/>
                  </a:schemeClr>
                </a:solidFill>
              </a:rPr>
              <a:t>From Generic Requirements for Operation Systems Platform Reliability, </a:t>
            </a:r>
            <a:r>
              <a:rPr lang="en-US" altLang="zh-CN" sz="1000" i="1" dirty="0" err="1" smtClean="0">
                <a:solidFill>
                  <a:schemeClr val="bg1">
                    <a:lumMod val="95000"/>
                  </a:schemeClr>
                </a:solidFill>
              </a:rPr>
              <a:t>Telcordia</a:t>
            </a:r>
            <a:r>
              <a:rPr lang="en-US" altLang="zh-CN" sz="1000" i="1" dirty="0" smtClean="0">
                <a:solidFill>
                  <a:schemeClr val="bg1">
                    <a:lumMod val="95000"/>
                  </a:schemeClr>
                </a:solidFill>
              </a:rPr>
              <a:t> Technologies System Documentation,GR-2841-CORE and </a:t>
            </a:r>
          </a:p>
          <a:p>
            <a:pPr algn="r"/>
            <a:r>
              <a:rPr lang="en-US" altLang="zh-CN" sz="1000" i="1" dirty="0" smtClean="0">
                <a:solidFill>
                  <a:schemeClr val="bg1">
                    <a:lumMod val="95000"/>
                  </a:schemeClr>
                </a:solidFill>
              </a:rPr>
              <a:t>Federation Aviation Administration Handbook: Reliability, Maintainability, and Availability (RMA) Handbook, FAA-HDBK-006A, Jan 7, 2008.</a:t>
            </a:r>
            <a:endParaRPr lang="en-US" sz="1000" i="1" dirty="0">
              <a:solidFill>
                <a:schemeClr val="bg1">
                  <a:lumMod val="95000"/>
                </a:schemeClr>
              </a:solidFill>
            </a:endParaRPr>
          </a:p>
        </p:txBody>
      </p:sp>
    </p:spTree>
    <p:extLst>
      <p:ext uri="{BB962C8B-B14F-4D97-AF65-F5344CB8AC3E}">
        <p14:creationId xmlns:p14="http://schemas.microsoft.com/office/powerpoint/2010/main" val="12380330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11250" y="342900"/>
            <a:ext cx="11080750" cy="957263"/>
          </a:xfrm>
          <a:prstGeom prst="rect">
            <a:avLst/>
          </a:prstGeom>
        </p:spPr>
        <p:txBody>
          <a:bodyPr/>
          <a:lstStyle/>
          <a:p>
            <a:r>
              <a:rPr lang="en-US" dirty="0" smtClean="0"/>
              <a:t>Meaning of 9’s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290353100"/>
              </p:ext>
            </p:extLst>
          </p:nvPr>
        </p:nvGraphicFramePr>
        <p:xfrm>
          <a:off x="598120" y="1299955"/>
          <a:ext cx="11056423" cy="3108960"/>
        </p:xfrm>
        <a:graphic>
          <a:graphicData uri="http://schemas.openxmlformats.org/drawingml/2006/table">
            <a:tbl>
              <a:tblPr firstRow="1" bandRow="1">
                <a:tableStyleId>{5C22544A-7EE6-4342-B048-85BDC9FD1C3A}</a:tableStyleId>
              </a:tblPr>
              <a:tblGrid>
                <a:gridCol w="1343696">
                  <a:extLst>
                    <a:ext uri="{9D8B030D-6E8A-4147-A177-3AD203B41FA5}">
                      <a16:colId xmlns:a16="http://schemas.microsoft.com/office/drawing/2014/main" val="20000"/>
                    </a:ext>
                  </a:extLst>
                </a:gridCol>
                <a:gridCol w="1500027">
                  <a:extLst>
                    <a:ext uri="{9D8B030D-6E8A-4147-A177-3AD203B41FA5}">
                      <a16:colId xmlns:a16="http://schemas.microsoft.com/office/drawing/2014/main" val="20001"/>
                    </a:ext>
                  </a:extLst>
                </a:gridCol>
                <a:gridCol w="1510301">
                  <a:extLst>
                    <a:ext uri="{9D8B030D-6E8A-4147-A177-3AD203B41FA5}">
                      <a16:colId xmlns:a16="http://schemas.microsoft.com/office/drawing/2014/main" val="20002"/>
                    </a:ext>
                  </a:extLst>
                </a:gridCol>
                <a:gridCol w="1500027">
                  <a:extLst>
                    <a:ext uri="{9D8B030D-6E8A-4147-A177-3AD203B41FA5}">
                      <a16:colId xmlns:a16="http://schemas.microsoft.com/office/drawing/2014/main" val="20003"/>
                    </a:ext>
                  </a:extLst>
                </a:gridCol>
                <a:gridCol w="1397285">
                  <a:extLst>
                    <a:ext uri="{9D8B030D-6E8A-4147-A177-3AD203B41FA5}">
                      <a16:colId xmlns:a16="http://schemas.microsoft.com/office/drawing/2014/main" val="20004"/>
                    </a:ext>
                  </a:extLst>
                </a:gridCol>
                <a:gridCol w="2225598">
                  <a:extLst>
                    <a:ext uri="{9D8B030D-6E8A-4147-A177-3AD203B41FA5}">
                      <a16:colId xmlns:a16="http://schemas.microsoft.com/office/drawing/2014/main" val="20005"/>
                    </a:ext>
                  </a:extLst>
                </a:gridCol>
                <a:gridCol w="1579489">
                  <a:extLst>
                    <a:ext uri="{9D8B030D-6E8A-4147-A177-3AD203B41FA5}">
                      <a16:colId xmlns:a16="http://schemas.microsoft.com/office/drawing/2014/main" val="20006"/>
                    </a:ext>
                  </a:extLst>
                </a:gridCol>
              </a:tblGrid>
              <a:tr h="496275">
                <a:tc>
                  <a:txBody>
                    <a:bodyPr/>
                    <a:lstStyle/>
                    <a:p>
                      <a:r>
                        <a:rPr lang="en-US" sz="1600" dirty="0" smtClean="0">
                          <a:solidFill>
                            <a:schemeClr val="bg1"/>
                          </a:solidFill>
                        </a:rPr>
                        <a:t>Service Availability(%)</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1600" dirty="0" smtClean="0">
                          <a:solidFill>
                            <a:schemeClr val="bg1"/>
                          </a:solidFill>
                        </a:rPr>
                        <a:t>System </a:t>
                      </a:r>
                      <a:r>
                        <a:rPr lang="en-US" altLang="zh-CN" sz="1600" dirty="0" smtClean="0">
                          <a:solidFill>
                            <a:schemeClr val="bg1"/>
                          </a:solidFill>
                        </a:rPr>
                        <a:t>Type</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altLang="zh-CN" sz="1600" dirty="0" smtClean="0">
                          <a:solidFill>
                            <a:schemeClr val="bg1"/>
                          </a:solidFill>
                        </a:rPr>
                        <a:t>Annualized</a:t>
                      </a:r>
                      <a:r>
                        <a:rPr lang="en-US" altLang="zh-CN" sz="1600" baseline="0" dirty="0" smtClean="0">
                          <a:solidFill>
                            <a:schemeClr val="bg1"/>
                          </a:solidFill>
                        </a:rPr>
                        <a:t> Down Minutes</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1600" dirty="0" smtClean="0">
                          <a:solidFill>
                            <a:schemeClr val="bg1"/>
                          </a:solidFill>
                        </a:rPr>
                        <a:t>Quarterly Down Minutes</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1600" dirty="0" smtClean="0">
                          <a:solidFill>
                            <a:schemeClr val="bg1"/>
                          </a:solidFill>
                        </a:rPr>
                        <a:t>Monthly</a:t>
                      </a:r>
                      <a:r>
                        <a:rPr lang="en-US" sz="1600" baseline="0" dirty="0" smtClean="0">
                          <a:solidFill>
                            <a:schemeClr val="bg1"/>
                          </a:solidFill>
                        </a:rPr>
                        <a:t> Down Minutes</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1600" dirty="0" smtClean="0">
                          <a:solidFill>
                            <a:schemeClr val="bg1"/>
                          </a:solidFill>
                        </a:rPr>
                        <a:t>Practical Meaning</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sz="1600" dirty="0" smtClean="0">
                          <a:solidFill>
                            <a:schemeClr val="bg1"/>
                          </a:solidFill>
                        </a:rPr>
                        <a:t>FAA rating</a:t>
                      </a:r>
                      <a:endParaRPr lang="en-US" sz="1600" dirty="0">
                        <a:solidFill>
                          <a:schemeClr val="bg1"/>
                        </a:solidFill>
                      </a:endParaRPr>
                    </a:p>
                  </a:txBody>
                  <a:tcPr marL="137160" marR="137160" marT="137160" marB="137160" anchor="ct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60827">
                <a:tc>
                  <a:txBody>
                    <a:bodyPr/>
                    <a:lstStyle/>
                    <a:p>
                      <a:pPr algn="r"/>
                      <a:r>
                        <a:rPr lang="en-US" sz="2000" dirty="0" smtClean="0">
                          <a:solidFill>
                            <a:srgbClr val="3C454F"/>
                          </a:solidFill>
                        </a:rPr>
                        <a:t>99.999</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High availability</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5.26</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1.31</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0.44</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Down 5 minutes per year</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CRITICAL</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60827">
                <a:tc>
                  <a:txBody>
                    <a:bodyPr/>
                    <a:lstStyle/>
                    <a:p>
                      <a:pPr algn="r"/>
                      <a:r>
                        <a:rPr lang="en-US" sz="2000" dirty="0" smtClean="0">
                          <a:solidFill>
                            <a:srgbClr val="3C454F"/>
                          </a:solidFill>
                        </a:rPr>
                        <a:t>99.9999</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Very high availability</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0.53</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0.13</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0.04</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Down 30</a:t>
                      </a:r>
                      <a:r>
                        <a:rPr lang="en-US" sz="2000" baseline="0" dirty="0" smtClean="0">
                          <a:solidFill>
                            <a:srgbClr val="3C454F"/>
                          </a:solidFill>
                        </a:rPr>
                        <a:t> seconds per year</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60827">
                <a:tc>
                  <a:txBody>
                    <a:bodyPr/>
                    <a:lstStyle/>
                    <a:p>
                      <a:pPr algn="r"/>
                      <a:r>
                        <a:rPr lang="en-US" sz="2000" dirty="0" smtClean="0">
                          <a:solidFill>
                            <a:srgbClr val="3C454F"/>
                          </a:solidFill>
                        </a:rPr>
                        <a:t>99.99999</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Ultra availability</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0.05</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0.01</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r"/>
                      <a:r>
                        <a:rPr lang="en-US" sz="2000" dirty="0" smtClean="0">
                          <a:solidFill>
                            <a:srgbClr val="3C454F"/>
                          </a:solidFill>
                        </a:rPr>
                        <a:t>-</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Down 3 seconds per year</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000" dirty="0" smtClean="0">
                          <a:solidFill>
                            <a:srgbClr val="3C454F"/>
                          </a:solidFill>
                        </a:rPr>
                        <a:t>SAFETY CRITICAL</a:t>
                      </a:r>
                      <a:endParaRPr lang="en-US" sz="2000" dirty="0">
                        <a:solidFill>
                          <a:srgbClr val="3C454F"/>
                        </a:solidFill>
                      </a:endParaRPr>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3"/>
                  </a:ext>
                </a:extLst>
              </a:tr>
            </a:tbl>
          </a:graphicData>
        </a:graphic>
      </p:graphicFrame>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sp>
        <p:nvSpPr>
          <p:cNvPr id="7" name="TextBox 6"/>
          <p:cNvSpPr txBox="1"/>
          <p:nvPr/>
        </p:nvSpPr>
        <p:spPr>
          <a:xfrm>
            <a:off x="992214" y="5856106"/>
            <a:ext cx="10755086" cy="400110"/>
          </a:xfrm>
          <a:prstGeom prst="rect">
            <a:avLst/>
          </a:prstGeom>
          <a:noFill/>
        </p:spPr>
        <p:txBody>
          <a:bodyPr wrap="square" rtlCol="0">
            <a:spAutoFit/>
          </a:bodyPr>
          <a:lstStyle/>
          <a:p>
            <a:pPr algn="r"/>
            <a:r>
              <a:rPr lang="en-US" altLang="zh-CN" sz="1000" i="1" dirty="0" smtClean="0">
                <a:solidFill>
                  <a:schemeClr val="bg1">
                    <a:lumMod val="95000"/>
                  </a:schemeClr>
                </a:solidFill>
              </a:rPr>
              <a:t>From Generic Requirements for Operation Systems Platform Reliability, </a:t>
            </a:r>
            <a:r>
              <a:rPr lang="en-US" altLang="zh-CN" sz="1000" i="1" dirty="0" err="1" smtClean="0">
                <a:solidFill>
                  <a:schemeClr val="bg1">
                    <a:lumMod val="95000"/>
                  </a:schemeClr>
                </a:solidFill>
              </a:rPr>
              <a:t>Telcordia</a:t>
            </a:r>
            <a:r>
              <a:rPr lang="en-US" altLang="zh-CN" sz="1000" i="1" dirty="0" smtClean="0">
                <a:solidFill>
                  <a:schemeClr val="bg1">
                    <a:lumMod val="95000"/>
                  </a:schemeClr>
                </a:solidFill>
              </a:rPr>
              <a:t> Technologies System Documentation,GR-2841-CORE and </a:t>
            </a:r>
          </a:p>
          <a:p>
            <a:pPr algn="r"/>
            <a:r>
              <a:rPr lang="en-US" altLang="zh-CN" sz="1000" i="1" dirty="0" smtClean="0">
                <a:solidFill>
                  <a:schemeClr val="bg1">
                    <a:lumMod val="95000"/>
                  </a:schemeClr>
                </a:solidFill>
              </a:rPr>
              <a:t>Federation Aviation Administration Handbook: Reliability, Maintainability, and Availability (RMA) Handbook, FAA-HDBK-006A, Jan 7, 2008.</a:t>
            </a:r>
            <a:endParaRPr lang="en-US" sz="1000" i="1" dirty="0">
              <a:solidFill>
                <a:schemeClr val="bg1">
                  <a:lumMod val="95000"/>
                </a:schemeClr>
              </a:solidFill>
            </a:endParaRPr>
          </a:p>
        </p:txBody>
      </p:sp>
    </p:spTree>
    <p:extLst>
      <p:ext uri="{BB962C8B-B14F-4D97-AF65-F5344CB8AC3E}">
        <p14:creationId xmlns:p14="http://schemas.microsoft.com/office/powerpoint/2010/main" val="17247182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Service Level Agreements	</a:t>
            </a:r>
          </a:p>
        </p:txBody>
      </p:sp>
      <p:grpSp>
        <p:nvGrpSpPr>
          <p:cNvPr id="8" name="Group 7"/>
          <p:cNvGrpSpPr/>
          <p:nvPr/>
        </p:nvGrpSpPr>
        <p:grpSpPr>
          <a:xfrm>
            <a:off x="517952" y="1030455"/>
            <a:ext cx="11156097" cy="3393796"/>
            <a:chOff x="745166" y="1899135"/>
            <a:chExt cx="11156097" cy="3393796"/>
          </a:xfrm>
        </p:grpSpPr>
        <p:grpSp>
          <p:nvGrpSpPr>
            <p:cNvPr id="4" name="Group 3"/>
            <p:cNvGrpSpPr/>
            <p:nvPr/>
          </p:nvGrpSpPr>
          <p:grpSpPr bwMode="black">
            <a:xfrm>
              <a:off x="745166" y="1899135"/>
              <a:ext cx="3394886" cy="3393796"/>
              <a:chOff x="3422650" y="3467100"/>
              <a:chExt cx="533400" cy="549275"/>
            </a:xfrm>
            <a:solidFill>
              <a:schemeClr val="accent5"/>
            </a:solidFill>
          </p:grpSpPr>
          <p:sp>
            <p:nvSpPr>
              <p:cNvPr id="5" name="Freeform 82"/>
              <p:cNvSpPr>
                <a:spLocks noEditPoints="1"/>
              </p:cNvSpPr>
              <p:nvPr/>
            </p:nvSpPr>
            <p:spPr bwMode="black">
              <a:xfrm>
                <a:off x="3422650" y="3467100"/>
                <a:ext cx="533400" cy="533400"/>
              </a:xfrm>
              <a:custGeom>
                <a:avLst/>
                <a:gdLst>
                  <a:gd name="T0" fmla="*/ 590 w 2193"/>
                  <a:gd name="T1" fmla="*/ 531 h 2197"/>
                  <a:gd name="T2" fmla="*/ 1140 w 2193"/>
                  <a:gd name="T3" fmla="*/ 364 h 2197"/>
                  <a:gd name="T4" fmla="*/ 1100 w 2193"/>
                  <a:gd name="T5" fmla="*/ 435 h 2197"/>
                  <a:gd name="T6" fmla="*/ 1066 w 2193"/>
                  <a:gd name="T7" fmla="*/ 405 h 2197"/>
                  <a:gd name="T8" fmla="*/ 1025 w 2193"/>
                  <a:gd name="T9" fmla="*/ 503 h 2197"/>
                  <a:gd name="T10" fmla="*/ 951 w 2193"/>
                  <a:gd name="T11" fmla="*/ 405 h 2197"/>
                  <a:gd name="T12" fmla="*/ 992 w 2193"/>
                  <a:gd name="T13" fmla="*/ 503 h 2197"/>
                  <a:gd name="T14" fmla="*/ 877 w 2193"/>
                  <a:gd name="T15" fmla="*/ 364 h 2197"/>
                  <a:gd name="T16" fmla="*/ 917 w 2193"/>
                  <a:gd name="T17" fmla="*/ 544 h 2197"/>
                  <a:gd name="T18" fmla="*/ 802 w 2193"/>
                  <a:gd name="T19" fmla="*/ 435 h 2197"/>
                  <a:gd name="T20" fmla="*/ 802 w 2193"/>
                  <a:gd name="T21" fmla="*/ 544 h 2197"/>
                  <a:gd name="T22" fmla="*/ 768 w 2193"/>
                  <a:gd name="T23" fmla="*/ 435 h 2197"/>
                  <a:gd name="T24" fmla="*/ 727 w 2193"/>
                  <a:gd name="T25" fmla="*/ 503 h 2197"/>
                  <a:gd name="T26" fmla="*/ 693 w 2193"/>
                  <a:gd name="T27" fmla="*/ 476 h 2197"/>
                  <a:gd name="T28" fmla="*/ 655 w 2193"/>
                  <a:gd name="T29" fmla="*/ 282 h 2197"/>
                  <a:gd name="T30" fmla="*/ 655 w 2193"/>
                  <a:gd name="T31" fmla="*/ 282 h 2197"/>
                  <a:gd name="T32" fmla="*/ 1140 w 2193"/>
                  <a:gd name="T33" fmla="*/ 92 h 2197"/>
                  <a:gd name="T34" fmla="*/ 1100 w 2193"/>
                  <a:gd name="T35" fmla="*/ 191 h 2197"/>
                  <a:gd name="T36" fmla="*/ 1025 w 2193"/>
                  <a:gd name="T37" fmla="*/ 92 h 2197"/>
                  <a:gd name="T38" fmla="*/ 1066 w 2193"/>
                  <a:gd name="T39" fmla="*/ 191 h 2197"/>
                  <a:gd name="T40" fmla="*/ 951 w 2193"/>
                  <a:gd name="T41" fmla="*/ 52 h 2197"/>
                  <a:gd name="T42" fmla="*/ 992 w 2193"/>
                  <a:gd name="T43" fmla="*/ 231 h 2197"/>
                  <a:gd name="T44" fmla="*/ 877 w 2193"/>
                  <a:gd name="T45" fmla="*/ 123 h 2197"/>
                  <a:gd name="T46" fmla="*/ 877 w 2193"/>
                  <a:gd name="T47" fmla="*/ 231 h 2197"/>
                  <a:gd name="T48" fmla="*/ 842 w 2193"/>
                  <a:gd name="T49" fmla="*/ 123 h 2197"/>
                  <a:gd name="T50" fmla="*/ 802 w 2193"/>
                  <a:gd name="T51" fmla="*/ 191 h 2197"/>
                  <a:gd name="T52" fmla="*/ 768 w 2193"/>
                  <a:gd name="T53" fmla="*/ 163 h 2197"/>
                  <a:gd name="T54" fmla="*/ 653 w 2193"/>
                  <a:gd name="T55" fmla="*/ 52 h 2197"/>
                  <a:gd name="T56" fmla="*/ 653 w 2193"/>
                  <a:gd name="T57" fmla="*/ 163 h 2197"/>
                  <a:gd name="T58" fmla="*/ 1315 w 2193"/>
                  <a:gd name="T59" fmla="*/ 2023 h 2197"/>
                  <a:gd name="T60" fmla="*/ 1444 w 2193"/>
                  <a:gd name="T61" fmla="*/ 2179 h 2197"/>
                  <a:gd name="T62" fmla="*/ 1597 w 2193"/>
                  <a:gd name="T63" fmla="*/ 1488 h 2197"/>
                  <a:gd name="T64" fmla="*/ 2182 w 2193"/>
                  <a:gd name="T65" fmla="*/ 1590 h 2197"/>
                  <a:gd name="T66" fmla="*/ 925 w 2193"/>
                  <a:gd name="T67" fmla="*/ 1617 h 2197"/>
                  <a:gd name="T68" fmla="*/ 1137 w 2193"/>
                  <a:gd name="T69" fmla="*/ 1617 h 2197"/>
                  <a:gd name="T70" fmla="*/ 2090 w 2193"/>
                  <a:gd name="T71" fmla="*/ 1142 h 2197"/>
                  <a:gd name="T72" fmla="*/ 1538 w 2193"/>
                  <a:gd name="T73" fmla="*/ 908 h 2197"/>
                  <a:gd name="T74" fmla="*/ 1043 w 2193"/>
                  <a:gd name="T75" fmla="*/ 908 h 2197"/>
                  <a:gd name="T76" fmla="*/ 103 w 2193"/>
                  <a:gd name="T77" fmla="*/ 1377 h 2197"/>
                  <a:gd name="T78" fmla="*/ 1675 w 2193"/>
                  <a:gd name="T79" fmla="*/ 1407 h 2197"/>
                  <a:gd name="T80" fmla="*/ 1268 w 2193"/>
                  <a:gd name="T81" fmla="*/ 1660 h 2197"/>
                  <a:gd name="T82" fmla="*/ 1268 w 2193"/>
                  <a:gd name="T83" fmla="*/ 1660 h 2197"/>
                  <a:gd name="T84" fmla="*/ 1140 w 2193"/>
                  <a:gd name="T85" fmla="*/ 788 h 2197"/>
                  <a:gd name="T86" fmla="*/ 1025 w 2193"/>
                  <a:gd name="T87" fmla="*/ 677 h 2197"/>
                  <a:gd name="T88" fmla="*/ 1025 w 2193"/>
                  <a:gd name="T89" fmla="*/ 788 h 2197"/>
                  <a:gd name="T90" fmla="*/ 653 w 2193"/>
                  <a:gd name="T91" fmla="*/ 788 h 2197"/>
                  <a:gd name="T92" fmla="*/ 693 w 2193"/>
                  <a:gd name="T93" fmla="*/ 717 h 2197"/>
                  <a:gd name="T94" fmla="*/ 727 w 2193"/>
                  <a:gd name="T95" fmla="*/ 748 h 2197"/>
                  <a:gd name="T96" fmla="*/ 842 w 2193"/>
                  <a:gd name="T97" fmla="*/ 856 h 2197"/>
                  <a:gd name="T98" fmla="*/ 842 w 2193"/>
                  <a:gd name="T99" fmla="*/ 748 h 2197"/>
                  <a:gd name="T100" fmla="*/ 877 w 2193"/>
                  <a:gd name="T101" fmla="*/ 856 h 2197"/>
                  <a:gd name="T102" fmla="*/ 917 w 2193"/>
                  <a:gd name="T103" fmla="*/ 788 h 2197"/>
                  <a:gd name="T104" fmla="*/ 951 w 2193"/>
                  <a:gd name="T105" fmla="*/ 816 h 2197"/>
                  <a:gd name="T106" fmla="*/ 992 w 2193"/>
                  <a:gd name="T107" fmla="*/ 717 h 2197"/>
                  <a:gd name="T108" fmla="*/ 1066 w 2193"/>
                  <a:gd name="T109" fmla="*/ 856 h 2197"/>
                  <a:gd name="T110" fmla="*/ 176 w 2193"/>
                  <a:gd name="T111" fmla="*/ 1407 h 2197"/>
                  <a:gd name="T112" fmla="*/ 0 w 2193"/>
                  <a:gd name="T113" fmla="*/ 1622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93" h="2197">
                    <a:moveTo>
                      <a:pt x="655" y="595"/>
                    </a:moveTo>
                    <a:cubicBezTo>
                      <a:pt x="1538" y="595"/>
                      <a:pt x="1538" y="595"/>
                      <a:pt x="1538" y="595"/>
                    </a:cubicBezTo>
                    <a:cubicBezTo>
                      <a:pt x="1574" y="595"/>
                      <a:pt x="1603" y="566"/>
                      <a:pt x="1603" y="531"/>
                    </a:cubicBezTo>
                    <a:cubicBezTo>
                      <a:pt x="1603" y="377"/>
                      <a:pt x="1603" y="377"/>
                      <a:pt x="1603" y="377"/>
                    </a:cubicBezTo>
                    <a:cubicBezTo>
                      <a:pt x="1603" y="342"/>
                      <a:pt x="1574" y="313"/>
                      <a:pt x="1538" y="313"/>
                    </a:cubicBezTo>
                    <a:cubicBezTo>
                      <a:pt x="655" y="313"/>
                      <a:pt x="655" y="313"/>
                      <a:pt x="655" y="313"/>
                    </a:cubicBezTo>
                    <a:cubicBezTo>
                      <a:pt x="619" y="313"/>
                      <a:pt x="590" y="342"/>
                      <a:pt x="590" y="377"/>
                    </a:cubicBezTo>
                    <a:cubicBezTo>
                      <a:pt x="590" y="531"/>
                      <a:pt x="590" y="531"/>
                      <a:pt x="590" y="531"/>
                    </a:cubicBezTo>
                    <a:cubicBezTo>
                      <a:pt x="590" y="566"/>
                      <a:pt x="619" y="595"/>
                      <a:pt x="655" y="595"/>
                    </a:cubicBezTo>
                    <a:close/>
                    <a:moveTo>
                      <a:pt x="1464" y="403"/>
                    </a:moveTo>
                    <a:cubicBezTo>
                      <a:pt x="1492" y="403"/>
                      <a:pt x="1515" y="426"/>
                      <a:pt x="1515" y="454"/>
                    </a:cubicBezTo>
                    <a:cubicBezTo>
                      <a:pt x="1515" y="482"/>
                      <a:pt x="1492" y="505"/>
                      <a:pt x="1464" y="505"/>
                    </a:cubicBezTo>
                    <a:cubicBezTo>
                      <a:pt x="1436" y="505"/>
                      <a:pt x="1413" y="482"/>
                      <a:pt x="1413" y="454"/>
                    </a:cubicBezTo>
                    <a:cubicBezTo>
                      <a:pt x="1413" y="426"/>
                      <a:pt x="1436" y="403"/>
                      <a:pt x="1464" y="403"/>
                    </a:cubicBezTo>
                    <a:close/>
                    <a:moveTo>
                      <a:pt x="1100" y="364"/>
                    </a:moveTo>
                    <a:cubicBezTo>
                      <a:pt x="1140" y="364"/>
                      <a:pt x="1140" y="364"/>
                      <a:pt x="1140" y="364"/>
                    </a:cubicBezTo>
                    <a:cubicBezTo>
                      <a:pt x="1140" y="405"/>
                      <a:pt x="1140" y="405"/>
                      <a:pt x="1140" y="405"/>
                    </a:cubicBezTo>
                    <a:cubicBezTo>
                      <a:pt x="1100" y="405"/>
                      <a:pt x="1100" y="405"/>
                      <a:pt x="1100" y="405"/>
                    </a:cubicBezTo>
                    <a:lnTo>
                      <a:pt x="1100" y="364"/>
                    </a:lnTo>
                    <a:close/>
                    <a:moveTo>
                      <a:pt x="1100" y="435"/>
                    </a:moveTo>
                    <a:cubicBezTo>
                      <a:pt x="1140" y="435"/>
                      <a:pt x="1140" y="435"/>
                      <a:pt x="1140" y="435"/>
                    </a:cubicBezTo>
                    <a:cubicBezTo>
                      <a:pt x="1140" y="476"/>
                      <a:pt x="1140" y="476"/>
                      <a:pt x="1140" y="476"/>
                    </a:cubicBezTo>
                    <a:cubicBezTo>
                      <a:pt x="1100" y="476"/>
                      <a:pt x="1100" y="476"/>
                      <a:pt x="1100" y="476"/>
                    </a:cubicBezTo>
                    <a:lnTo>
                      <a:pt x="1100" y="435"/>
                    </a:lnTo>
                    <a:close/>
                    <a:moveTo>
                      <a:pt x="1100" y="503"/>
                    </a:moveTo>
                    <a:cubicBezTo>
                      <a:pt x="1140" y="503"/>
                      <a:pt x="1140" y="503"/>
                      <a:pt x="1140" y="503"/>
                    </a:cubicBezTo>
                    <a:cubicBezTo>
                      <a:pt x="1140" y="544"/>
                      <a:pt x="1140" y="544"/>
                      <a:pt x="1140" y="544"/>
                    </a:cubicBezTo>
                    <a:cubicBezTo>
                      <a:pt x="1100" y="544"/>
                      <a:pt x="1100" y="544"/>
                      <a:pt x="1100" y="544"/>
                    </a:cubicBezTo>
                    <a:lnTo>
                      <a:pt x="1100" y="503"/>
                    </a:lnTo>
                    <a:close/>
                    <a:moveTo>
                      <a:pt x="1025" y="364"/>
                    </a:moveTo>
                    <a:cubicBezTo>
                      <a:pt x="1066" y="364"/>
                      <a:pt x="1066" y="364"/>
                      <a:pt x="1066" y="364"/>
                    </a:cubicBezTo>
                    <a:cubicBezTo>
                      <a:pt x="1066" y="405"/>
                      <a:pt x="1066" y="405"/>
                      <a:pt x="1066" y="405"/>
                    </a:cubicBezTo>
                    <a:cubicBezTo>
                      <a:pt x="1025" y="405"/>
                      <a:pt x="1025" y="405"/>
                      <a:pt x="1025" y="405"/>
                    </a:cubicBezTo>
                    <a:lnTo>
                      <a:pt x="1025" y="364"/>
                    </a:lnTo>
                    <a:close/>
                    <a:moveTo>
                      <a:pt x="1025" y="435"/>
                    </a:moveTo>
                    <a:cubicBezTo>
                      <a:pt x="1066" y="435"/>
                      <a:pt x="1066" y="435"/>
                      <a:pt x="1066" y="435"/>
                    </a:cubicBezTo>
                    <a:cubicBezTo>
                      <a:pt x="1066" y="476"/>
                      <a:pt x="1066" y="476"/>
                      <a:pt x="1066" y="476"/>
                    </a:cubicBezTo>
                    <a:cubicBezTo>
                      <a:pt x="1025" y="476"/>
                      <a:pt x="1025" y="476"/>
                      <a:pt x="1025" y="476"/>
                    </a:cubicBezTo>
                    <a:lnTo>
                      <a:pt x="1025" y="435"/>
                    </a:lnTo>
                    <a:close/>
                    <a:moveTo>
                      <a:pt x="1025" y="503"/>
                    </a:moveTo>
                    <a:cubicBezTo>
                      <a:pt x="1066" y="503"/>
                      <a:pt x="1066" y="503"/>
                      <a:pt x="1066" y="503"/>
                    </a:cubicBezTo>
                    <a:cubicBezTo>
                      <a:pt x="1066" y="544"/>
                      <a:pt x="1066" y="544"/>
                      <a:pt x="1066" y="544"/>
                    </a:cubicBezTo>
                    <a:cubicBezTo>
                      <a:pt x="1025" y="544"/>
                      <a:pt x="1025" y="544"/>
                      <a:pt x="1025" y="544"/>
                    </a:cubicBezTo>
                    <a:lnTo>
                      <a:pt x="1025" y="503"/>
                    </a:lnTo>
                    <a:close/>
                    <a:moveTo>
                      <a:pt x="951" y="364"/>
                    </a:moveTo>
                    <a:cubicBezTo>
                      <a:pt x="992" y="364"/>
                      <a:pt x="992" y="364"/>
                      <a:pt x="992" y="364"/>
                    </a:cubicBezTo>
                    <a:cubicBezTo>
                      <a:pt x="992" y="405"/>
                      <a:pt x="992" y="405"/>
                      <a:pt x="992" y="405"/>
                    </a:cubicBezTo>
                    <a:cubicBezTo>
                      <a:pt x="951" y="405"/>
                      <a:pt x="951" y="405"/>
                      <a:pt x="951" y="405"/>
                    </a:cubicBezTo>
                    <a:lnTo>
                      <a:pt x="951" y="364"/>
                    </a:lnTo>
                    <a:close/>
                    <a:moveTo>
                      <a:pt x="951" y="435"/>
                    </a:moveTo>
                    <a:cubicBezTo>
                      <a:pt x="992" y="435"/>
                      <a:pt x="992" y="435"/>
                      <a:pt x="992" y="435"/>
                    </a:cubicBezTo>
                    <a:cubicBezTo>
                      <a:pt x="992" y="476"/>
                      <a:pt x="992" y="476"/>
                      <a:pt x="992" y="476"/>
                    </a:cubicBezTo>
                    <a:cubicBezTo>
                      <a:pt x="951" y="476"/>
                      <a:pt x="951" y="476"/>
                      <a:pt x="951" y="476"/>
                    </a:cubicBezTo>
                    <a:lnTo>
                      <a:pt x="951" y="435"/>
                    </a:lnTo>
                    <a:close/>
                    <a:moveTo>
                      <a:pt x="951" y="503"/>
                    </a:moveTo>
                    <a:cubicBezTo>
                      <a:pt x="992" y="503"/>
                      <a:pt x="992" y="503"/>
                      <a:pt x="992" y="503"/>
                    </a:cubicBezTo>
                    <a:cubicBezTo>
                      <a:pt x="992" y="544"/>
                      <a:pt x="992" y="544"/>
                      <a:pt x="992" y="544"/>
                    </a:cubicBezTo>
                    <a:cubicBezTo>
                      <a:pt x="951" y="544"/>
                      <a:pt x="951" y="544"/>
                      <a:pt x="951" y="544"/>
                    </a:cubicBezTo>
                    <a:lnTo>
                      <a:pt x="951" y="503"/>
                    </a:lnTo>
                    <a:close/>
                    <a:moveTo>
                      <a:pt x="877" y="364"/>
                    </a:moveTo>
                    <a:cubicBezTo>
                      <a:pt x="917" y="364"/>
                      <a:pt x="917" y="364"/>
                      <a:pt x="917" y="364"/>
                    </a:cubicBezTo>
                    <a:cubicBezTo>
                      <a:pt x="917" y="405"/>
                      <a:pt x="917" y="405"/>
                      <a:pt x="917" y="405"/>
                    </a:cubicBezTo>
                    <a:cubicBezTo>
                      <a:pt x="877" y="405"/>
                      <a:pt x="877" y="405"/>
                      <a:pt x="877" y="405"/>
                    </a:cubicBezTo>
                    <a:lnTo>
                      <a:pt x="877" y="364"/>
                    </a:lnTo>
                    <a:close/>
                    <a:moveTo>
                      <a:pt x="877" y="435"/>
                    </a:moveTo>
                    <a:cubicBezTo>
                      <a:pt x="917" y="435"/>
                      <a:pt x="917" y="435"/>
                      <a:pt x="917" y="435"/>
                    </a:cubicBezTo>
                    <a:cubicBezTo>
                      <a:pt x="917" y="476"/>
                      <a:pt x="917" y="476"/>
                      <a:pt x="917" y="476"/>
                    </a:cubicBezTo>
                    <a:cubicBezTo>
                      <a:pt x="877" y="476"/>
                      <a:pt x="877" y="476"/>
                      <a:pt x="877" y="476"/>
                    </a:cubicBezTo>
                    <a:lnTo>
                      <a:pt x="877" y="435"/>
                    </a:lnTo>
                    <a:close/>
                    <a:moveTo>
                      <a:pt x="877" y="503"/>
                    </a:moveTo>
                    <a:cubicBezTo>
                      <a:pt x="917" y="503"/>
                      <a:pt x="917" y="503"/>
                      <a:pt x="917" y="503"/>
                    </a:cubicBezTo>
                    <a:cubicBezTo>
                      <a:pt x="917" y="544"/>
                      <a:pt x="917" y="544"/>
                      <a:pt x="917" y="544"/>
                    </a:cubicBezTo>
                    <a:cubicBezTo>
                      <a:pt x="877" y="544"/>
                      <a:pt x="877" y="544"/>
                      <a:pt x="877" y="544"/>
                    </a:cubicBezTo>
                    <a:lnTo>
                      <a:pt x="877" y="503"/>
                    </a:lnTo>
                    <a:close/>
                    <a:moveTo>
                      <a:pt x="802" y="364"/>
                    </a:moveTo>
                    <a:cubicBezTo>
                      <a:pt x="842" y="364"/>
                      <a:pt x="842" y="364"/>
                      <a:pt x="842" y="364"/>
                    </a:cubicBezTo>
                    <a:cubicBezTo>
                      <a:pt x="842" y="405"/>
                      <a:pt x="842" y="405"/>
                      <a:pt x="842" y="405"/>
                    </a:cubicBezTo>
                    <a:cubicBezTo>
                      <a:pt x="802" y="405"/>
                      <a:pt x="802" y="405"/>
                      <a:pt x="802" y="405"/>
                    </a:cubicBezTo>
                    <a:lnTo>
                      <a:pt x="802" y="364"/>
                    </a:lnTo>
                    <a:close/>
                    <a:moveTo>
                      <a:pt x="802" y="435"/>
                    </a:moveTo>
                    <a:cubicBezTo>
                      <a:pt x="842" y="435"/>
                      <a:pt x="842" y="435"/>
                      <a:pt x="842" y="435"/>
                    </a:cubicBezTo>
                    <a:cubicBezTo>
                      <a:pt x="842" y="476"/>
                      <a:pt x="842" y="476"/>
                      <a:pt x="842" y="476"/>
                    </a:cubicBezTo>
                    <a:cubicBezTo>
                      <a:pt x="802" y="476"/>
                      <a:pt x="802" y="476"/>
                      <a:pt x="802" y="476"/>
                    </a:cubicBezTo>
                    <a:lnTo>
                      <a:pt x="802" y="435"/>
                    </a:lnTo>
                    <a:close/>
                    <a:moveTo>
                      <a:pt x="802" y="503"/>
                    </a:moveTo>
                    <a:cubicBezTo>
                      <a:pt x="842" y="503"/>
                      <a:pt x="842" y="503"/>
                      <a:pt x="842" y="503"/>
                    </a:cubicBezTo>
                    <a:cubicBezTo>
                      <a:pt x="842" y="544"/>
                      <a:pt x="842" y="544"/>
                      <a:pt x="842" y="544"/>
                    </a:cubicBezTo>
                    <a:cubicBezTo>
                      <a:pt x="802" y="544"/>
                      <a:pt x="802" y="544"/>
                      <a:pt x="802" y="544"/>
                    </a:cubicBezTo>
                    <a:lnTo>
                      <a:pt x="802" y="503"/>
                    </a:lnTo>
                    <a:close/>
                    <a:moveTo>
                      <a:pt x="727" y="364"/>
                    </a:moveTo>
                    <a:cubicBezTo>
                      <a:pt x="768" y="364"/>
                      <a:pt x="768" y="364"/>
                      <a:pt x="768" y="364"/>
                    </a:cubicBezTo>
                    <a:cubicBezTo>
                      <a:pt x="768" y="405"/>
                      <a:pt x="768" y="405"/>
                      <a:pt x="768" y="405"/>
                    </a:cubicBezTo>
                    <a:cubicBezTo>
                      <a:pt x="727" y="405"/>
                      <a:pt x="727" y="405"/>
                      <a:pt x="727" y="405"/>
                    </a:cubicBezTo>
                    <a:lnTo>
                      <a:pt x="727" y="364"/>
                    </a:lnTo>
                    <a:close/>
                    <a:moveTo>
                      <a:pt x="727" y="435"/>
                    </a:moveTo>
                    <a:cubicBezTo>
                      <a:pt x="768" y="435"/>
                      <a:pt x="768" y="435"/>
                      <a:pt x="768" y="435"/>
                    </a:cubicBezTo>
                    <a:cubicBezTo>
                      <a:pt x="768" y="476"/>
                      <a:pt x="768" y="476"/>
                      <a:pt x="768" y="476"/>
                    </a:cubicBezTo>
                    <a:cubicBezTo>
                      <a:pt x="727" y="476"/>
                      <a:pt x="727" y="476"/>
                      <a:pt x="727" y="476"/>
                    </a:cubicBezTo>
                    <a:lnTo>
                      <a:pt x="727" y="435"/>
                    </a:lnTo>
                    <a:close/>
                    <a:moveTo>
                      <a:pt x="727" y="503"/>
                    </a:moveTo>
                    <a:cubicBezTo>
                      <a:pt x="768" y="503"/>
                      <a:pt x="768" y="503"/>
                      <a:pt x="768" y="503"/>
                    </a:cubicBezTo>
                    <a:cubicBezTo>
                      <a:pt x="768" y="544"/>
                      <a:pt x="768" y="544"/>
                      <a:pt x="768" y="544"/>
                    </a:cubicBezTo>
                    <a:cubicBezTo>
                      <a:pt x="727" y="544"/>
                      <a:pt x="727" y="544"/>
                      <a:pt x="727" y="544"/>
                    </a:cubicBezTo>
                    <a:lnTo>
                      <a:pt x="727" y="503"/>
                    </a:lnTo>
                    <a:close/>
                    <a:moveTo>
                      <a:pt x="653" y="364"/>
                    </a:moveTo>
                    <a:cubicBezTo>
                      <a:pt x="693" y="364"/>
                      <a:pt x="693" y="364"/>
                      <a:pt x="693" y="364"/>
                    </a:cubicBezTo>
                    <a:cubicBezTo>
                      <a:pt x="693" y="405"/>
                      <a:pt x="693" y="405"/>
                      <a:pt x="693" y="405"/>
                    </a:cubicBezTo>
                    <a:cubicBezTo>
                      <a:pt x="653" y="405"/>
                      <a:pt x="653" y="405"/>
                      <a:pt x="653" y="405"/>
                    </a:cubicBezTo>
                    <a:lnTo>
                      <a:pt x="653" y="364"/>
                    </a:lnTo>
                    <a:close/>
                    <a:moveTo>
                      <a:pt x="653" y="435"/>
                    </a:moveTo>
                    <a:cubicBezTo>
                      <a:pt x="693" y="435"/>
                      <a:pt x="693" y="435"/>
                      <a:pt x="693" y="435"/>
                    </a:cubicBezTo>
                    <a:cubicBezTo>
                      <a:pt x="693" y="476"/>
                      <a:pt x="693" y="476"/>
                      <a:pt x="693" y="476"/>
                    </a:cubicBezTo>
                    <a:cubicBezTo>
                      <a:pt x="653" y="476"/>
                      <a:pt x="653" y="476"/>
                      <a:pt x="653" y="476"/>
                    </a:cubicBezTo>
                    <a:lnTo>
                      <a:pt x="653" y="435"/>
                    </a:lnTo>
                    <a:close/>
                    <a:moveTo>
                      <a:pt x="653" y="503"/>
                    </a:moveTo>
                    <a:cubicBezTo>
                      <a:pt x="693" y="503"/>
                      <a:pt x="693" y="503"/>
                      <a:pt x="693" y="503"/>
                    </a:cubicBezTo>
                    <a:cubicBezTo>
                      <a:pt x="693" y="544"/>
                      <a:pt x="693" y="544"/>
                      <a:pt x="693" y="544"/>
                    </a:cubicBezTo>
                    <a:cubicBezTo>
                      <a:pt x="653" y="544"/>
                      <a:pt x="653" y="544"/>
                      <a:pt x="653" y="544"/>
                    </a:cubicBezTo>
                    <a:lnTo>
                      <a:pt x="653" y="503"/>
                    </a:lnTo>
                    <a:close/>
                    <a:moveTo>
                      <a:pt x="655" y="282"/>
                    </a:moveTo>
                    <a:cubicBezTo>
                      <a:pt x="1538" y="282"/>
                      <a:pt x="1538" y="282"/>
                      <a:pt x="1538" y="282"/>
                    </a:cubicBezTo>
                    <a:cubicBezTo>
                      <a:pt x="1574" y="282"/>
                      <a:pt x="1603" y="254"/>
                      <a:pt x="1603" y="218"/>
                    </a:cubicBezTo>
                    <a:cubicBezTo>
                      <a:pt x="1603" y="65"/>
                      <a:pt x="1603" y="65"/>
                      <a:pt x="1603" y="65"/>
                    </a:cubicBezTo>
                    <a:cubicBezTo>
                      <a:pt x="1603" y="29"/>
                      <a:pt x="1574" y="0"/>
                      <a:pt x="1538" y="0"/>
                    </a:cubicBezTo>
                    <a:cubicBezTo>
                      <a:pt x="655" y="0"/>
                      <a:pt x="655" y="0"/>
                      <a:pt x="655" y="0"/>
                    </a:cubicBezTo>
                    <a:cubicBezTo>
                      <a:pt x="619" y="0"/>
                      <a:pt x="590" y="29"/>
                      <a:pt x="590" y="65"/>
                    </a:cubicBezTo>
                    <a:cubicBezTo>
                      <a:pt x="590" y="218"/>
                      <a:pt x="590" y="218"/>
                      <a:pt x="590" y="218"/>
                    </a:cubicBezTo>
                    <a:cubicBezTo>
                      <a:pt x="590" y="254"/>
                      <a:pt x="619" y="282"/>
                      <a:pt x="655" y="282"/>
                    </a:cubicBezTo>
                    <a:close/>
                    <a:moveTo>
                      <a:pt x="1464" y="90"/>
                    </a:moveTo>
                    <a:cubicBezTo>
                      <a:pt x="1492" y="90"/>
                      <a:pt x="1515" y="113"/>
                      <a:pt x="1515" y="141"/>
                    </a:cubicBezTo>
                    <a:cubicBezTo>
                      <a:pt x="1515" y="170"/>
                      <a:pt x="1492" y="192"/>
                      <a:pt x="1464" y="192"/>
                    </a:cubicBezTo>
                    <a:cubicBezTo>
                      <a:pt x="1436" y="192"/>
                      <a:pt x="1413" y="170"/>
                      <a:pt x="1413" y="141"/>
                    </a:cubicBezTo>
                    <a:cubicBezTo>
                      <a:pt x="1413" y="113"/>
                      <a:pt x="1436" y="90"/>
                      <a:pt x="1464" y="90"/>
                    </a:cubicBezTo>
                    <a:close/>
                    <a:moveTo>
                      <a:pt x="1100" y="52"/>
                    </a:moveTo>
                    <a:cubicBezTo>
                      <a:pt x="1140" y="52"/>
                      <a:pt x="1140" y="52"/>
                      <a:pt x="1140" y="52"/>
                    </a:cubicBezTo>
                    <a:cubicBezTo>
                      <a:pt x="1140" y="92"/>
                      <a:pt x="1140" y="92"/>
                      <a:pt x="1140" y="92"/>
                    </a:cubicBezTo>
                    <a:cubicBezTo>
                      <a:pt x="1100" y="92"/>
                      <a:pt x="1100" y="92"/>
                      <a:pt x="1100" y="92"/>
                    </a:cubicBezTo>
                    <a:lnTo>
                      <a:pt x="1100" y="52"/>
                    </a:lnTo>
                    <a:close/>
                    <a:moveTo>
                      <a:pt x="1100" y="123"/>
                    </a:moveTo>
                    <a:cubicBezTo>
                      <a:pt x="1140" y="123"/>
                      <a:pt x="1140" y="123"/>
                      <a:pt x="1140" y="123"/>
                    </a:cubicBezTo>
                    <a:cubicBezTo>
                      <a:pt x="1140" y="163"/>
                      <a:pt x="1140" y="163"/>
                      <a:pt x="1140" y="163"/>
                    </a:cubicBezTo>
                    <a:cubicBezTo>
                      <a:pt x="1100" y="163"/>
                      <a:pt x="1100" y="163"/>
                      <a:pt x="1100" y="163"/>
                    </a:cubicBezTo>
                    <a:lnTo>
                      <a:pt x="1100" y="123"/>
                    </a:lnTo>
                    <a:close/>
                    <a:moveTo>
                      <a:pt x="1100" y="191"/>
                    </a:moveTo>
                    <a:cubicBezTo>
                      <a:pt x="1140" y="191"/>
                      <a:pt x="1140" y="191"/>
                      <a:pt x="1140" y="191"/>
                    </a:cubicBezTo>
                    <a:cubicBezTo>
                      <a:pt x="1140" y="231"/>
                      <a:pt x="1140" y="231"/>
                      <a:pt x="1140" y="231"/>
                    </a:cubicBezTo>
                    <a:cubicBezTo>
                      <a:pt x="1100" y="231"/>
                      <a:pt x="1100" y="231"/>
                      <a:pt x="1100" y="231"/>
                    </a:cubicBezTo>
                    <a:lnTo>
                      <a:pt x="1100" y="191"/>
                    </a:lnTo>
                    <a:close/>
                    <a:moveTo>
                      <a:pt x="1025" y="52"/>
                    </a:moveTo>
                    <a:cubicBezTo>
                      <a:pt x="1066" y="52"/>
                      <a:pt x="1066" y="52"/>
                      <a:pt x="1066" y="52"/>
                    </a:cubicBezTo>
                    <a:cubicBezTo>
                      <a:pt x="1066" y="92"/>
                      <a:pt x="1066" y="92"/>
                      <a:pt x="1066" y="92"/>
                    </a:cubicBezTo>
                    <a:cubicBezTo>
                      <a:pt x="1025" y="92"/>
                      <a:pt x="1025" y="92"/>
                      <a:pt x="1025" y="92"/>
                    </a:cubicBezTo>
                    <a:lnTo>
                      <a:pt x="1025" y="52"/>
                    </a:lnTo>
                    <a:close/>
                    <a:moveTo>
                      <a:pt x="1025" y="123"/>
                    </a:moveTo>
                    <a:cubicBezTo>
                      <a:pt x="1066" y="123"/>
                      <a:pt x="1066" y="123"/>
                      <a:pt x="1066" y="123"/>
                    </a:cubicBezTo>
                    <a:cubicBezTo>
                      <a:pt x="1066" y="163"/>
                      <a:pt x="1066" y="163"/>
                      <a:pt x="1066" y="163"/>
                    </a:cubicBezTo>
                    <a:cubicBezTo>
                      <a:pt x="1025" y="163"/>
                      <a:pt x="1025" y="163"/>
                      <a:pt x="1025" y="163"/>
                    </a:cubicBezTo>
                    <a:lnTo>
                      <a:pt x="1025" y="123"/>
                    </a:lnTo>
                    <a:close/>
                    <a:moveTo>
                      <a:pt x="1025" y="191"/>
                    </a:moveTo>
                    <a:cubicBezTo>
                      <a:pt x="1066" y="191"/>
                      <a:pt x="1066" y="191"/>
                      <a:pt x="1066" y="191"/>
                    </a:cubicBezTo>
                    <a:cubicBezTo>
                      <a:pt x="1066" y="231"/>
                      <a:pt x="1066" y="231"/>
                      <a:pt x="1066" y="231"/>
                    </a:cubicBezTo>
                    <a:cubicBezTo>
                      <a:pt x="1025" y="231"/>
                      <a:pt x="1025" y="231"/>
                      <a:pt x="1025" y="231"/>
                    </a:cubicBezTo>
                    <a:lnTo>
                      <a:pt x="1025" y="191"/>
                    </a:lnTo>
                    <a:close/>
                    <a:moveTo>
                      <a:pt x="951" y="52"/>
                    </a:moveTo>
                    <a:cubicBezTo>
                      <a:pt x="992" y="52"/>
                      <a:pt x="992" y="52"/>
                      <a:pt x="992" y="52"/>
                    </a:cubicBezTo>
                    <a:cubicBezTo>
                      <a:pt x="992" y="92"/>
                      <a:pt x="992" y="92"/>
                      <a:pt x="992" y="92"/>
                    </a:cubicBezTo>
                    <a:cubicBezTo>
                      <a:pt x="951" y="92"/>
                      <a:pt x="951" y="92"/>
                      <a:pt x="951" y="92"/>
                    </a:cubicBezTo>
                    <a:lnTo>
                      <a:pt x="951" y="52"/>
                    </a:lnTo>
                    <a:close/>
                    <a:moveTo>
                      <a:pt x="951" y="123"/>
                    </a:moveTo>
                    <a:cubicBezTo>
                      <a:pt x="992" y="123"/>
                      <a:pt x="992" y="123"/>
                      <a:pt x="992" y="123"/>
                    </a:cubicBezTo>
                    <a:cubicBezTo>
                      <a:pt x="992" y="163"/>
                      <a:pt x="992" y="163"/>
                      <a:pt x="992" y="163"/>
                    </a:cubicBezTo>
                    <a:cubicBezTo>
                      <a:pt x="951" y="163"/>
                      <a:pt x="951" y="163"/>
                      <a:pt x="951" y="163"/>
                    </a:cubicBezTo>
                    <a:lnTo>
                      <a:pt x="951" y="123"/>
                    </a:lnTo>
                    <a:close/>
                    <a:moveTo>
                      <a:pt x="951" y="191"/>
                    </a:moveTo>
                    <a:cubicBezTo>
                      <a:pt x="992" y="191"/>
                      <a:pt x="992" y="191"/>
                      <a:pt x="992" y="191"/>
                    </a:cubicBezTo>
                    <a:cubicBezTo>
                      <a:pt x="992" y="231"/>
                      <a:pt x="992" y="231"/>
                      <a:pt x="992" y="231"/>
                    </a:cubicBezTo>
                    <a:cubicBezTo>
                      <a:pt x="951" y="231"/>
                      <a:pt x="951" y="231"/>
                      <a:pt x="951" y="231"/>
                    </a:cubicBezTo>
                    <a:lnTo>
                      <a:pt x="951" y="191"/>
                    </a:lnTo>
                    <a:close/>
                    <a:moveTo>
                      <a:pt x="877" y="52"/>
                    </a:moveTo>
                    <a:cubicBezTo>
                      <a:pt x="917" y="52"/>
                      <a:pt x="917" y="52"/>
                      <a:pt x="917" y="52"/>
                    </a:cubicBezTo>
                    <a:cubicBezTo>
                      <a:pt x="917" y="92"/>
                      <a:pt x="917" y="92"/>
                      <a:pt x="917" y="92"/>
                    </a:cubicBezTo>
                    <a:cubicBezTo>
                      <a:pt x="877" y="92"/>
                      <a:pt x="877" y="92"/>
                      <a:pt x="877" y="92"/>
                    </a:cubicBezTo>
                    <a:lnTo>
                      <a:pt x="877" y="52"/>
                    </a:lnTo>
                    <a:close/>
                    <a:moveTo>
                      <a:pt x="877" y="123"/>
                    </a:moveTo>
                    <a:cubicBezTo>
                      <a:pt x="917" y="123"/>
                      <a:pt x="917" y="123"/>
                      <a:pt x="917" y="123"/>
                    </a:cubicBezTo>
                    <a:cubicBezTo>
                      <a:pt x="917" y="163"/>
                      <a:pt x="917" y="163"/>
                      <a:pt x="917" y="163"/>
                    </a:cubicBezTo>
                    <a:cubicBezTo>
                      <a:pt x="877" y="163"/>
                      <a:pt x="877" y="163"/>
                      <a:pt x="877" y="163"/>
                    </a:cubicBezTo>
                    <a:lnTo>
                      <a:pt x="877" y="123"/>
                    </a:lnTo>
                    <a:close/>
                    <a:moveTo>
                      <a:pt x="877" y="191"/>
                    </a:moveTo>
                    <a:cubicBezTo>
                      <a:pt x="917" y="191"/>
                      <a:pt x="917" y="191"/>
                      <a:pt x="917" y="191"/>
                    </a:cubicBezTo>
                    <a:cubicBezTo>
                      <a:pt x="917" y="231"/>
                      <a:pt x="917" y="231"/>
                      <a:pt x="917" y="231"/>
                    </a:cubicBezTo>
                    <a:cubicBezTo>
                      <a:pt x="877" y="231"/>
                      <a:pt x="877" y="231"/>
                      <a:pt x="877" y="231"/>
                    </a:cubicBezTo>
                    <a:lnTo>
                      <a:pt x="877" y="191"/>
                    </a:lnTo>
                    <a:close/>
                    <a:moveTo>
                      <a:pt x="802" y="52"/>
                    </a:moveTo>
                    <a:cubicBezTo>
                      <a:pt x="842" y="52"/>
                      <a:pt x="842" y="52"/>
                      <a:pt x="842" y="52"/>
                    </a:cubicBezTo>
                    <a:cubicBezTo>
                      <a:pt x="842" y="92"/>
                      <a:pt x="842" y="92"/>
                      <a:pt x="842" y="92"/>
                    </a:cubicBezTo>
                    <a:cubicBezTo>
                      <a:pt x="802" y="92"/>
                      <a:pt x="802" y="92"/>
                      <a:pt x="802" y="92"/>
                    </a:cubicBezTo>
                    <a:lnTo>
                      <a:pt x="802" y="52"/>
                    </a:lnTo>
                    <a:close/>
                    <a:moveTo>
                      <a:pt x="802" y="123"/>
                    </a:moveTo>
                    <a:cubicBezTo>
                      <a:pt x="842" y="123"/>
                      <a:pt x="842" y="123"/>
                      <a:pt x="842" y="123"/>
                    </a:cubicBezTo>
                    <a:cubicBezTo>
                      <a:pt x="842" y="163"/>
                      <a:pt x="842" y="163"/>
                      <a:pt x="842" y="163"/>
                    </a:cubicBezTo>
                    <a:cubicBezTo>
                      <a:pt x="802" y="163"/>
                      <a:pt x="802" y="163"/>
                      <a:pt x="802" y="163"/>
                    </a:cubicBezTo>
                    <a:lnTo>
                      <a:pt x="802" y="123"/>
                    </a:lnTo>
                    <a:close/>
                    <a:moveTo>
                      <a:pt x="802" y="191"/>
                    </a:moveTo>
                    <a:cubicBezTo>
                      <a:pt x="842" y="191"/>
                      <a:pt x="842" y="191"/>
                      <a:pt x="842" y="191"/>
                    </a:cubicBezTo>
                    <a:cubicBezTo>
                      <a:pt x="842" y="231"/>
                      <a:pt x="842" y="231"/>
                      <a:pt x="842" y="231"/>
                    </a:cubicBezTo>
                    <a:cubicBezTo>
                      <a:pt x="802" y="231"/>
                      <a:pt x="802" y="231"/>
                      <a:pt x="802" y="231"/>
                    </a:cubicBezTo>
                    <a:lnTo>
                      <a:pt x="802" y="191"/>
                    </a:lnTo>
                    <a:close/>
                    <a:moveTo>
                      <a:pt x="727" y="52"/>
                    </a:moveTo>
                    <a:cubicBezTo>
                      <a:pt x="768" y="52"/>
                      <a:pt x="768" y="52"/>
                      <a:pt x="768" y="52"/>
                    </a:cubicBezTo>
                    <a:cubicBezTo>
                      <a:pt x="768" y="92"/>
                      <a:pt x="768" y="92"/>
                      <a:pt x="768" y="92"/>
                    </a:cubicBezTo>
                    <a:cubicBezTo>
                      <a:pt x="727" y="92"/>
                      <a:pt x="727" y="92"/>
                      <a:pt x="727" y="92"/>
                    </a:cubicBezTo>
                    <a:lnTo>
                      <a:pt x="727" y="52"/>
                    </a:lnTo>
                    <a:close/>
                    <a:moveTo>
                      <a:pt x="727" y="123"/>
                    </a:moveTo>
                    <a:cubicBezTo>
                      <a:pt x="768" y="123"/>
                      <a:pt x="768" y="123"/>
                      <a:pt x="768" y="123"/>
                    </a:cubicBezTo>
                    <a:cubicBezTo>
                      <a:pt x="768" y="163"/>
                      <a:pt x="768" y="163"/>
                      <a:pt x="768" y="163"/>
                    </a:cubicBezTo>
                    <a:cubicBezTo>
                      <a:pt x="727" y="163"/>
                      <a:pt x="727" y="163"/>
                      <a:pt x="727" y="163"/>
                    </a:cubicBezTo>
                    <a:lnTo>
                      <a:pt x="727" y="123"/>
                    </a:lnTo>
                    <a:close/>
                    <a:moveTo>
                      <a:pt x="727" y="191"/>
                    </a:moveTo>
                    <a:cubicBezTo>
                      <a:pt x="768" y="191"/>
                      <a:pt x="768" y="191"/>
                      <a:pt x="768" y="191"/>
                    </a:cubicBezTo>
                    <a:cubicBezTo>
                      <a:pt x="768" y="231"/>
                      <a:pt x="768" y="231"/>
                      <a:pt x="768" y="231"/>
                    </a:cubicBezTo>
                    <a:cubicBezTo>
                      <a:pt x="727" y="231"/>
                      <a:pt x="727" y="231"/>
                      <a:pt x="727" y="231"/>
                    </a:cubicBezTo>
                    <a:lnTo>
                      <a:pt x="727" y="191"/>
                    </a:lnTo>
                    <a:close/>
                    <a:moveTo>
                      <a:pt x="653" y="52"/>
                    </a:moveTo>
                    <a:cubicBezTo>
                      <a:pt x="693" y="52"/>
                      <a:pt x="693" y="52"/>
                      <a:pt x="693" y="52"/>
                    </a:cubicBezTo>
                    <a:cubicBezTo>
                      <a:pt x="693" y="92"/>
                      <a:pt x="693" y="92"/>
                      <a:pt x="693" y="92"/>
                    </a:cubicBezTo>
                    <a:cubicBezTo>
                      <a:pt x="653" y="92"/>
                      <a:pt x="653" y="92"/>
                      <a:pt x="653" y="92"/>
                    </a:cubicBezTo>
                    <a:lnTo>
                      <a:pt x="653" y="52"/>
                    </a:lnTo>
                    <a:close/>
                    <a:moveTo>
                      <a:pt x="653" y="123"/>
                    </a:moveTo>
                    <a:cubicBezTo>
                      <a:pt x="693" y="123"/>
                      <a:pt x="693" y="123"/>
                      <a:pt x="693" y="123"/>
                    </a:cubicBezTo>
                    <a:cubicBezTo>
                      <a:pt x="693" y="163"/>
                      <a:pt x="693" y="163"/>
                      <a:pt x="693" y="163"/>
                    </a:cubicBezTo>
                    <a:cubicBezTo>
                      <a:pt x="653" y="163"/>
                      <a:pt x="653" y="163"/>
                      <a:pt x="653" y="163"/>
                    </a:cubicBezTo>
                    <a:lnTo>
                      <a:pt x="653" y="123"/>
                    </a:lnTo>
                    <a:close/>
                    <a:moveTo>
                      <a:pt x="653" y="191"/>
                    </a:moveTo>
                    <a:cubicBezTo>
                      <a:pt x="693" y="191"/>
                      <a:pt x="693" y="191"/>
                      <a:pt x="693" y="191"/>
                    </a:cubicBezTo>
                    <a:cubicBezTo>
                      <a:pt x="693" y="231"/>
                      <a:pt x="693" y="231"/>
                      <a:pt x="693" y="231"/>
                    </a:cubicBezTo>
                    <a:cubicBezTo>
                      <a:pt x="653" y="231"/>
                      <a:pt x="653" y="231"/>
                      <a:pt x="653" y="231"/>
                    </a:cubicBezTo>
                    <a:lnTo>
                      <a:pt x="653" y="191"/>
                    </a:lnTo>
                    <a:close/>
                    <a:moveTo>
                      <a:pt x="1345" y="2036"/>
                    </a:moveTo>
                    <a:cubicBezTo>
                      <a:pt x="1339" y="2029"/>
                      <a:pt x="1325" y="2023"/>
                      <a:pt x="1315" y="2023"/>
                    </a:cubicBezTo>
                    <a:cubicBezTo>
                      <a:pt x="878" y="2023"/>
                      <a:pt x="878" y="2023"/>
                      <a:pt x="878" y="2023"/>
                    </a:cubicBezTo>
                    <a:cubicBezTo>
                      <a:pt x="868" y="2023"/>
                      <a:pt x="855" y="2029"/>
                      <a:pt x="848" y="2036"/>
                    </a:cubicBezTo>
                    <a:cubicBezTo>
                      <a:pt x="761" y="2138"/>
                      <a:pt x="761" y="2138"/>
                      <a:pt x="761" y="2138"/>
                    </a:cubicBezTo>
                    <a:cubicBezTo>
                      <a:pt x="755" y="2146"/>
                      <a:pt x="749" y="2160"/>
                      <a:pt x="749" y="2170"/>
                    </a:cubicBezTo>
                    <a:cubicBezTo>
                      <a:pt x="749" y="2179"/>
                      <a:pt x="749" y="2179"/>
                      <a:pt x="749" y="2179"/>
                    </a:cubicBezTo>
                    <a:cubicBezTo>
                      <a:pt x="749" y="2189"/>
                      <a:pt x="757" y="2197"/>
                      <a:pt x="767" y="2197"/>
                    </a:cubicBezTo>
                    <a:cubicBezTo>
                      <a:pt x="1426" y="2197"/>
                      <a:pt x="1426" y="2197"/>
                      <a:pt x="1426" y="2197"/>
                    </a:cubicBezTo>
                    <a:cubicBezTo>
                      <a:pt x="1436" y="2197"/>
                      <a:pt x="1444" y="2189"/>
                      <a:pt x="1444" y="2179"/>
                    </a:cubicBezTo>
                    <a:cubicBezTo>
                      <a:pt x="1444" y="2170"/>
                      <a:pt x="1444" y="2170"/>
                      <a:pt x="1444" y="2170"/>
                    </a:cubicBezTo>
                    <a:cubicBezTo>
                      <a:pt x="1444" y="2160"/>
                      <a:pt x="1439" y="2146"/>
                      <a:pt x="1432" y="2138"/>
                    </a:cubicBezTo>
                    <a:lnTo>
                      <a:pt x="1345" y="2036"/>
                    </a:lnTo>
                    <a:close/>
                    <a:moveTo>
                      <a:pt x="2182" y="1590"/>
                    </a:moveTo>
                    <a:cubicBezTo>
                      <a:pt x="2095" y="1488"/>
                      <a:pt x="2095" y="1488"/>
                      <a:pt x="2095" y="1488"/>
                    </a:cubicBezTo>
                    <a:cubicBezTo>
                      <a:pt x="2088" y="1480"/>
                      <a:pt x="2075" y="1474"/>
                      <a:pt x="2065" y="1474"/>
                    </a:cubicBezTo>
                    <a:cubicBezTo>
                      <a:pt x="1627" y="1474"/>
                      <a:pt x="1627" y="1474"/>
                      <a:pt x="1627" y="1474"/>
                    </a:cubicBezTo>
                    <a:cubicBezTo>
                      <a:pt x="1617" y="1474"/>
                      <a:pt x="1604" y="1480"/>
                      <a:pt x="1597" y="1488"/>
                    </a:cubicBezTo>
                    <a:cubicBezTo>
                      <a:pt x="1510" y="1590"/>
                      <a:pt x="1510" y="1590"/>
                      <a:pt x="1510" y="1590"/>
                    </a:cubicBezTo>
                    <a:cubicBezTo>
                      <a:pt x="1504" y="1598"/>
                      <a:pt x="1499" y="1612"/>
                      <a:pt x="1499" y="1622"/>
                    </a:cubicBezTo>
                    <a:cubicBezTo>
                      <a:pt x="1499" y="1630"/>
                      <a:pt x="1499" y="1630"/>
                      <a:pt x="1499" y="1630"/>
                    </a:cubicBezTo>
                    <a:cubicBezTo>
                      <a:pt x="1499" y="1640"/>
                      <a:pt x="1507" y="1649"/>
                      <a:pt x="1517" y="1649"/>
                    </a:cubicBezTo>
                    <a:cubicBezTo>
                      <a:pt x="2175" y="1649"/>
                      <a:pt x="2175" y="1649"/>
                      <a:pt x="2175" y="1649"/>
                    </a:cubicBezTo>
                    <a:cubicBezTo>
                      <a:pt x="2185" y="1649"/>
                      <a:pt x="2193" y="1640"/>
                      <a:pt x="2193" y="1630"/>
                    </a:cubicBezTo>
                    <a:cubicBezTo>
                      <a:pt x="2193" y="1622"/>
                      <a:pt x="2193" y="1622"/>
                      <a:pt x="2193" y="1622"/>
                    </a:cubicBezTo>
                    <a:cubicBezTo>
                      <a:pt x="2193" y="1612"/>
                      <a:pt x="2188" y="1598"/>
                      <a:pt x="2182" y="1590"/>
                    </a:cubicBezTo>
                    <a:close/>
                    <a:moveTo>
                      <a:pt x="176" y="1449"/>
                    </a:moveTo>
                    <a:cubicBezTo>
                      <a:pt x="519" y="1449"/>
                      <a:pt x="519" y="1449"/>
                      <a:pt x="519" y="1449"/>
                    </a:cubicBezTo>
                    <a:cubicBezTo>
                      <a:pt x="559" y="1449"/>
                      <a:pt x="591" y="1417"/>
                      <a:pt x="591" y="1377"/>
                    </a:cubicBezTo>
                    <a:cubicBezTo>
                      <a:pt x="591" y="1322"/>
                      <a:pt x="591" y="1322"/>
                      <a:pt x="591" y="1322"/>
                    </a:cubicBezTo>
                    <a:cubicBezTo>
                      <a:pt x="920" y="1322"/>
                      <a:pt x="920" y="1322"/>
                      <a:pt x="920" y="1322"/>
                    </a:cubicBezTo>
                    <a:cubicBezTo>
                      <a:pt x="936" y="1388"/>
                      <a:pt x="990" y="1440"/>
                      <a:pt x="1057" y="1455"/>
                    </a:cubicBezTo>
                    <a:cubicBezTo>
                      <a:pt x="1057" y="1617"/>
                      <a:pt x="1057" y="1617"/>
                      <a:pt x="1057" y="1617"/>
                    </a:cubicBezTo>
                    <a:cubicBezTo>
                      <a:pt x="925" y="1617"/>
                      <a:pt x="925" y="1617"/>
                      <a:pt x="925" y="1617"/>
                    </a:cubicBezTo>
                    <a:cubicBezTo>
                      <a:pt x="885" y="1617"/>
                      <a:pt x="853" y="1650"/>
                      <a:pt x="853" y="1690"/>
                    </a:cubicBezTo>
                    <a:cubicBezTo>
                      <a:pt x="853" y="1925"/>
                      <a:pt x="853" y="1925"/>
                      <a:pt x="853" y="1925"/>
                    </a:cubicBezTo>
                    <a:cubicBezTo>
                      <a:pt x="853" y="1965"/>
                      <a:pt x="885" y="1997"/>
                      <a:pt x="925" y="1997"/>
                    </a:cubicBezTo>
                    <a:cubicBezTo>
                      <a:pt x="1268" y="1997"/>
                      <a:pt x="1268" y="1997"/>
                      <a:pt x="1268" y="1997"/>
                    </a:cubicBezTo>
                    <a:cubicBezTo>
                      <a:pt x="1308" y="1997"/>
                      <a:pt x="1341" y="1965"/>
                      <a:pt x="1341" y="1925"/>
                    </a:cubicBezTo>
                    <a:cubicBezTo>
                      <a:pt x="1341" y="1690"/>
                      <a:pt x="1341" y="1690"/>
                      <a:pt x="1341" y="1690"/>
                    </a:cubicBezTo>
                    <a:cubicBezTo>
                      <a:pt x="1341" y="1650"/>
                      <a:pt x="1308" y="1617"/>
                      <a:pt x="1268" y="1617"/>
                    </a:cubicBezTo>
                    <a:cubicBezTo>
                      <a:pt x="1137" y="1617"/>
                      <a:pt x="1137" y="1617"/>
                      <a:pt x="1137" y="1617"/>
                    </a:cubicBezTo>
                    <a:cubicBezTo>
                      <a:pt x="1137" y="1455"/>
                      <a:pt x="1137" y="1455"/>
                      <a:pt x="1137" y="1455"/>
                    </a:cubicBezTo>
                    <a:cubicBezTo>
                      <a:pt x="1204" y="1440"/>
                      <a:pt x="1257" y="1388"/>
                      <a:pt x="1273" y="1322"/>
                    </a:cubicBezTo>
                    <a:cubicBezTo>
                      <a:pt x="1602" y="1322"/>
                      <a:pt x="1602" y="1322"/>
                      <a:pt x="1602" y="1322"/>
                    </a:cubicBezTo>
                    <a:cubicBezTo>
                      <a:pt x="1602" y="1377"/>
                      <a:pt x="1602" y="1377"/>
                      <a:pt x="1602" y="1377"/>
                    </a:cubicBezTo>
                    <a:cubicBezTo>
                      <a:pt x="1602" y="1417"/>
                      <a:pt x="1634" y="1449"/>
                      <a:pt x="1675" y="1449"/>
                    </a:cubicBezTo>
                    <a:cubicBezTo>
                      <a:pt x="2018" y="1449"/>
                      <a:pt x="2018" y="1449"/>
                      <a:pt x="2018" y="1449"/>
                    </a:cubicBezTo>
                    <a:cubicBezTo>
                      <a:pt x="2058" y="1449"/>
                      <a:pt x="2090" y="1417"/>
                      <a:pt x="2090" y="1377"/>
                    </a:cubicBezTo>
                    <a:cubicBezTo>
                      <a:pt x="2090" y="1142"/>
                      <a:pt x="2090" y="1142"/>
                      <a:pt x="2090" y="1142"/>
                    </a:cubicBezTo>
                    <a:cubicBezTo>
                      <a:pt x="2090" y="1102"/>
                      <a:pt x="2058" y="1069"/>
                      <a:pt x="2018" y="1069"/>
                    </a:cubicBezTo>
                    <a:cubicBezTo>
                      <a:pt x="1675" y="1069"/>
                      <a:pt x="1675" y="1069"/>
                      <a:pt x="1675" y="1069"/>
                    </a:cubicBezTo>
                    <a:cubicBezTo>
                      <a:pt x="1634" y="1069"/>
                      <a:pt x="1602" y="1102"/>
                      <a:pt x="1602" y="1142"/>
                    </a:cubicBezTo>
                    <a:cubicBezTo>
                      <a:pt x="1602" y="1242"/>
                      <a:pt x="1602" y="1242"/>
                      <a:pt x="1602" y="1242"/>
                    </a:cubicBezTo>
                    <a:cubicBezTo>
                      <a:pt x="1275" y="1242"/>
                      <a:pt x="1275" y="1242"/>
                      <a:pt x="1275" y="1242"/>
                    </a:cubicBezTo>
                    <a:cubicBezTo>
                      <a:pt x="1262" y="1176"/>
                      <a:pt x="1214" y="1122"/>
                      <a:pt x="1150" y="1103"/>
                    </a:cubicBezTo>
                    <a:cubicBezTo>
                      <a:pt x="1150" y="908"/>
                      <a:pt x="1150" y="908"/>
                      <a:pt x="1150" y="908"/>
                    </a:cubicBezTo>
                    <a:cubicBezTo>
                      <a:pt x="1538" y="908"/>
                      <a:pt x="1538" y="908"/>
                      <a:pt x="1538" y="908"/>
                    </a:cubicBezTo>
                    <a:cubicBezTo>
                      <a:pt x="1574" y="908"/>
                      <a:pt x="1603" y="879"/>
                      <a:pt x="1603" y="843"/>
                    </a:cubicBezTo>
                    <a:cubicBezTo>
                      <a:pt x="1603" y="690"/>
                      <a:pt x="1603" y="690"/>
                      <a:pt x="1603" y="690"/>
                    </a:cubicBezTo>
                    <a:cubicBezTo>
                      <a:pt x="1603" y="654"/>
                      <a:pt x="1574" y="625"/>
                      <a:pt x="1538" y="625"/>
                    </a:cubicBezTo>
                    <a:cubicBezTo>
                      <a:pt x="655" y="625"/>
                      <a:pt x="655" y="625"/>
                      <a:pt x="655" y="625"/>
                    </a:cubicBezTo>
                    <a:cubicBezTo>
                      <a:pt x="619" y="625"/>
                      <a:pt x="590" y="654"/>
                      <a:pt x="590" y="690"/>
                    </a:cubicBezTo>
                    <a:cubicBezTo>
                      <a:pt x="590" y="843"/>
                      <a:pt x="590" y="843"/>
                      <a:pt x="590" y="843"/>
                    </a:cubicBezTo>
                    <a:cubicBezTo>
                      <a:pt x="590" y="879"/>
                      <a:pt x="619" y="908"/>
                      <a:pt x="655" y="908"/>
                    </a:cubicBezTo>
                    <a:cubicBezTo>
                      <a:pt x="1043" y="908"/>
                      <a:pt x="1043" y="908"/>
                      <a:pt x="1043" y="908"/>
                    </a:cubicBezTo>
                    <a:cubicBezTo>
                      <a:pt x="1043" y="1103"/>
                      <a:pt x="1043" y="1103"/>
                      <a:pt x="1043" y="1103"/>
                    </a:cubicBezTo>
                    <a:cubicBezTo>
                      <a:pt x="980" y="1122"/>
                      <a:pt x="931" y="1176"/>
                      <a:pt x="918" y="1242"/>
                    </a:cubicBezTo>
                    <a:cubicBezTo>
                      <a:pt x="591" y="1242"/>
                      <a:pt x="591" y="1242"/>
                      <a:pt x="591" y="1242"/>
                    </a:cubicBezTo>
                    <a:cubicBezTo>
                      <a:pt x="591" y="1142"/>
                      <a:pt x="591" y="1142"/>
                      <a:pt x="591" y="1142"/>
                    </a:cubicBezTo>
                    <a:cubicBezTo>
                      <a:pt x="591" y="1102"/>
                      <a:pt x="559" y="1069"/>
                      <a:pt x="519" y="1069"/>
                    </a:cubicBezTo>
                    <a:cubicBezTo>
                      <a:pt x="176" y="1069"/>
                      <a:pt x="176" y="1069"/>
                      <a:pt x="176" y="1069"/>
                    </a:cubicBezTo>
                    <a:cubicBezTo>
                      <a:pt x="136" y="1069"/>
                      <a:pt x="103" y="1102"/>
                      <a:pt x="103" y="1142"/>
                    </a:cubicBezTo>
                    <a:cubicBezTo>
                      <a:pt x="103" y="1377"/>
                      <a:pt x="103" y="1377"/>
                      <a:pt x="103" y="1377"/>
                    </a:cubicBezTo>
                    <a:cubicBezTo>
                      <a:pt x="103" y="1417"/>
                      <a:pt x="136" y="1449"/>
                      <a:pt x="176" y="1449"/>
                    </a:cubicBezTo>
                    <a:close/>
                    <a:moveTo>
                      <a:pt x="1644" y="1142"/>
                    </a:moveTo>
                    <a:cubicBezTo>
                      <a:pt x="1644" y="1125"/>
                      <a:pt x="1658" y="1111"/>
                      <a:pt x="1675" y="1111"/>
                    </a:cubicBezTo>
                    <a:cubicBezTo>
                      <a:pt x="2018" y="1111"/>
                      <a:pt x="2018" y="1111"/>
                      <a:pt x="2018" y="1111"/>
                    </a:cubicBezTo>
                    <a:cubicBezTo>
                      <a:pt x="2034" y="1111"/>
                      <a:pt x="2048" y="1125"/>
                      <a:pt x="2048" y="1142"/>
                    </a:cubicBezTo>
                    <a:cubicBezTo>
                      <a:pt x="2048" y="1377"/>
                      <a:pt x="2048" y="1377"/>
                      <a:pt x="2048" y="1377"/>
                    </a:cubicBezTo>
                    <a:cubicBezTo>
                      <a:pt x="2048" y="1393"/>
                      <a:pt x="2034" y="1407"/>
                      <a:pt x="2018" y="1407"/>
                    </a:cubicBezTo>
                    <a:cubicBezTo>
                      <a:pt x="1675" y="1407"/>
                      <a:pt x="1675" y="1407"/>
                      <a:pt x="1675" y="1407"/>
                    </a:cubicBezTo>
                    <a:cubicBezTo>
                      <a:pt x="1658" y="1407"/>
                      <a:pt x="1644" y="1393"/>
                      <a:pt x="1644" y="1377"/>
                    </a:cubicBezTo>
                    <a:lnTo>
                      <a:pt x="1644" y="1142"/>
                    </a:lnTo>
                    <a:close/>
                    <a:moveTo>
                      <a:pt x="1464" y="715"/>
                    </a:moveTo>
                    <a:cubicBezTo>
                      <a:pt x="1492" y="715"/>
                      <a:pt x="1515" y="738"/>
                      <a:pt x="1515" y="766"/>
                    </a:cubicBezTo>
                    <a:cubicBezTo>
                      <a:pt x="1515" y="795"/>
                      <a:pt x="1492" y="818"/>
                      <a:pt x="1464" y="818"/>
                    </a:cubicBezTo>
                    <a:cubicBezTo>
                      <a:pt x="1436" y="818"/>
                      <a:pt x="1413" y="795"/>
                      <a:pt x="1413" y="766"/>
                    </a:cubicBezTo>
                    <a:cubicBezTo>
                      <a:pt x="1413" y="738"/>
                      <a:pt x="1436" y="715"/>
                      <a:pt x="1464" y="715"/>
                    </a:cubicBezTo>
                    <a:close/>
                    <a:moveTo>
                      <a:pt x="1268" y="1660"/>
                    </a:moveTo>
                    <a:cubicBezTo>
                      <a:pt x="1285" y="1660"/>
                      <a:pt x="1298" y="1673"/>
                      <a:pt x="1298" y="1690"/>
                    </a:cubicBezTo>
                    <a:cubicBezTo>
                      <a:pt x="1298" y="1925"/>
                      <a:pt x="1298" y="1925"/>
                      <a:pt x="1298" y="1925"/>
                    </a:cubicBezTo>
                    <a:cubicBezTo>
                      <a:pt x="1298" y="1942"/>
                      <a:pt x="1285" y="1955"/>
                      <a:pt x="1268" y="1955"/>
                    </a:cubicBezTo>
                    <a:cubicBezTo>
                      <a:pt x="925" y="1955"/>
                      <a:pt x="925" y="1955"/>
                      <a:pt x="925" y="1955"/>
                    </a:cubicBezTo>
                    <a:cubicBezTo>
                      <a:pt x="908" y="1955"/>
                      <a:pt x="895" y="1942"/>
                      <a:pt x="895" y="1925"/>
                    </a:cubicBezTo>
                    <a:cubicBezTo>
                      <a:pt x="895" y="1690"/>
                      <a:pt x="895" y="1690"/>
                      <a:pt x="895" y="1690"/>
                    </a:cubicBezTo>
                    <a:cubicBezTo>
                      <a:pt x="895" y="1673"/>
                      <a:pt x="908" y="1660"/>
                      <a:pt x="925" y="1660"/>
                    </a:cubicBezTo>
                    <a:lnTo>
                      <a:pt x="1268" y="1660"/>
                    </a:lnTo>
                    <a:close/>
                    <a:moveTo>
                      <a:pt x="1100" y="677"/>
                    </a:moveTo>
                    <a:cubicBezTo>
                      <a:pt x="1140" y="677"/>
                      <a:pt x="1140" y="677"/>
                      <a:pt x="1140" y="677"/>
                    </a:cubicBezTo>
                    <a:cubicBezTo>
                      <a:pt x="1140" y="717"/>
                      <a:pt x="1140" y="717"/>
                      <a:pt x="1140" y="717"/>
                    </a:cubicBezTo>
                    <a:cubicBezTo>
                      <a:pt x="1100" y="717"/>
                      <a:pt x="1100" y="717"/>
                      <a:pt x="1100" y="717"/>
                    </a:cubicBezTo>
                    <a:lnTo>
                      <a:pt x="1100" y="677"/>
                    </a:lnTo>
                    <a:close/>
                    <a:moveTo>
                      <a:pt x="1100" y="748"/>
                    </a:moveTo>
                    <a:cubicBezTo>
                      <a:pt x="1140" y="748"/>
                      <a:pt x="1140" y="748"/>
                      <a:pt x="1140" y="748"/>
                    </a:cubicBezTo>
                    <a:cubicBezTo>
                      <a:pt x="1140" y="788"/>
                      <a:pt x="1140" y="788"/>
                      <a:pt x="1140" y="788"/>
                    </a:cubicBezTo>
                    <a:cubicBezTo>
                      <a:pt x="1100" y="788"/>
                      <a:pt x="1100" y="788"/>
                      <a:pt x="1100" y="788"/>
                    </a:cubicBezTo>
                    <a:lnTo>
                      <a:pt x="1100" y="748"/>
                    </a:lnTo>
                    <a:close/>
                    <a:moveTo>
                      <a:pt x="1100" y="816"/>
                    </a:moveTo>
                    <a:cubicBezTo>
                      <a:pt x="1140" y="816"/>
                      <a:pt x="1140" y="816"/>
                      <a:pt x="1140" y="816"/>
                    </a:cubicBezTo>
                    <a:cubicBezTo>
                      <a:pt x="1140" y="856"/>
                      <a:pt x="1140" y="856"/>
                      <a:pt x="1140" y="856"/>
                    </a:cubicBezTo>
                    <a:cubicBezTo>
                      <a:pt x="1100" y="856"/>
                      <a:pt x="1100" y="856"/>
                      <a:pt x="1100" y="856"/>
                    </a:cubicBezTo>
                    <a:lnTo>
                      <a:pt x="1100" y="816"/>
                    </a:lnTo>
                    <a:close/>
                    <a:moveTo>
                      <a:pt x="1025" y="677"/>
                    </a:moveTo>
                    <a:cubicBezTo>
                      <a:pt x="1066" y="677"/>
                      <a:pt x="1066" y="677"/>
                      <a:pt x="1066" y="677"/>
                    </a:cubicBezTo>
                    <a:cubicBezTo>
                      <a:pt x="1066" y="717"/>
                      <a:pt x="1066" y="717"/>
                      <a:pt x="1066" y="717"/>
                    </a:cubicBezTo>
                    <a:cubicBezTo>
                      <a:pt x="1025" y="717"/>
                      <a:pt x="1025" y="717"/>
                      <a:pt x="1025" y="717"/>
                    </a:cubicBezTo>
                    <a:lnTo>
                      <a:pt x="1025" y="677"/>
                    </a:lnTo>
                    <a:close/>
                    <a:moveTo>
                      <a:pt x="1025" y="748"/>
                    </a:moveTo>
                    <a:cubicBezTo>
                      <a:pt x="1066" y="748"/>
                      <a:pt x="1066" y="748"/>
                      <a:pt x="1066" y="748"/>
                    </a:cubicBezTo>
                    <a:cubicBezTo>
                      <a:pt x="1066" y="788"/>
                      <a:pt x="1066" y="788"/>
                      <a:pt x="1066" y="788"/>
                    </a:cubicBezTo>
                    <a:cubicBezTo>
                      <a:pt x="1025" y="788"/>
                      <a:pt x="1025" y="788"/>
                      <a:pt x="1025" y="788"/>
                    </a:cubicBezTo>
                    <a:lnTo>
                      <a:pt x="1025" y="748"/>
                    </a:lnTo>
                    <a:close/>
                    <a:moveTo>
                      <a:pt x="693" y="856"/>
                    </a:moveTo>
                    <a:cubicBezTo>
                      <a:pt x="653" y="856"/>
                      <a:pt x="653" y="856"/>
                      <a:pt x="653" y="856"/>
                    </a:cubicBezTo>
                    <a:cubicBezTo>
                      <a:pt x="653" y="816"/>
                      <a:pt x="653" y="816"/>
                      <a:pt x="653" y="816"/>
                    </a:cubicBezTo>
                    <a:cubicBezTo>
                      <a:pt x="693" y="816"/>
                      <a:pt x="693" y="816"/>
                      <a:pt x="693" y="816"/>
                    </a:cubicBezTo>
                    <a:lnTo>
                      <a:pt x="693" y="856"/>
                    </a:lnTo>
                    <a:close/>
                    <a:moveTo>
                      <a:pt x="693" y="788"/>
                    </a:moveTo>
                    <a:cubicBezTo>
                      <a:pt x="653" y="788"/>
                      <a:pt x="653" y="788"/>
                      <a:pt x="653" y="788"/>
                    </a:cubicBezTo>
                    <a:cubicBezTo>
                      <a:pt x="653" y="748"/>
                      <a:pt x="653" y="748"/>
                      <a:pt x="653" y="748"/>
                    </a:cubicBezTo>
                    <a:cubicBezTo>
                      <a:pt x="693" y="748"/>
                      <a:pt x="693" y="748"/>
                      <a:pt x="693" y="748"/>
                    </a:cubicBezTo>
                    <a:lnTo>
                      <a:pt x="693" y="788"/>
                    </a:lnTo>
                    <a:close/>
                    <a:moveTo>
                      <a:pt x="693" y="717"/>
                    </a:moveTo>
                    <a:cubicBezTo>
                      <a:pt x="653" y="717"/>
                      <a:pt x="653" y="717"/>
                      <a:pt x="653" y="717"/>
                    </a:cubicBezTo>
                    <a:cubicBezTo>
                      <a:pt x="653" y="677"/>
                      <a:pt x="653" y="677"/>
                      <a:pt x="653" y="677"/>
                    </a:cubicBezTo>
                    <a:cubicBezTo>
                      <a:pt x="693" y="677"/>
                      <a:pt x="693" y="677"/>
                      <a:pt x="693" y="677"/>
                    </a:cubicBezTo>
                    <a:lnTo>
                      <a:pt x="693" y="717"/>
                    </a:lnTo>
                    <a:close/>
                    <a:moveTo>
                      <a:pt x="768" y="856"/>
                    </a:moveTo>
                    <a:cubicBezTo>
                      <a:pt x="727" y="856"/>
                      <a:pt x="727" y="856"/>
                      <a:pt x="727" y="856"/>
                    </a:cubicBezTo>
                    <a:cubicBezTo>
                      <a:pt x="727" y="816"/>
                      <a:pt x="727" y="816"/>
                      <a:pt x="727" y="816"/>
                    </a:cubicBezTo>
                    <a:cubicBezTo>
                      <a:pt x="768" y="816"/>
                      <a:pt x="768" y="816"/>
                      <a:pt x="768" y="816"/>
                    </a:cubicBezTo>
                    <a:lnTo>
                      <a:pt x="768" y="856"/>
                    </a:lnTo>
                    <a:close/>
                    <a:moveTo>
                      <a:pt x="768" y="788"/>
                    </a:moveTo>
                    <a:cubicBezTo>
                      <a:pt x="727" y="788"/>
                      <a:pt x="727" y="788"/>
                      <a:pt x="727" y="788"/>
                    </a:cubicBezTo>
                    <a:cubicBezTo>
                      <a:pt x="727" y="748"/>
                      <a:pt x="727" y="748"/>
                      <a:pt x="727" y="748"/>
                    </a:cubicBezTo>
                    <a:cubicBezTo>
                      <a:pt x="768" y="748"/>
                      <a:pt x="768" y="748"/>
                      <a:pt x="768" y="748"/>
                    </a:cubicBezTo>
                    <a:lnTo>
                      <a:pt x="768" y="788"/>
                    </a:lnTo>
                    <a:close/>
                    <a:moveTo>
                      <a:pt x="768" y="717"/>
                    </a:moveTo>
                    <a:cubicBezTo>
                      <a:pt x="727" y="717"/>
                      <a:pt x="727" y="717"/>
                      <a:pt x="727" y="717"/>
                    </a:cubicBezTo>
                    <a:cubicBezTo>
                      <a:pt x="727" y="677"/>
                      <a:pt x="727" y="677"/>
                      <a:pt x="727" y="677"/>
                    </a:cubicBezTo>
                    <a:cubicBezTo>
                      <a:pt x="768" y="677"/>
                      <a:pt x="768" y="677"/>
                      <a:pt x="768" y="677"/>
                    </a:cubicBezTo>
                    <a:lnTo>
                      <a:pt x="768" y="717"/>
                    </a:lnTo>
                    <a:close/>
                    <a:moveTo>
                      <a:pt x="842" y="856"/>
                    </a:moveTo>
                    <a:cubicBezTo>
                      <a:pt x="802" y="856"/>
                      <a:pt x="802" y="856"/>
                      <a:pt x="802" y="856"/>
                    </a:cubicBezTo>
                    <a:cubicBezTo>
                      <a:pt x="802" y="816"/>
                      <a:pt x="802" y="816"/>
                      <a:pt x="802" y="816"/>
                    </a:cubicBezTo>
                    <a:cubicBezTo>
                      <a:pt x="842" y="816"/>
                      <a:pt x="842" y="816"/>
                      <a:pt x="842" y="816"/>
                    </a:cubicBezTo>
                    <a:lnTo>
                      <a:pt x="842" y="856"/>
                    </a:lnTo>
                    <a:close/>
                    <a:moveTo>
                      <a:pt x="842" y="788"/>
                    </a:moveTo>
                    <a:cubicBezTo>
                      <a:pt x="802" y="788"/>
                      <a:pt x="802" y="788"/>
                      <a:pt x="802" y="788"/>
                    </a:cubicBezTo>
                    <a:cubicBezTo>
                      <a:pt x="802" y="748"/>
                      <a:pt x="802" y="748"/>
                      <a:pt x="802" y="748"/>
                    </a:cubicBezTo>
                    <a:cubicBezTo>
                      <a:pt x="842" y="748"/>
                      <a:pt x="842" y="748"/>
                      <a:pt x="842" y="748"/>
                    </a:cubicBezTo>
                    <a:lnTo>
                      <a:pt x="842" y="788"/>
                    </a:lnTo>
                    <a:close/>
                    <a:moveTo>
                      <a:pt x="842" y="717"/>
                    </a:moveTo>
                    <a:cubicBezTo>
                      <a:pt x="802" y="717"/>
                      <a:pt x="802" y="717"/>
                      <a:pt x="802" y="717"/>
                    </a:cubicBezTo>
                    <a:cubicBezTo>
                      <a:pt x="802" y="677"/>
                      <a:pt x="802" y="677"/>
                      <a:pt x="802" y="677"/>
                    </a:cubicBezTo>
                    <a:cubicBezTo>
                      <a:pt x="842" y="677"/>
                      <a:pt x="842" y="677"/>
                      <a:pt x="842" y="677"/>
                    </a:cubicBezTo>
                    <a:lnTo>
                      <a:pt x="842" y="717"/>
                    </a:lnTo>
                    <a:close/>
                    <a:moveTo>
                      <a:pt x="917" y="856"/>
                    </a:moveTo>
                    <a:cubicBezTo>
                      <a:pt x="877" y="856"/>
                      <a:pt x="877" y="856"/>
                      <a:pt x="877" y="856"/>
                    </a:cubicBezTo>
                    <a:cubicBezTo>
                      <a:pt x="877" y="816"/>
                      <a:pt x="877" y="816"/>
                      <a:pt x="877" y="816"/>
                    </a:cubicBezTo>
                    <a:cubicBezTo>
                      <a:pt x="917" y="816"/>
                      <a:pt x="917" y="816"/>
                      <a:pt x="917" y="816"/>
                    </a:cubicBezTo>
                    <a:lnTo>
                      <a:pt x="917" y="856"/>
                    </a:lnTo>
                    <a:close/>
                    <a:moveTo>
                      <a:pt x="917" y="788"/>
                    </a:moveTo>
                    <a:cubicBezTo>
                      <a:pt x="877" y="788"/>
                      <a:pt x="877" y="788"/>
                      <a:pt x="877" y="788"/>
                    </a:cubicBezTo>
                    <a:cubicBezTo>
                      <a:pt x="877" y="748"/>
                      <a:pt x="877" y="748"/>
                      <a:pt x="877" y="748"/>
                    </a:cubicBezTo>
                    <a:cubicBezTo>
                      <a:pt x="917" y="748"/>
                      <a:pt x="917" y="748"/>
                      <a:pt x="917" y="748"/>
                    </a:cubicBezTo>
                    <a:lnTo>
                      <a:pt x="917" y="788"/>
                    </a:lnTo>
                    <a:close/>
                    <a:moveTo>
                      <a:pt x="917" y="717"/>
                    </a:moveTo>
                    <a:cubicBezTo>
                      <a:pt x="877" y="717"/>
                      <a:pt x="877" y="717"/>
                      <a:pt x="877" y="717"/>
                    </a:cubicBezTo>
                    <a:cubicBezTo>
                      <a:pt x="877" y="677"/>
                      <a:pt x="877" y="677"/>
                      <a:pt x="877" y="677"/>
                    </a:cubicBezTo>
                    <a:cubicBezTo>
                      <a:pt x="917" y="677"/>
                      <a:pt x="917" y="677"/>
                      <a:pt x="917" y="677"/>
                    </a:cubicBezTo>
                    <a:lnTo>
                      <a:pt x="917" y="717"/>
                    </a:lnTo>
                    <a:close/>
                    <a:moveTo>
                      <a:pt x="992" y="856"/>
                    </a:moveTo>
                    <a:cubicBezTo>
                      <a:pt x="951" y="856"/>
                      <a:pt x="951" y="856"/>
                      <a:pt x="951" y="856"/>
                    </a:cubicBezTo>
                    <a:cubicBezTo>
                      <a:pt x="951" y="816"/>
                      <a:pt x="951" y="816"/>
                      <a:pt x="951" y="816"/>
                    </a:cubicBezTo>
                    <a:cubicBezTo>
                      <a:pt x="992" y="816"/>
                      <a:pt x="992" y="816"/>
                      <a:pt x="992" y="816"/>
                    </a:cubicBezTo>
                    <a:lnTo>
                      <a:pt x="992" y="856"/>
                    </a:lnTo>
                    <a:close/>
                    <a:moveTo>
                      <a:pt x="992" y="788"/>
                    </a:moveTo>
                    <a:cubicBezTo>
                      <a:pt x="951" y="788"/>
                      <a:pt x="951" y="788"/>
                      <a:pt x="951" y="788"/>
                    </a:cubicBezTo>
                    <a:cubicBezTo>
                      <a:pt x="951" y="748"/>
                      <a:pt x="951" y="748"/>
                      <a:pt x="951" y="748"/>
                    </a:cubicBezTo>
                    <a:cubicBezTo>
                      <a:pt x="992" y="748"/>
                      <a:pt x="992" y="748"/>
                      <a:pt x="992" y="748"/>
                    </a:cubicBezTo>
                    <a:lnTo>
                      <a:pt x="992" y="788"/>
                    </a:lnTo>
                    <a:close/>
                    <a:moveTo>
                      <a:pt x="992" y="717"/>
                    </a:moveTo>
                    <a:cubicBezTo>
                      <a:pt x="951" y="717"/>
                      <a:pt x="951" y="717"/>
                      <a:pt x="951" y="717"/>
                    </a:cubicBezTo>
                    <a:cubicBezTo>
                      <a:pt x="951" y="677"/>
                      <a:pt x="951" y="677"/>
                      <a:pt x="951" y="677"/>
                    </a:cubicBezTo>
                    <a:cubicBezTo>
                      <a:pt x="992" y="677"/>
                      <a:pt x="992" y="677"/>
                      <a:pt x="992" y="677"/>
                    </a:cubicBezTo>
                    <a:lnTo>
                      <a:pt x="992" y="717"/>
                    </a:lnTo>
                    <a:close/>
                    <a:moveTo>
                      <a:pt x="1025" y="856"/>
                    </a:moveTo>
                    <a:cubicBezTo>
                      <a:pt x="1025" y="816"/>
                      <a:pt x="1025" y="816"/>
                      <a:pt x="1025" y="816"/>
                    </a:cubicBezTo>
                    <a:cubicBezTo>
                      <a:pt x="1066" y="816"/>
                      <a:pt x="1066" y="816"/>
                      <a:pt x="1066" y="816"/>
                    </a:cubicBezTo>
                    <a:cubicBezTo>
                      <a:pt x="1066" y="856"/>
                      <a:pt x="1066" y="856"/>
                      <a:pt x="1066" y="856"/>
                    </a:cubicBezTo>
                    <a:lnTo>
                      <a:pt x="1025" y="856"/>
                    </a:lnTo>
                    <a:close/>
                    <a:moveTo>
                      <a:pt x="145" y="1142"/>
                    </a:moveTo>
                    <a:cubicBezTo>
                      <a:pt x="145" y="1125"/>
                      <a:pt x="159" y="1111"/>
                      <a:pt x="176" y="1111"/>
                    </a:cubicBezTo>
                    <a:cubicBezTo>
                      <a:pt x="519" y="1111"/>
                      <a:pt x="519" y="1111"/>
                      <a:pt x="519" y="1111"/>
                    </a:cubicBezTo>
                    <a:cubicBezTo>
                      <a:pt x="535" y="1111"/>
                      <a:pt x="549" y="1125"/>
                      <a:pt x="549" y="1142"/>
                    </a:cubicBezTo>
                    <a:cubicBezTo>
                      <a:pt x="549" y="1377"/>
                      <a:pt x="549" y="1377"/>
                      <a:pt x="549" y="1377"/>
                    </a:cubicBezTo>
                    <a:cubicBezTo>
                      <a:pt x="549" y="1393"/>
                      <a:pt x="535" y="1407"/>
                      <a:pt x="519" y="1407"/>
                    </a:cubicBezTo>
                    <a:cubicBezTo>
                      <a:pt x="176" y="1407"/>
                      <a:pt x="176" y="1407"/>
                      <a:pt x="176" y="1407"/>
                    </a:cubicBezTo>
                    <a:cubicBezTo>
                      <a:pt x="159" y="1407"/>
                      <a:pt x="145" y="1393"/>
                      <a:pt x="145" y="1377"/>
                    </a:cubicBezTo>
                    <a:lnTo>
                      <a:pt x="145" y="1142"/>
                    </a:lnTo>
                    <a:close/>
                    <a:moveTo>
                      <a:pt x="596" y="1488"/>
                    </a:moveTo>
                    <a:cubicBezTo>
                      <a:pt x="589" y="1480"/>
                      <a:pt x="576" y="1474"/>
                      <a:pt x="566" y="1474"/>
                    </a:cubicBezTo>
                    <a:cubicBezTo>
                      <a:pt x="128" y="1474"/>
                      <a:pt x="128" y="1474"/>
                      <a:pt x="128" y="1474"/>
                    </a:cubicBezTo>
                    <a:cubicBezTo>
                      <a:pt x="118" y="1474"/>
                      <a:pt x="105" y="1480"/>
                      <a:pt x="99" y="1488"/>
                    </a:cubicBezTo>
                    <a:cubicBezTo>
                      <a:pt x="12" y="1590"/>
                      <a:pt x="12" y="1590"/>
                      <a:pt x="12" y="1590"/>
                    </a:cubicBezTo>
                    <a:cubicBezTo>
                      <a:pt x="5" y="1598"/>
                      <a:pt x="0" y="1612"/>
                      <a:pt x="0" y="1622"/>
                    </a:cubicBezTo>
                    <a:cubicBezTo>
                      <a:pt x="0" y="1630"/>
                      <a:pt x="0" y="1630"/>
                      <a:pt x="0" y="1630"/>
                    </a:cubicBezTo>
                    <a:cubicBezTo>
                      <a:pt x="0" y="1640"/>
                      <a:pt x="8" y="1649"/>
                      <a:pt x="18" y="1649"/>
                    </a:cubicBezTo>
                    <a:cubicBezTo>
                      <a:pt x="676" y="1649"/>
                      <a:pt x="676" y="1649"/>
                      <a:pt x="676" y="1649"/>
                    </a:cubicBezTo>
                    <a:cubicBezTo>
                      <a:pt x="686" y="1649"/>
                      <a:pt x="694" y="1640"/>
                      <a:pt x="694" y="1630"/>
                    </a:cubicBezTo>
                    <a:cubicBezTo>
                      <a:pt x="694" y="1622"/>
                      <a:pt x="694" y="1622"/>
                      <a:pt x="694" y="1622"/>
                    </a:cubicBezTo>
                    <a:cubicBezTo>
                      <a:pt x="694" y="1612"/>
                      <a:pt x="689" y="1598"/>
                      <a:pt x="683" y="1590"/>
                    </a:cubicBezTo>
                    <a:lnTo>
                      <a:pt x="596" y="1488"/>
                    </a:lnTo>
                    <a:close/>
                  </a:path>
                </a:pathLst>
              </a:custGeom>
              <a:grpFill/>
              <a:ln>
                <a:noFill/>
              </a:ln>
            </p:spPr>
            <p:txBody>
              <a:bodyPr vert="horz" wrap="square" lIns="121888" tIns="60944" rIns="121888" bIns="60944" numCol="1" anchor="t" anchorCtr="0" compatLnSpc="1">
                <a:prstTxWarp prst="textNoShape">
                  <a:avLst/>
                </a:prstTxWarp>
              </a:bodyPr>
              <a:lstStyle/>
              <a:p>
                <a:pPr defTabSz="1218987"/>
                <a:endParaRPr lang="en-US" sz="1600">
                  <a:solidFill>
                    <a:srgbClr val="505050"/>
                  </a:solidFill>
                </a:endParaRPr>
              </a:p>
            </p:txBody>
          </p:sp>
          <p:sp>
            <p:nvSpPr>
              <p:cNvPr id="6" name="Freeform 86"/>
              <p:cNvSpPr>
                <a:spLocks noEditPoints="1"/>
              </p:cNvSpPr>
              <p:nvPr/>
            </p:nvSpPr>
            <p:spPr bwMode="black">
              <a:xfrm>
                <a:off x="3422650" y="3873500"/>
                <a:ext cx="168275" cy="142875"/>
              </a:xfrm>
              <a:custGeom>
                <a:avLst/>
                <a:gdLst>
                  <a:gd name="T0" fmla="*/ 682 w 694"/>
                  <a:gd name="T1" fmla="*/ 58 h 588"/>
                  <a:gd name="T2" fmla="*/ 694 w 694"/>
                  <a:gd name="T3" fmla="*/ 26 h 588"/>
                  <a:gd name="T4" fmla="*/ 694 w 694"/>
                  <a:gd name="T5" fmla="*/ 18 h 588"/>
                  <a:gd name="T6" fmla="*/ 676 w 694"/>
                  <a:gd name="T7" fmla="*/ 0 h 588"/>
                  <a:gd name="T8" fmla="*/ 18 w 694"/>
                  <a:gd name="T9" fmla="*/ 0 h 588"/>
                  <a:gd name="T10" fmla="*/ 0 w 694"/>
                  <a:gd name="T11" fmla="*/ 18 h 588"/>
                  <a:gd name="T12" fmla="*/ 0 w 694"/>
                  <a:gd name="T13" fmla="*/ 26 h 588"/>
                  <a:gd name="T14" fmla="*/ 11 w 694"/>
                  <a:gd name="T15" fmla="*/ 58 h 588"/>
                  <a:gd name="T16" fmla="*/ 98 w 694"/>
                  <a:gd name="T17" fmla="*/ 160 h 588"/>
                  <a:gd name="T18" fmla="*/ 128 w 694"/>
                  <a:gd name="T19" fmla="*/ 174 h 588"/>
                  <a:gd name="T20" fmla="*/ 565 w 694"/>
                  <a:gd name="T21" fmla="*/ 174 h 588"/>
                  <a:gd name="T22" fmla="*/ 595 w 694"/>
                  <a:gd name="T23" fmla="*/ 160 h 588"/>
                  <a:gd name="T24" fmla="*/ 682 w 694"/>
                  <a:gd name="T25" fmla="*/ 58 h 588"/>
                  <a:gd name="T26" fmla="*/ 387 w 694"/>
                  <a:gd name="T27" fmla="*/ 588 h 588"/>
                  <a:gd name="T28" fmla="*/ 387 w 694"/>
                  <a:gd name="T29" fmla="*/ 579 h 588"/>
                  <a:gd name="T30" fmla="*/ 518 w 694"/>
                  <a:gd name="T31" fmla="*/ 579 h 588"/>
                  <a:gd name="T32" fmla="*/ 591 w 694"/>
                  <a:gd name="T33" fmla="*/ 507 h 588"/>
                  <a:gd name="T34" fmla="*/ 591 w 694"/>
                  <a:gd name="T35" fmla="*/ 272 h 588"/>
                  <a:gd name="T36" fmla="*/ 518 w 694"/>
                  <a:gd name="T37" fmla="*/ 199 h 588"/>
                  <a:gd name="T38" fmla="*/ 175 w 694"/>
                  <a:gd name="T39" fmla="*/ 199 h 588"/>
                  <a:gd name="T40" fmla="*/ 103 w 694"/>
                  <a:gd name="T41" fmla="*/ 272 h 588"/>
                  <a:gd name="T42" fmla="*/ 103 w 694"/>
                  <a:gd name="T43" fmla="*/ 507 h 588"/>
                  <a:gd name="T44" fmla="*/ 175 w 694"/>
                  <a:gd name="T45" fmla="*/ 579 h 588"/>
                  <a:gd name="T46" fmla="*/ 307 w 694"/>
                  <a:gd name="T47" fmla="*/ 579 h 588"/>
                  <a:gd name="T48" fmla="*/ 307 w 694"/>
                  <a:gd name="T49" fmla="*/ 588 h 588"/>
                  <a:gd name="T50" fmla="*/ 387 w 694"/>
                  <a:gd name="T51" fmla="*/ 588 h 588"/>
                  <a:gd name="T52" fmla="*/ 175 w 694"/>
                  <a:gd name="T53" fmla="*/ 537 h 588"/>
                  <a:gd name="T54" fmla="*/ 145 w 694"/>
                  <a:gd name="T55" fmla="*/ 507 h 588"/>
                  <a:gd name="T56" fmla="*/ 145 w 694"/>
                  <a:gd name="T57" fmla="*/ 272 h 588"/>
                  <a:gd name="T58" fmla="*/ 175 w 694"/>
                  <a:gd name="T59" fmla="*/ 242 h 588"/>
                  <a:gd name="T60" fmla="*/ 518 w 694"/>
                  <a:gd name="T61" fmla="*/ 242 h 588"/>
                  <a:gd name="T62" fmla="*/ 549 w 694"/>
                  <a:gd name="T63" fmla="*/ 272 h 588"/>
                  <a:gd name="T64" fmla="*/ 549 w 694"/>
                  <a:gd name="T65" fmla="*/ 507 h 588"/>
                  <a:gd name="T66" fmla="*/ 518 w 694"/>
                  <a:gd name="T67" fmla="*/ 537 h 588"/>
                  <a:gd name="T68" fmla="*/ 175 w 694"/>
                  <a:gd name="T69" fmla="*/ 53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94" h="588">
                    <a:moveTo>
                      <a:pt x="682" y="58"/>
                    </a:moveTo>
                    <a:cubicBezTo>
                      <a:pt x="689" y="51"/>
                      <a:pt x="694" y="36"/>
                      <a:pt x="694" y="26"/>
                    </a:cubicBezTo>
                    <a:cubicBezTo>
                      <a:pt x="694" y="18"/>
                      <a:pt x="694" y="18"/>
                      <a:pt x="694" y="18"/>
                    </a:cubicBezTo>
                    <a:cubicBezTo>
                      <a:pt x="694" y="8"/>
                      <a:pt x="686" y="0"/>
                      <a:pt x="676" y="0"/>
                    </a:cubicBezTo>
                    <a:cubicBezTo>
                      <a:pt x="18" y="0"/>
                      <a:pt x="18" y="0"/>
                      <a:pt x="18" y="0"/>
                    </a:cubicBezTo>
                    <a:cubicBezTo>
                      <a:pt x="8" y="0"/>
                      <a:pt x="0" y="8"/>
                      <a:pt x="0" y="18"/>
                    </a:cubicBezTo>
                    <a:cubicBezTo>
                      <a:pt x="0" y="26"/>
                      <a:pt x="0" y="26"/>
                      <a:pt x="0" y="26"/>
                    </a:cubicBezTo>
                    <a:cubicBezTo>
                      <a:pt x="0" y="36"/>
                      <a:pt x="5" y="51"/>
                      <a:pt x="11" y="58"/>
                    </a:cubicBezTo>
                    <a:cubicBezTo>
                      <a:pt x="98" y="160"/>
                      <a:pt x="98" y="160"/>
                      <a:pt x="98" y="160"/>
                    </a:cubicBezTo>
                    <a:cubicBezTo>
                      <a:pt x="105" y="168"/>
                      <a:pt x="118" y="174"/>
                      <a:pt x="128" y="174"/>
                    </a:cubicBezTo>
                    <a:cubicBezTo>
                      <a:pt x="565" y="174"/>
                      <a:pt x="565" y="174"/>
                      <a:pt x="565" y="174"/>
                    </a:cubicBezTo>
                    <a:cubicBezTo>
                      <a:pt x="575" y="174"/>
                      <a:pt x="589" y="168"/>
                      <a:pt x="595" y="160"/>
                    </a:cubicBezTo>
                    <a:lnTo>
                      <a:pt x="682" y="58"/>
                    </a:lnTo>
                    <a:close/>
                    <a:moveTo>
                      <a:pt x="387" y="588"/>
                    </a:moveTo>
                    <a:cubicBezTo>
                      <a:pt x="387" y="582"/>
                      <a:pt x="387" y="579"/>
                      <a:pt x="387" y="579"/>
                    </a:cubicBezTo>
                    <a:cubicBezTo>
                      <a:pt x="518" y="579"/>
                      <a:pt x="518" y="579"/>
                      <a:pt x="518" y="579"/>
                    </a:cubicBezTo>
                    <a:cubicBezTo>
                      <a:pt x="558" y="579"/>
                      <a:pt x="591" y="547"/>
                      <a:pt x="591" y="507"/>
                    </a:cubicBezTo>
                    <a:cubicBezTo>
                      <a:pt x="591" y="272"/>
                      <a:pt x="591" y="272"/>
                      <a:pt x="591" y="272"/>
                    </a:cubicBezTo>
                    <a:cubicBezTo>
                      <a:pt x="591" y="232"/>
                      <a:pt x="558" y="199"/>
                      <a:pt x="518" y="199"/>
                    </a:cubicBezTo>
                    <a:cubicBezTo>
                      <a:pt x="175" y="199"/>
                      <a:pt x="175" y="199"/>
                      <a:pt x="175" y="199"/>
                    </a:cubicBezTo>
                    <a:cubicBezTo>
                      <a:pt x="135" y="199"/>
                      <a:pt x="103" y="232"/>
                      <a:pt x="103" y="272"/>
                    </a:cubicBezTo>
                    <a:cubicBezTo>
                      <a:pt x="103" y="507"/>
                      <a:pt x="103" y="507"/>
                      <a:pt x="103" y="507"/>
                    </a:cubicBezTo>
                    <a:cubicBezTo>
                      <a:pt x="103" y="547"/>
                      <a:pt x="135" y="579"/>
                      <a:pt x="175" y="579"/>
                    </a:cubicBezTo>
                    <a:cubicBezTo>
                      <a:pt x="307" y="579"/>
                      <a:pt x="307" y="579"/>
                      <a:pt x="307" y="579"/>
                    </a:cubicBezTo>
                    <a:cubicBezTo>
                      <a:pt x="307" y="579"/>
                      <a:pt x="307" y="582"/>
                      <a:pt x="307" y="588"/>
                    </a:cubicBezTo>
                    <a:lnTo>
                      <a:pt x="387" y="588"/>
                    </a:lnTo>
                    <a:close/>
                    <a:moveTo>
                      <a:pt x="175" y="537"/>
                    </a:moveTo>
                    <a:cubicBezTo>
                      <a:pt x="159" y="537"/>
                      <a:pt x="145" y="523"/>
                      <a:pt x="145" y="507"/>
                    </a:cubicBezTo>
                    <a:cubicBezTo>
                      <a:pt x="145" y="272"/>
                      <a:pt x="145" y="272"/>
                      <a:pt x="145" y="272"/>
                    </a:cubicBezTo>
                    <a:cubicBezTo>
                      <a:pt x="145" y="255"/>
                      <a:pt x="159" y="242"/>
                      <a:pt x="175" y="242"/>
                    </a:cubicBezTo>
                    <a:cubicBezTo>
                      <a:pt x="518" y="242"/>
                      <a:pt x="518" y="242"/>
                      <a:pt x="518" y="242"/>
                    </a:cubicBezTo>
                    <a:cubicBezTo>
                      <a:pt x="535" y="242"/>
                      <a:pt x="549" y="255"/>
                      <a:pt x="549" y="272"/>
                    </a:cubicBezTo>
                    <a:cubicBezTo>
                      <a:pt x="549" y="507"/>
                      <a:pt x="549" y="507"/>
                      <a:pt x="549" y="507"/>
                    </a:cubicBezTo>
                    <a:cubicBezTo>
                      <a:pt x="549" y="523"/>
                      <a:pt x="535" y="537"/>
                      <a:pt x="518" y="537"/>
                    </a:cubicBezTo>
                    <a:lnTo>
                      <a:pt x="175" y="537"/>
                    </a:lnTo>
                    <a:close/>
                  </a:path>
                </a:pathLst>
              </a:custGeom>
              <a:grpFill/>
              <a:ln>
                <a:noFill/>
              </a:ln>
            </p:spPr>
            <p:txBody>
              <a:bodyPr vert="horz" wrap="square" lIns="121888" tIns="60944" rIns="121888" bIns="60944" numCol="1" anchor="t" anchorCtr="0" compatLnSpc="1">
                <a:prstTxWarp prst="textNoShape">
                  <a:avLst/>
                </a:prstTxWarp>
              </a:bodyPr>
              <a:lstStyle/>
              <a:p>
                <a:pPr defTabSz="1218987"/>
                <a:endParaRPr lang="en-US" sz="1600">
                  <a:solidFill>
                    <a:srgbClr val="505050"/>
                  </a:solidFill>
                </a:endParaRPr>
              </a:p>
            </p:txBody>
          </p:sp>
        </p:grpSp>
        <p:grpSp>
          <p:nvGrpSpPr>
            <p:cNvPr id="7" name="Group 6"/>
            <p:cNvGrpSpPr/>
            <p:nvPr/>
          </p:nvGrpSpPr>
          <p:grpSpPr>
            <a:xfrm>
              <a:off x="4522013" y="2068385"/>
              <a:ext cx="7379250" cy="3224546"/>
              <a:chOff x="4522013" y="2068385"/>
              <a:chExt cx="7379250" cy="3224546"/>
            </a:xfrm>
          </p:grpSpPr>
          <p:sp>
            <p:nvSpPr>
              <p:cNvPr id="12" name="Content Placeholder 2"/>
              <p:cNvSpPr txBox="1">
                <a:spLocks/>
              </p:cNvSpPr>
              <p:nvPr/>
            </p:nvSpPr>
            <p:spPr>
              <a:xfrm>
                <a:off x="4522013" y="3002944"/>
                <a:ext cx="7379248" cy="1347869"/>
              </a:xfrm>
              <a:prstGeom prst="rect">
                <a:avLst/>
              </a:prstGeom>
            </p:spPr>
            <p:txBody>
              <a:bodyPr vert="horz" wrap="square" lIns="0" tIns="0" rIns="0" bIns="0" rtlCol="0">
                <a:spAutoFit/>
              </a:bodyPr>
              <a:lstStyle>
                <a:lvl1pPr marL="2382" marR="0" indent="0" algn="l" defTabSz="685835" rtl="0" eaLnBrk="1" fontAlgn="auto" latinLnBrk="0" hangingPunct="1">
                  <a:lnSpc>
                    <a:spcPct val="90000"/>
                  </a:lnSpc>
                  <a:spcBef>
                    <a:spcPts val="0"/>
                  </a:spcBef>
                  <a:spcAft>
                    <a:spcPts val="675"/>
                  </a:spcAft>
                  <a:buClrTx/>
                  <a:buSzPct val="80000"/>
                  <a:buFont typeface="Arial" pitchFamily="34" charset="0"/>
                  <a:buNone/>
                  <a:tabLst/>
                  <a:defRPr sz="3000" kern="1200" spc="-75" baseline="0">
                    <a:gradFill>
                      <a:gsLst>
                        <a:gs pos="0">
                          <a:srgbClr val="595959"/>
                        </a:gs>
                        <a:gs pos="86000">
                          <a:srgbClr val="595959"/>
                        </a:gs>
                      </a:gsLst>
                      <a:lin ang="5400000" scaled="0"/>
                    </a:gradFill>
                    <a:latin typeface="Segoe UI Light" pitchFamily="34" charset="0"/>
                    <a:ea typeface="+mn-ea"/>
                    <a:cs typeface="+mn-cs"/>
                  </a:defRPr>
                </a:lvl1pPr>
                <a:lvl2pPr marL="2382" marR="0" indent="0" algn="l" defTabSz="685835" rtl="0" eaLnBrk="1" fontAlgn="auto" latinLnBrk="0" hangingPunct="1">
                  <a:lnSpc>
                    <a:spcPct val="90000"/>
                  </a:lnSpc>
                  <a:spcBef>
                    <a:spcPts val="0"/>
                  </a:spcBef>
                  <a:spcAft>
                    <a:spcPts val="0"/>
                  </a:spcAft>
                  <a:buClrTx/>
                  <a:buSzPct val="80000"/>
                  <a:buFont typeface="Arial" pitchFamily="34" charset="0"/>
                  <a:buNone/>
                  <a:tabLst/>
                  <a:defRPr sz="1500" kern="1200" spc="-38" baseline="0">
                    <a:gradFill>
                      <a:gsLst>
                        <a:gs pos="0">
                          <a:srgbClr val="595959"/>
                        </a:gs>
                        <a:gs pos="86000">
                          <a:srgbClr val="595959"/>
                        </a:gs>
                      </a:gsLst>
                      <a:lin ang="5400000" scaled="0"/>
                    </a:gradFill>
                    <a:latin typeface="+mn-lt"/>
                    <a:ea typeface="+mn-ea"/>
                    <a:cs typeface="+mn-cs"/>
                  </a:defRPr>
                </a:lvl2pPr>
                <a:lvl3pPr marL="944175" marR="0" indent="-302422" algn="l" defTabSz="685835" rtl="0" eaLnBrk="1" fontAlgn="auto" latinLnBrk="0" hangingPunct="1">
                  <a:lnSpc>
                    <a:spcPct val="90000"/>
                  </a:lnSpc>
                  <a:spcBef>
                    <a:spcPct val="20000"/>
                  </a:spcBef>
                  <a:spcAft>
                    <a:spcPts val="0"/>
                  </a:spcAft>
                  <a:buClrTx/>
                  <a:buSzPct val="80000"/>
                  <a:buFontTx/>
                  <a:buBlip>
                    <a:blip r:embed="rId3"/>
                  </a:buBlip>
                  <a:tabLst>
                    <a:tab pos="598940" algn="l"/>
                  </a:tabLst>
                  <a:defRPr sz="18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203730" marR="0" indent="-259558" algn="l" defTabSz="685835" rtl="0" eaLnBrk="1" fontAlgn="auto" latinLnBrk="0" hangingPunct="1">
                  <a:lnSpc>
                    <a:spcPct val="90000"/>
                  </a:lnSpc>
                  <a:spcBef>
                    <a:spcPct val="20000"/>
                  </a:spcBef>
                  <a:spcAft>
                    <a:spcPts val="0"/>
                  </a:spcAft>
                  <a:buClrTx/>
                  <a:buSzPct val="80000"/>
                  <a:buFontTx/>
                  <a:buBlip>
                    <a:blip r:embed="rId3"/>
                  </a:buBlip>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456147" marR="0" indent="-252415" algn="l" defTabSz="685835" rtl="0" eaLnBrk="1" fontAlgn="auto" latinLnBrk="0" hangingPunct="1">
                  <a:lnSpc>
                    <a:spcPct val="90000"/>
                  </a:lnSpc>
                  <a:spcBef>
                    <a:spcPct val="20000"/>
                  </a:spcBef>
                  <a:spcAft>
                    <a:spcPts val="0"/>
                  </a:spcAft>
                  <a:buClrTx/>
                  <a:buSzPct val="80000"/>
                  <a:buFontTx/>
                  <a:buBlip>
                    <a:blip r:embed="rId3"/>
                  </a:buBlip>
                  <a:tabLst>
                    <a:tab pos="941871" algn="l"/>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1886048"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965"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883"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801"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spcAft>
                    <a:spcPts val="0"/>
                  </a:spcAft>
                </a:pPr>
                <a:r>
                  <a:rPr lang="en-US" sz="3732" dirty="0">
                    <a:solidFill>
                      <a:schemeClr val="tx2">
                        <a:alpha val="99000"/>
                      </a:schemeClr>
                    </a:solidFill>
                    <a:latin typeface="+mn-lt"/>
                  </a:rPr>
                  <a:t>What’s included</a:t>
                </a:r>
              </a:p>
              <a:p>
                <a:pPr lvl="1"/>
                <a:r>
                  <a:rPr lang="en-US" sz="2000" dirty="0">
                    <a:solidFill>
                      <a:schemeClr val="tx1">
                        <a:alpha val="99000"/>
                      </a:schemeClr>
                    </a:solidFill>
                  </a:rPr>
                  <a:t>Compute Hardware failure (disk, </a:t>
                </a:r>
                <a:r>
                  <a:rPr lang="en-US" sz="2000" dirty="0" smtClean="0">
                    <a:solidFill>
                      <a:schemeClr val="tx1">
                        <a:alpha val="99000"/>
                      </a:schemeClr>
                    </a:solidFill>
                  </a:rPr>
                  <a:t>CPU, </a:t>
                </a:r>
                <a:r>
                  <a:rPr lang="en-US" sz="2000" dirty="0">
                    <a:solidFill>
                      <a:schemeClr val="tx1">
                        <a:alpha val="99000"/>
                      </a:schemeClr>
                    </a:solidFill>
                  </a:rPr>
                  <a:t>memory)</a:t>
                </a:r>
              </a:p>
              <a:p>
                <a:pPr lvl="1"/>
                <a:r>
                  <a:rPr lang="en-US" sz="2000" dirty="0">
                    <a:solidFill>
                      <a:schemeClr val="tx1">
                        <a:alpha val="99000"/>
                      </a:schemeClr>
                    </a:solidFill>
                  </a:rPr>
                  <a:t>Datacenter failures - Network failure, power failure</a:t>
                </a:r>
              </a:p>
              <a:p>
                <a:pPr lvl="1"/>
                <a:r>
                  <a:rPr lang="en-US" sz="2000" dirty="0">
                    <a:solidFill>
                      <a:schemeClr val="tx1">
                        <a:alpha val="99000"/>
                      </a:schemeClr>
                    </a:solidFill>
                  </a:rPr>
                  <a:t>Hardware upgrades, Software maintenance – Host OS Updates</a:t>
                </a:r>
              </a:p>
            </p:txBody>
          </p:sp>
          <p:sp>
            <p:nvSpPr>
              <p:cNvPr id="13" name="Content Placeholder 2"/>
              <p:cNvSpPr txBox="1">
                <a:spLocks/>
              </p:cNvSpPr>
              <p:nvPr/>
            </p:nvSpPr>
            <p:spPr>
              <a:xfrm>
                <a:off x="4522014" y="4461934"/>
                <a:ext cx="7379249" cy="830997"/>
              </a:xfrm>
              <a:prstGeom prst="rect">
                <a:avLst/>
              </a:prstGeom>
            </p:spPr>
            <p:txBody>
              <a:bodyPr vert="horz" wrap="square" lIns="0" tIns="0" rIns="0" bIns="0" rtlCol="0">
                <a:spAutoFit/>
              </a:bodyPr>
              <a:lstStyle>
                <a:lvl1pPr marL="2382" marR="0" indent="0" algn="l" defTabSz="685835" rtl="0" eaLnBrk="1" fontAlgn="auto" latinLnBrk="0" hangingPunct="1">
                  <a:lnSpc>
                    <a:spcPct val="90000"/>
                  </a:lnSpc>
                  <a:spcBef>
                    <a:spcPts val="0"/>
                  </a:spcBef>
                  <a:spcAft>
                    <a:spcPts val="675"/>
                  </a:spcAft>
                  <a:buClrTx/>
                  <a:buSzPct val="80000"/>
                  <a:buFont typeface="Arial" pitchFamily="34" charset="0"/>
                  <a:buNone/>
                  <a:tabLst/>
                  <a:defRPr sz="3000" kern="1200" spc="-75" baseline="0">
                    <a:gradFill>
                      <a:gsLst>
                        <a:gs pos="0">
                          <a:srgbClr val="595959"/>
                        </a:gs>
                        <a:gs pos="86000">
                          <a:srgbClr val="595959"/>
                        </a:gs>
                      </a:gsLst>
                      <a:lin ang="5400000" scaled="0"/>
                    </a:gradFill>
                    <a:latin typeface="Segoe UI Light" pitchFamily="34" charset="0"/>
                    <a:ea typeface="+mn-ea"/>
                    <a:cs typeface="+mn-cs"/>
                  </a:defRPr>
                </a:lvl1pPr>
                <a:lvl2pPr marL="2382" marR="0" indent="0" algn="l" defTabSz="685835" rtl="0" eaLnBrk="1" fontAlgn="auto" latinLnBrk="0" hangingPunct="1">
                  <a:lnSpc>
                    <a:spcPct val="90000"/>
                  </a:lnSpc>
                  <a:spcBef>
                    <a:spcPts val="0"/>
                  </a:spcBef>
                  <a:spcAft>
                    <a:spcPts val="0"/>
                  </a:spcAft>
                  <a:buClrTx/>
                  <a:buSzPct val="80000"/>
                  <a:buFont typeface="Arial" pitchFamily="34" charset="0"/>
                  <a:buNone/>
                  <a:tabLst/>
                  <a:defRPr sz="1500" kern="1200" spc="-38" baseline="0">
                    <a:gradFill>
                      <a:gsLst>
                        <a:gs pos="0">
                          <a:srgbClr val="595959"/>
                        </a:gs>
                        <a:gs pos="86000">
                          <a:srgbClr val="595959"/>
                        </a:gs>
                      </a:gsLst>
                      <a:lin ang="5400000" scaled="0"/>
                    </a:gradFill>
                    <a:latin typeface="+mn-lt"/>
                    <a:ea typeface="+mn-ea"/>
                    <a:cs typeface="+mn-cs"/>
                  </a:defRPr>
                </a:lvl2pPr>
                <a:lvl3pPr marL="944175" marR="0" indent="-302422" algn="l" defTabSz="685835" rtl="0" eaLnBrk="1" fontAlgn="auto" latinLnBrk="0" hangingPunct="1">
                  <a:lnSpc>
                    <a:spcPct val="90000"/>
                  </a:lnSpc>
                  <a:spcBef>
                    <a:spcPct val="20000"/>
                  </a:spcBef>
                  <a:spcAft>
                    <a:spcPts val="0"/>
                  </a:spcAft>
                  <a:buClrTx/>
                  <a:buSzPct val="80000"/>
                  <a:buFontTx/>
                  <a:buBlip>
                    <a:blip r:embed="rId3"/>
                  </a:buBlip>
                  <a:tabLst>
                    <a:tab pos="598940" algn="l"/>
                  </a:tabLst>
                  <a:defRPr sz="18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203730" marR="0" indent="-259558" algn="l" defTabSz="685835" rtl="0" eaLnBrk="1" fontAlgn="auto" latinLnBrk="0" hangingPunct="1">
                  <a:lnSpc>
                    <a:spcPct val="90000"/>
                  </a:lnSpc>
                  <a:spcBef>
                    <a:spcPct val="20000"/>
                  </a:spcBef>
                  <a:spcAft>
                    <a:spcPts val="0"/>
                  </a:spcAft>
                  <a:buClrTx/>
                  <a:buSzPct val="80000"/>
                  <a:buFontTx/>
                  <a:buBlip>
                    <a:blip r:embed="rId3"/>
                  </a:buBlip>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456147" marR="0" indent="-252415" algn="l" defTabSz="685835" rtl="0" eaLnBrk="1" fontAlgn="auto" latinLnBrk="0" hangingPunct="1">
                  <a:lnSpc>
                    <a:spcPct val="90000"/>
                  </a:lnSpc>
                  <a:spcBef>
                    <a:spcPct val="20000"/>
                  </a:spcBef>
                  <a:spcAft>
                    <a:spcPts val="0"/>
                  </a:spcAft>
                  <a:buClrTx/>
                  <a:buSzPct val="80000"/>
                  <a:buFontTx/>
                  <a:buBlip>
                    <a:blip r:embed="rId3"/>
                  </a:buBlip>
                  <a:tabLst>
                    <a:tab pos="941871" algn="l"/>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1886048"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965"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883"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801"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spcAft>
                    <a:spcPts val="0"/>
                  </a:spcAft>
                </a:pPr>
                <a:r>
                  <a:rPr lang="en-US" sz="4000" dirty="0">
                    <a:solidFill>
                      <a:schemeClr val="tx2">
                        <a:alpha val="99000"/>
                      </a:schemeClr>
                    </a:solidFill>
                    <a:latin typeface="+mn-lt"/>
                  </a:rPr>
                  <a:t>What is not included</a:t>
                </a:r>
              </a:p>
              <a:p>
                <a:pPr lvl="1"/>
                <a:r>
                  <a:rPr lang="en-US" sz="2000" dirty="0">
                    <a:solidFill>
                      <a:schemeClr val="tx1">
                        <a:alpha val="99000"/>
                      </a:schemeClr>
                    </a:solidFill>
                  </a:rPr>
                  <a:t>VM Container crashes, Guest OS Updates</a:t>
                </a:r>
              </a:p>
            </p:txBody>
          </p:sp>
          <p:sp>
            <p:nvSpPr>
              <p:cNvPr id="14" name="Content Placeholder 2"/>
              <p:cNvSpPr txBox="1">
                <a:spLocks/>
              </p:cNvSpPr>
              <p:nvPr/>
            </p:nvSpPr>
            <p:spPr>
              <a:xfrm>
                <a:off x="4522013" y="2068385"/>
                <a:ext cx="7379248" cy="830997"/>
              </a:xfrm>
              <a:prstGeom prst="rect">
                <a:avLst/>
              </a:prstGeom>
            </p:spPr>
            <p:txBody>
              <a:bodyPr vert="horz" wrap="square" lIns="0" tIns="0" rIns="0" bIns="0" rtlCol="0">
                <a:spAutoFit/>
              </a:bodyPr>
              <a:lstStyle>
                <a:lvl1pPr marL="2382" marR="0" indent="0" algn="l" defTabSz="685835" rtl="0" eaLnBrk="1" fontAlgn="auto" latinLnBrk="0" hangingPunct="1">
                  <a:lnSpc>
                    <a:spcPct val="90000"/>
                  </a:lnSpc>
                  <a:spcBef>
                    <a:spcPts val="0"/>
                  </a:spcBef>
                  <a:spcAft>
                    <a:spcPts val="675"/>
                  </a:spcAft>
                  <a:buClrTx/>
                  <a:buSzPct val="80000"/>
                  <a:buFont typeface="Arial" pitchFamily="34" charset="0"/>
                  <a:buNone/>
                  <a:tabLst/>
                  <a:defRPr sz="3000" kern="1200" spc="-75" baseline="0">
                    <a:gradFill>
                      <a:gsLst>
                        <a:gs pos="0">
                          <a:srgbClr val="595959"/>
                        </a:gs>
                        <a:gs pos="86000">
                          <a:srgbClr val="595959"/>
                        </a:gs>
                      </a:gsLst>
                      <a:lin ang="5400000" scaled="0"/>
                    </a:gradFill>
                    <a:latin typeface="Segoe UI Light" pitchFamily="34" charset="0"/>
                    <a:ea typeface="+mn-ea"/>
                    <a:cs typeface="+mn-cs"/>
                  </a:defRPr>
                </a:lvl1pPr>
                <a:lvl2pPr marL="2382" marR="0" indent="0" algn="l" defTabSz="685835" rtl="0" eaLnBrk="1" fontAlgn="auto" latinLnBrk="0" hangingPunct="1">
                  <a:lnSpc>
                    <a:spcPct val="90000"/>
                  </a:lnSpc>
                  <a:spcBef>
                    <a:spcPts val="0"/>
                  </a:spcBef>
                  <a:spcAft>
                    <a:spcPts val="0"/>
                  </a:spcAft>
                  <a:buClrTx/>
                  <a:buSzPct val="80000"/>
                  <a:buFont typeface="Arial" pitchFamily="34" charset="0"/>
                  <a:buNone/>
                  <a:tabLst/>
                  <a:defRPr sz="1500" kern="1200" spc="-38" baseline="0">
                    <a:gradFill>
                      <a:gsLst>
                        <a:gs pos="0">
                          <a:srgbClr val="595959"/>
                        </a:gs>
                        <a:gs pos="86000">
                          <a:srgbClr val="595959"/>
                        </a:gs>
                      </a:gsLst>
                      <a:lin ang="5400000" scaled="0"/>
                    </a:gradFill>
                    <a:latin typeface="+mn-lt"/>
                    <a:ea typeface="+mn-ea"/>
                    <a:cs typeface="+mn-cs"/>
                  </a:defRPr>
                </a:lvl2pPr>
                <a:lvl3pPr marL="944175" marR="0" indent="-302422" algn="l" defTabSz="685835" rtl="0" eaLnBrk="1" fontAlgn="auto" latinLnBrk="0" hangingPunct="1">
                  <a:lnSpc>
                    <a:spcPct val="90000"/>
                  </a:lnSpc>
                  <a:spcBef>
                    <a:spcPct val="20000"/>
                  </a:spcBef>
                  <a:spcAft>
                    <a:spcPts val="0"/>
                  </a:spcAft>
                  <a:buClrTx/>
                  <a:buSzPct val="80000"/>
                  <a:buFontTx/>
                  <a:buBlip>
                    <a:blip r:embed="rId3"/>
                  </a:buBlip>
                  <a:tabLst>
                    <a:tab pos="598940" algn="l"/>
                  </a:tabLst>
                  <a:defRPr sz="18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203730" marR="0" indent="-259558" algn="l" defTabSz="685835" rtl="0" eaLnBrk="1" fontAlgn="auto" latinLnBrk="0" hangingPunct="1">
                  <a:lnSpc>
                    <a:spcPct val="90000"/>
                  </a:lnSpc>
                  <a:spcBef>
                    <a:spcPct val="20000"/>
                  </a:spcBef>
                  <a:spcAft>
                    <a:spcPts val="0"/>
                  </a:spcAft>
                  <a:buClrTx/>
                  <a:buSzPct val="80000"/>
                  <a:buFontTx/>
                  <a:buBlip>
                    <a:blip r:embed="rId3"/>
                  </a:buBlip>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456147" marR="0" indent="-252415" algn="l" defTabSz="685835" rtl="0" eaLnBrk="1" fontAlgn="auto" latinLnBrk="0" hangingPunct="1">
                  <a:lnSpc>
                    <a:spcPct val="90000"/>
                  </a:lnSpc>
                  <a:spcBef>
                    <a:spcPct val="20000"/>
                  </a:spcBef>
                  <a:spcAft>
                    <a:spcPts val="0"/>
                  </a:spcAft>
                  <a:buClrTx/>
                  <a:buSzPct val="80000"/>
                  <a:buFontTx/>
                  <a:buBlip>
                    <a:blip r:embed="rId3"/>
                  </a:buBlip>
                  <a:tabLst>
                    <a:tab pos="941871" algn="l"/>
                  </a:tabLst>
                  <a:defRPr sz="1500" kern="1200" spc="0" baseline="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1886048"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965"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883"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801" indent="-171459" algn="l" defTabSz="68583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spcAft>
                    <a:spcPts val="0"/>
                  </a:spcAft>
                </a:pPr>
                <a:r>
                  <a:rPr lang="en-US" sz="4000" dirty="0">
                    <a:solidFill>
                      <a:schemeClr val="tx2">
                        <a:alpha val="99000"/>
                      </a:schemeClr>
                    </a:solidFill>
                    <a:latin typeface="+mn-lt"/>
                  </a:rPr>
                  <a:t>99.95% for multiple role instances</a:t>
                </a:r>
              </a:p>
              <a:p>
                <a:pPr lvl="1"/>
                <a:r>
                  <a:rPr lang="en-US" sz="2000" dirty="0">
                    <a:solidFill>
                      <a:schemeClr val="tx1">
                        <a:alpha val="99000"/>
                      </a:schemeClr>
                    </a:solidFill>
                  </a:rPr>
                  <a:t>4.38 hours of downtime per year</a:t>
                </a:r>
              </a:p>
            </p:txBody>
          </p:sp>
        </p:grpSp>
      </p:grpSp>
    </p:spTree>
    <p:extLst>
      <p:ext uri="{BB962C8B-B14F-4D97-AF65-F5344CB8AC3E}">
        <p14:creationId xmlns:p14="http://schemas.microsoft.com/office/powerpoint/2010/main" val="13220394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loud large"/>
          <p:cNvSpPr>
            <a:spLocks/>
          </p:cNvSpPr>
          <p:nvPr/>
        </p:nvSpPr>
        <p:spPr bwMode="black">
          <a:xfrm>
            <a:off x="1941394" y="1424368"/>
            <a:ext cx="8309211" cy="4009263"/>
          </a:xfrm>
          <a:custGeom>
            <a:avLst/>
            <a:gdLst>
              <a:gd name="T0" fmla="*/ 415 w 489"/>
              <a:gd name="T1" fmla="*/ 222 h 285"/>
              <a:gd name="T2" fmla="*/ 489 w 489"/>
              <a:gd name="T3" fmla="*/ 148 h 285"/>
              <a:gd name="T4" fmla="*/ 415 w 489"/>
              <a:gd name="T5" fmla="*/ 74 h 285"/>
              <a:gd name="T6" fmla="*/ 404 w 489"/>
              <a:gd name="T7" fmla="*/ 75 h 285"/>
              <a:gd name="T8" fmla="*/ 295 w 489"/>
              <a:gd name="T9" fmla="*/ 0 h 285"/>
              <a:gd name="T10" fmla="*/ 213 w 489"/>
              <a:gd name="T11" fmla="*/ 34 h 285"/>
              <a:gd name="T12" fmla="*/ 162 w 489"/>
              <a:gd name="T13" fmla="*/ 18 h 285"/>
              <a:gd name="T14" fmla="*/ 71 w 489"/>
              <a:gd name="T15" fmla="*/ 97 h 285"/>
              <a:gd name="T16" fmla="*/ 56 w 489"/>
              <a:gd name="T17" fmla="*/ 95 h 285"/>
              <a:gd name="T18" fmla="*/ 0 w 489"/>
              <a:gd name="T19" fmla="*/ 151 h 285"/>
              <a:gd name="T20" fmla="*/ 56 w 489"/>
              <a:gd name="T21" fmla="*/ 208 h 285"/>
              <a:gd name="T22" fmla="*/ 78 w 489"/>
              <a:gd name="T23" fmla="*/ 203 h 285"/>
              <a:gd name="T24" fmla="*/ 141 w 489"/>
              <a:gd name="T25" fmla="*/ 257 h 285"/>
              <a:gd name="T26" fmla="*/ 178 w 489"/>
              <a:gd name="T27" fmla="*/ 244 h 285"/>
              <a:gd name="T28" fmla="*/ 241 w 489"/>
              <a:gd name="T29" fmla="*/ 285 h 285"/>
              <a:gd name="T30" fmla="*/ 297 w 489"/>
              <a:gd name="T31" fmla="*/ 255 h 285"/>
              <a:gd name="T32" fmla="*/ 332 w 489"/>
              <a:gd name="T33" fmla="*/ 267 h 285"/>
              <a:gd name="T34" fmla="*/ 390 w 489"/>
              <a:gd name="T35" fmla="*/ 217 h 285"/>
              <a:gd name="T36" fmla="*/ 415 w 489"/>
              <a:gd name="T37" fmla="*/ 22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9" h="285">
                <a:moveTo>
                  <a:pt x="415" y="222"/>
                </a:moveTo>
                <a:cubicBezTo>
                  <a:pt x="456" y="222"/>
                  <a:pt x="489" y="189"/>
                  <a:pt x="489" y="148"/>
                </a:cubicBezTo>
                <a:cubicBezTo>
                  <a:pt x="489" y="107"/>
                  <a:pt x="456" y="74"/>
                  <a:pt x="415" y="74"/>
                </a:cubicBezTo>
                <a:cubicBezTo>
                  <a:pt x="411" y="74"/>
                  <a:pt x="407" y="74"/>
                  <a:pt x="404" y="75"/>
                </a:cubicBezTo>
                <a:cubicBezTo>
                  <a:pt x="387" y="31"/>
                  <a:pt x="345" y="0"/>
                  <a:pt x="295" y="0"/>
                </a:cubicBezTo>
                <a:cubicBezTo>
                  <a:pt x="263" y="0"/>
                  <a:pt x="234" y="13"/>
                  <a:pt x="213" y="34"/>
                </a:cubicBezTo>
                <a:cubicBezTo>
                  <a:pt x="199" y="24"/>
                  <a:pt x="181" y="18"/>
                  <a:pt x="162" y="18"/>
                </a:cubicBezTo>
                <a:cubicBezTo>
                  <a:pt x="115" y="18"/>
                  <a:pt x="77" y="52"/>
                  <a:pt x="71" y="97"/>
                </a:cubicBezTo>
                <a:cubicBezTo>
                  <a:pt x="66" y="96"/>
                  <a:pt x="61" y="95"/>
                  <a:pt x="56" y="95"/>
                </a:cubicBezTo>
                <a:cubicBezTo>
                  <a:pt x="25" y="95"/>
                  <a:pt x="0" y="120"/>
                  <a:pt x="0" y="151"/>
                </a:cubicBezTo>
                <a:cubicBezTo>
                  <a:pt x="0" y="182"/>
                  <a:pt x="25" y="208"/>
                  <a:pt x="56" y="208"/>
                </a:cubicBezTo>
                <a:cubicBezTo>
                  <a:pt x="64" y="208"/>
                  <a:pt x="71" y="206"/>
                  <a:pt x="78" y="203"/>
                </a:cubicBezTo>
                <a:cubicBezTo>
                  <a:pt x="83" y="234"/>
                  <a:pt x="109" y="257"/>
                  <a:pt x="141" y="257"/>
                </a:cubicBezTo>
                <a:cubicBezTo>
                  <a:pt x="155" y="257"/>
                  <a:pt x="168" y="252"/>
                  <a:pt x="178" y="244"/>
                </a:cubicBezTo>
                <a:cubicBezTo>
                  <a:pt x="189" y="268"/>
                  <a:pt x="213" y="285"/>
                  <a:pt x="241" y="285"/>
                </a:cubicBezTo>
                <a:cubicBezTo>
                  <a:pt x="264" y="285"/>
                  <a:pt x="285" y="273"/>
                  <a:pt x="297" y="255"/>
                </a:cubicBezTo>
                <a:cubicBezTo>
                  <a:pt x="307" y="263"/>
                  <a:pt x="319" y="267"/>
                  <a:pt x="332" y="267"/>
                </a:cubicBezTo>
                <a:cubicBezTo>
                  <a:pt x="361" y="267"/>
                  <a:pt x="386" y="246"/>
                  <a:pt x="390" y="217"/>
                </a:cubicBezTo>
                <a:cubicBezTo>
                  <a:pt x="397" y="220"/>
                  <a:pt x="406" y="222"/>
                  <a:pt x="415" y="222"/>
                </a:cubicBezTo>
              </a:path>
            </a:pathLst>
          </a:custGeom>
          <a:solidFill>
            <a:srgbClr val="00B0F0">
              <a:alpha val="18000"/>
            </a:srgbClr>
          </a:solidFill>
          <a:ln>
            <a:noFill/>
          </a:ln>
          <a:extLst/>
        </p:spPr>
        <p:txBody>
          <a:bodyPr vert="horz" wrap="square" lIns="91427" tIns="45713" rIns="91427" bIns="4571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endParaRPr lang="en-US" sz="1600">
              <a:solidFill>
                <a:prstClr val="black"/>
              </a:solidFill>
            </a:endParaRPr>
          </a:p>
        </p:txBody>
      </p:sp>
      <p:sp>
        <p:nvSpPr>
          <p:cNvPr id="2" name="Bent Arrow 1"/>
          <p:cNvSpPr/>
          <p:nvPr/>
        </p:nvSpPr>
        <p:spPr>
          <a:xfrm flipV="1">
            <a:off x="2192041" y="2607526"/>
            <a:ext cx="3220246" cy="1442340"/>
          </a:xfrm>
          <a:prstGeom prst="ben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800917" y="743512"/>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5395035" y="2911086"/>
            <a:ext cx="2472131" cy="1606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1"/>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rot="16200000">
            <a:off x="6782044" y="4713460"/>
            <a:ext cx="921040" cy="36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2392344" y="771106"/>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5"/>
          <p:cNvPicPr>
            <a:picLocks noChangeAspect="1"/>
          </p:cNvPicPr>
          <p:nvPr/>
        </p:nvPicPr>
        <p:blipFill>
          <a:blip r:embed="rId6">
            <a:biLevel thresh="25000"/>
            <a:extLst>
              <a:ext uri="{28A0092B-C50C-407E-A947-70E740481C1C}">
                <a14:useLocalDpi xmlns:a14="http://schemas.microsoft.com/office/drawing/2010/main" val="0"/>
              </a:ext>
            </a:extLst>
          </a:blip>
          <a:srcRect/>
          <a:stretch>
            <a:fillRect/>
          </a:stretch>
        </p:blipFill>
        <p:spPr bwMode="auto">
          <a:xfrm>
            <a:off x="3435178" y="2911086"/>
            <a:ext cx="1327069" cy="1197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2"/>
          <p:cNvGrpSpPr/>
          <p:nvPr/>
        </p:nvGrpSpPr>
        <p:grpSpPr>
          <a:xfrm>
            <a:off x="1871312" y="2068784"/>
            <a:ext cx="971982" cy="458242"/>
            <a:chOff x="969412" y="3819542"/>
            <a:chExt cx="3182854" cy="1657173"/>
          </a:xfrm>
        </p:grpSpPr>
        <p:pic>
          <p:nvPicPr>
            <p:cNvPr id="10"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969412" y="3819542"/>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2560839" y="3847136"/>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2" name="Picture 11"/>
          <p:cNvPicPr>
            <a:picLocks noChangeAspect="1"/>
          </p:cNvPicPr>
          <p:nvPr/>
        </p:nvPicPr>
        <p:blipFill>
          <a:blip r:embed="rId7">
            <a:biLevel thresh="50000"/>
            <a:extLst>
              <a:ext uri="{28A0092B-C50C-407E-A947-70E740481C1C}">
                <a14:useLocalDpi xmlns:a14="http://schemas.microsoft.com/office/drawing/2010/main" val="0"/>
              </a:ext>
            </a:extLst>
          </a:blip>
          <a:srcRect/>
          <a:stretch>
            <a:fillRect/>
          </a:stretch>
        </p:blipFill>
        <p:spPr bwMode="auto">
          <a:xfrm>
            <a:off x="4785500" y="597557"/>
            <a:ext cx="561975" cy="557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1"/>
          <p:cNvPicPr>
            <a:picLocks noChangeAspect="1"/>
          </p:cNvPicPr>
          <p:nvPr/>
        </p:nvPicPr>
        <p:blipFill>
          <a:blip r:embed="rId8">
            <a:biLevel thresh="50000"/>
            <a:extLst>
              <a:ext uri="{28A0092B-C50C-407E-A947-70E740481C1C}">
                <a14:useLocalDpi xmlns:a14="http://schemas.microsoft.com/office/drawing/2010/main" val="0"/>
              </a:ext>
            </a:extLst>
          </a:blip>
          <a:srcRect/>
          <a:stretch>
            <a:fillRect/>
          </a:stretch>
        </p:blipFill>
        <p:spPr bwMode="auto">
          <a:xfrm>
            <a:off x="5507579" y="649752"/>
            <a:ext cx="571500" cy="46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23"/>
          <p:cNvPicPr>
            <a:picLocks noChangeAspect="1"/>
          </p:cNvPicPr>
          <p:nvPr/>
        </p:nvPicPr>
        <p:blipFill>
          <a:blip r:embed="rId9">
            <a:biLevel thresh="50000"/>
            <a:extLst>
              <a:ext uri="{28A0092B-C50C-407E-A947-70E740481C1C}">
                <a14:useLocalDpi xmlns:a14="http://schemas.microsoft.com/office/drawing/2010/main" val="0"/>
              </a:ext>
            </a:extLst>
          </a:blip>
          <a:srcRect/>
          <a:stretch>
            <a:fillRect/>
          </a:stretch>
        </p:blipFill>
        <p:spPr bwMode="auto">
          <a:xfrm>
            <a:off x="6223916" y="650475"/>
            <a:ext cx="576263" cy="47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7"/>
          <p:cNvPicPr>
            <a:picLocks noChangeAspect="1"/>
          </p:cNvPicPr>
          <p:nvPr/>
        </p:nvPicPr>
        <p:blipFill>
          <a:blip r:embed="rId10">
            <a:biLevel thresh="50000"/>
            <a:extLst>
              <a:ext uri="{28A0092B-C50C-407E-A947-70E740481C1C}">
                <a14:useLocalDpi xmlns:a14="http://schemas.microsoft.com/office/drawing/2010/main" val="0"/>
              </a:ext>
            </a:extLst>
          </a:blip>
          <a:srcRect/>
          <a:stretch>
            <a:fillRect/>
          </a:stretch>
        </p:blipFill>
        <p:spPr bwMode="auto">
          <a:xfrm>
            <a:off x="7033589" y="654291"/>
            <a:ext cx="600075"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4"/>
          <p:cNvPicPr>
            <a:picLocks noChangeAspect="1"/>
          </p:cNvPicPr>
          <p:nvPr/>
        </p:nvPicPr>
        <p:blipFill>
          <a:blip r:embed="rId11">
            <a:biLevel thresh="50000"/>
            <a:extLst>
              <a:ext uri="{28A0092B-C50C-407E-A947-70E740481C1C}">
                <a14:useLocalDpi xmlns:a14="http://schemas.microsoft.com/office/drawing/2010/main" val="0"/>
              </a:ext>
            </a:extLst>
          </a:blip>
          <a:srcRect/>
          <a:stretch>
            <a:fillRect/>
          </a:stretch>
        </p:blipFill>
        <p:spPr bwMode="auto">
          <a:xfrm>
            <a:off x="6274229" y="1328197"/>
            <a:ext cx="549275"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6"/>
          <p:cNvPicPr>
            <a:picLocks noChangeAspect="1"/>
          </p:cNvPicPr>
          <p:nvPr/>
        </p:nvPicPr>
        <p:blipFill>
          <a:blip r:embed="rId12">
            <a:biLevel thresh="50000"/>
            <a:extLst>
              <a:ext uri="{28A0092B-C50C-407E-A947-70E740481C1C}">
                <a14:useLocalDpi xmlns:a14="http://schemas.microsoft.com/office/drawing/2010/main" val="0"/>
              </a:ext>
            </a:extLst>
          </a:blip>
          <a:srcRect/>
          <a:stretch>
            <a:fillRect/>
          </a:stretch>
        </p:blipFill>
        <p:spPr bwMode="auto">
          <a:xfrm>
            <a:off x="4816456" y="1366372"/>
            <a:ext cx="500062"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8"/>
          <p:cNvPicPr>
            <a:picLocks noChangeAspect="1"/>
          </p:cNvPicPr>
          <p:nvPr/>
        </p:nvPicPr>
        <p:blipFill>
          <a:blip r:embed="rId13">
            <a:biLevel thresh="50000"/>
            <a:extLst>
              <a:ext uri="{28A0092B-C50C-407E-A947-70E740481C1C}">
                <a14:useLocalDpi xmlns:a14="http://schemas.microsoft.com/office/drawing/2010/main" val="0"/>
              </a:ext>
            </a:extLst>
          </a:blip>
          <a:srcRect/>
          <a:stretch>
            <a:fillRect/>
          </a:stretch>
        </p:blipFill>
        <p:spPr bwMode="auto">
          <a:xfrm>
            <a:off x="5555187" y="1343680"/>
            <a:ext cx="485775"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Picture 14"/>
          <p:cNvPicPr>
            <a:picLocks noChangeAspect="1"/>
          </p:cNvPicPr>
          <p:nvPr/>
        </p:nvPicPr>
        <p:blipFill>
          <a:blip r:embed="rId14">
            <a:biLevel thresh="50000"/>
            <a:extLst>
              <a:ext uri="{28A0092B-C50C-407E-A947-70E740481C1C}">
                <a14:useLocalDpi xmlns:a14="http://schemas.microsoft.com/office/drawing/2010/main" val="0"/>
              </a:ext>
            </a:extLst>
          </a:blip>
          <a:srcRect/>
          <a:stretch>
            <a:fillRect/>
          </a:stretch>
        </p:blipFill>
        <p:spPr bwMode="auto">
          <a:xfrm>
            <a:off x="7073276" y="1308402"/>
            <a:ext cx="487362" cy="534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Picture 26"/>
          <p:cNvPicPr>
            <a:picLocks noChangeAspect="1"/>
          </p:cNvPicPr>
          <p:nvPr/>
        </p:nvPicPr>
        <p:blipFill>
          <a:blip r:embed="rId15">
            <a:biLevel thresh="50000"/>
            <a:extLst>
              <a:ext uri="{28A0092B-C50C-407E-A947-70E740481C1C}">
                <a14:useLocalDpi xmlns:a14="http://schemas.microsoft.com/office/drawing/2010/main" val="0"/>
              </a:ext>
            </a:extLst>
          </a:blip>
          <a:srcRect/>
          <a:stretch>
            <a:fillRect/>
          </a:stretch>
        </p:blipFill>
        <p:spPr bwMode="auto">
          <a:xfrm>
            <a:off x="5501653" y="2069639"/>
            <a:ext cx="534987"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Picture 31"/>
          <p:cNvPicPr>
            <a:picLocks noChangeAspect="1"/>
          </p:cNvPicPr>
          <p:nvPr/>
        </p:nvPicPr>
        <p:blipFill>
          <a:blip r:embed="rId16">
            <a:biLevel thresh="50000"/>
            <a:extLst>
              <a:ext uri="{28A0092B-C50C-407E-A947-70E740481C1C}">
                <a14:useLocalDpi xmlns:a14="http://schemas.microsoft.com/office/drawing/2010/main" val="0"/>
              </a:ext>
            </a:extLst>
          </a:blip>
          <a:srcRect/>
          <a:stretch>
            <a:fillRect/>
          </a:stretch>
        </p:blipFill>
        <p:spPr bwMode="auto">
          <a:xfrm>
            <a:off x="6240279" y="2145839"/>
            <a:ext cx="608012"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10"/>
          <p:cNvPicPr>
            <a:picLocks noChangeAspect="1"/>
          </p:cNvPicPr>
          <p:nvPr/>
        </p:nvPicPr>
        <p:blipFill>
          <a:blip r:embed="rId17">
            <a:biLevel thresh="50000"/>
            <a:extLst>
              <a:ext uri="{28A0092B-C50C-407E-A947-70E740481C1C}">
                <a14:useLocalDpi xmlns:a14="http://schemas.microsoft.com/office/drawing/2010/main" val="0"/>
              </a:ext>
            </a:extLst>
          </a:blip>
          <a:srcRect/>
          <a:stretch>
            <a:fillRect/>
          </a:stretch>
        </p:blipFill>
        <p:spPr bwMode="auto">
          <a:xfrm>
            <a:off x="4757146" y="2159566"/>
            <a:ext cx="608627" cy="4061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11"/>
          <p:cNvPicPr>
            <a:picLocks noChangeAspect="1"/>
          </p:cNvPicPr>
          <p:nvPr/>
        </p:nvPicPr>
        <p:blipFill>
          <a:blip r:embed="rId18">
            <a:biLevel thresh="50000"/>
            <a:extLst>
              <a:ext uri="{28A0092B-C50C-407E-A947-70E740481C1C}">
                <a14:useLocalDpi xmlns:a14="http://schemas.microsoft.com/office/drawing/2010/main" val="0"/>
              </a:ext>
            </a:extLst>
          </a:blip>
          <a:srcRect/>
          <a:stretch>
            <a:fillRect/>
          </a:stretch>
        </p:blipFill>
        <p:spPr bwMode="auto">
          <a:xfrm>
            <a:off x="7000251" y="2116787"/>
            <a:ext cx="633413" cy="41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 name="Double Brace 58"/>
          <p:cNvSpPr/>
          <p:nvPr/>
        </p:nvSpPr>
        <p:spPr>
          <a:xfrm>
            <a:off x="4306467" y="488355"/>
            <a:ext cx="3834897" cy="2235131"/>
          </a:xfrm>
          <a:prstGeom prst="bracePair">
            <a:avLst/>
          </a:prstGeom>
          <a:ln w="762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27" name="Group 26"/>
          <p:cNvGrpSpPr/>
          <p:nvPr/>
        </p:nvGrpSpPr>
        <p:grpSpPr>
          <a:xfrm>
            <a:off x="345678" y="5434312"/>
            <a:ext cx="10893482" cy="1226234"/>
            <a:chOff x="345678" y="5434312"/>
            <a:chExt cx="10893482" cy="1226234"/>
          </a:xfrm>
        </p:grpSpPr>
        <p:sp>
          <p:nvSpPr>
            <p:cNvPr id="28" name="TextBox 27"/>
            <p:cNvSpPr txBox="1"/>
            <p:nvPr/>
          </p:nvSpPr>
          <p:spPr>
            <a:xfrm>
              <a:off x="345678" y="5952660"/>
              <a:ext cx="10419018" cy="707886"/>
            </a:xfrm>
            <a:prstGeom prst="rect">
              <a:avLst/>
            </a:prstGeom>
            <a:noFill/>
          </p:spPr>
          <p:txBody>
            <a:bodyPr wrap="square" rtlCol="0">
              <a:spAutoFit/>
            </a:bodyPr>
            <a:lstStyle/>
            <a:p>
              <a:r>
                <a:rPr lang="en-US" sz="4000" b="1" dirty="0" smtClean="0">
                  <a:solidFill>
                    <a:schemeClr val="bg1"/>
                  </a:solidFill>
                  <a:latin typeface="+mj-lt"/>
                </a:rPr>
                <a:t>Azure: </a:t>
              </a:r>
              <a:r>
                <a:rPr lang="en-US" sz="4000" dirty="0" smtClean="0">
                  <a:solidFill>
                    <a:schemeClr val="bg1"/>
                  </a:solidFill>
                  <a:latin typeface="+mj-lt"/>
                </a:rPr>
                <a:t>Resources (</a:t>
              </a:r>
              <a:r>
                <a:rPr lang="en-US" sz="4000" dirty="0" err="1" smtClean="0">
                  <a:solidFill>
                    <a:schemeClr val="bg1"/>
                  </a:solidFill>
                  <a:latin typeface="+mj-lt"/>
                </a:rPr>
                <a:t>IaaS</a:t>
              </a:r>
              <a:r>
                <a:rPr lang="en-US" sz="4000" dirty="0" smtClean="0">
                  <a:solidFill>
                    <a:schemeClr val="bg1"/>
                  </a:solidFill>
                  <a:latin typeface="+mj-lt"/>
                </a:rPr>
                <a:t>, </a:t>
              </a:r>
              <a:r>
                <a:rPr lang="en-US" sz="4000" dirty="0" err="1" smtClean="0">
                  <a:solidFill>
                    <a:schemeClr val="bg1"/>
                  </a:solidFill>
                  <a:latin typeface="+mj-lt"/>
                </a:rPr>
                <a:t>PaaS</a:t>
              </a:r>
              <a:r>
                <a:rPr lang="en-US" sz="4000" dirty="0" smtClean="0">
                  <a:solidFill>
                    <a:schemeClr val="bg1"/>
                  </a:solidFill>
                  <a:latin typeface="+mj-lt"/>
                </a:rPr>
                <a:t>, SaaS)</a:t>
              </a:r>
              <a:endParaRPr lang="en-US" sz="4000" dirty="0">
                <a:solidFill>
                  <a:schemeClr val="bg1"/>
                </a:solidFill>
                <a:latin typeface="+mj-lt"/>
              </a:endParaRPr>
            </a:p>
          </p:txBody>
        </p:sp>
        <p:sp>
          <p:nvSpPr>
            <p:cNvPr id="29" name="TextBox 28"/>
            <p:cNvSpPr txBox="1"/>
            <p:nvPr/>
          </p:nvSpPr>
          <p:spPr>
            <a:xfrm>
              <a:off x="820142" y="5434312"/>
              <a:ext cx="10419018" cy="707886"/>
            </a:xfrm>
            <a:prstGeom prst="rect">
              <a:avLst/>
            </a:prstGeom>
            <a:noFill/>
          </p:spPr>
          <p:txBody>
            <a:bodyPr wrap="square" rtlCol="0">
              <a:spAutoFit/>
            </a:bodyPr>
            <a:lstStyle/>
            <a:p>
              <a:r>
                <a:rPr lang="en-US" sz="4000" b="1" dirty="0" smtClean="0">
                  <a:solidFill>
                    <a:schemeClr val="bg1"/>
                  </a:solidFill>
                  <a:latin typeface="+mj-lt"/>
                </a:rPr>
                <a:t>You: </a:t>
              </a:r>
              <a:r>
                <a:rPr lang="en-US" sz="4000" dirty="0" smtClean="0">
                  <a:solidFill>
                    <a:schemeClr val="bg1"/>
                  </a:solidFill>
                  <a:latin typeface="+mj-lt"/>
                </a:rPr>
                <a:t>Code (application, infrastructure)</a:t>
              </a:r>
              <a:endParaRPr lang="en-US" sz="4000" dirty="0">
                <a:solidFill>
                  <a:schemeClr val="bg1"/>
                </a:solidFill>
                <a:latin typeface="+mj-lt"/>
              </a:endParaRPr>
            </a:p>
          </p:txBody>
        </p:sp>
      </p:grpSp>
      <p:pic>
        <p:nvPicPr>
          <p:cNvPr id="24" name="Picture 23"/>
          <p:cNvPicPr>
            <a:picLocks noChangeAspect="1"/>
          </p:cNvPicPr>
          <p:nvPr/>
        </p:nvPicPr>
        <p:blipFill>
          <a:blip r:embed="rId19"/>
          <a:stretch>
            <a:fillRect/>
          </a:stretch>
        </p:blipFill>
        <p:spPr>
          <a:xfrm>
            <a:off x="6342144" y="3500708"/>
            <a:ext cx="658107" cy="577850"/>
          </a:xfrm>
          <a:prstGeom prst="rect">
            <a:avLst/>
          </a:prstGeom>
        </p:spPr>
      </p:pic>
    </p:spTree>
    <p:extLst>
      <p:ext uri="{BB962C8B-B14F-4D97-AF65-F5344CB8AC3E}">
        <p14:creationId xmlns:p14="http://schemas.microsoft.com/office/powerpoint/2010/main" val="3712596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nodeType="with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500"/>
                                        <p:tgtEl>
                                          <p:spTgt spid="2"/>
                                        </p:tgtEl>
                                      </p:cBhvr>
                                    </p:animEffect>
                                  </p:childTnLst>
                                </p:cTn>
                              </p:par>
                              <p:par>
                                <p:cTn id="23" presetID="10"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par>
                          <p:cTn id="26" fill="hold">
                            <p:stCondLst>
                              <p:cond delay="500"/>
                            </p:stCondLst>
                            <p:childTnLst>
                              <p:par>
                                <p:cTn id="27" presetID="36" presetClass="path" presetSubtype="0" accel="50000" decel="50000" fill="hold" nodeType="afterEffect">
                                  <p:stCondLst>
                                    <p:cond delay="0"/>
                                  </p:stCondLst>
                                  <p:childTnLst>
                                    <p:animMotion origin="layout" path="M 6.25E-7 -3.7037E-6 L 6.25E-7 0.10301 C 6.25E-7 0.14908 0.09258 0.20602 0.16784 0.20602 L 0.33568 0.20602 " pathEditMode="relative" rAng="0" ptsTypes="AAAA">
                                      <p:cBhvr>
                                        <p:cTn id="28" dur="2000" fill="hold"/>
                                        <p:tgtEl>
                                          <p:spTgt spid="3"/>
                                        </p:tgtEl>
                                        <p:attrNameLst>
                                          <p:attrName>ppt_x</p:attrName>
                                          <p:attrName>ppt_y</p:attrName>
                                        </p:attrNameLst>
                                      </p:cBhvr>
                                      <p:rCtr x="16784" y="10301"/>
                                    </p:animMotion>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par>
                          <p:cTn id="33" fill="hold">
                            <p:stCondLst>
                              <p:cond delay="3000"/>
                            </p:stCondLst>
                            <p:childTnLst>
                              <p:par>
                                <p:cTn id="34" presetID="10" presetClass="exit" presetSubtype="0" fill="hold" nodeType="afterEffect">
                                  <p:stCondLst>
                                    <p:cond delay="0"/>
                                  </p:stCondLst>
                                  <p:childTnLst>
                                    <p:animEffect transition="out" filter="fade">
                                      <p:cBhvr>
                                        <p:cTn id="35" dur="500"/>
                                        <p:tgtEl>
                                          <p:spTgt spid="3"/>
                                        </p:tgtEl>
                                      </p:cBhvr>
                                    </p:animEffect>
                                    <p:set>
                                      <p:cBhvr>
                                        <p:cTn id="36" dur="1" fill="hold">
                                          <p:stCondLst>
                                            <p:cond delay="499"/>
                                          </p:stCondLst>
                                        </p:cTn>
                                        <p:tgtEl>
                                          <p:spTgt spid="3"/>
                                        </p:tgtEl>
                                        <p:attrNameLst>
                                          <p:attrName>style.visibility</p:attrName>
                                        </p:attrNameLst>
                                      </p:cBhvr>
                                      <p:to>
                                        <p:strVal val="hidden"/>
                                      </p:to>
                                    </p:set>
                                  </p:childTnLst>
                                </p:cTn>
                              </p:par>
                            </p:childTnLst>
                          </p:cTn>
                        </p:par>
                        <p:par>
                          <p:cTn id="37" fill="hold">
                            <p:stCondLst>
                              <p:cond delay="3500"/>
                            </p:stCondLst>
                            <p:childTnLst>
                              <p:par>
                                <p:cTn id="38" presetID="22" presetClass="entr" presetSubtype="1" fill="hold" nodeType="after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up)">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6" presetClass="emph" presetSubtype="0" fill="hold" nodeType="clickEffect">
                                  <p:stCondLst>
                                    <p:cond delay="0"/>
                                  </p:stCondLst>
                                  <p:childTnLst>
                                    <p:animScale>
                                      <p:cBhvr>
                                        <p:cTn id="44" dur="500" fill="hold"/>
                                        <p:tgtEl>
                                          <p:spTgt spid="6"/>
                                        </p:tgtEl>
                                      </p:cBhvr>
                                      <p:by x="150000" y="150000"/>
                                    </p:animScale>
                                  </p:childTnLst>
                                </p:cTn>
                              </p:par>
                              <p:par>
                                <p:cTn id="45" presetID="6" presetClass="emph" presetSubtype="0" fill="hold" nodeType="withEffect">
                                  <p:stCondLst>
                                    <p:cond delay="0"/>
                                  </p:stCondLst>
                                  <p:childTnLst>
                                    <p:animScale>
                                      <p:cBhvr>
                                        <p:cTn id="46" dur="500" fill="hold"/>
                                        <p:tgtEl>
                                          <p:spTgt spid="4"/>
                                        </p:tgtEl>
                                      </p:cBhvr>
                                      <p:by x="50000" y="50000"/>
                                    </p:animScale>
                                  </p:childTnLst>
                                </p:cTn>
                              </p:par>
                              <p:par>
                                <p:cTn id="47" presetID="9" presetClass="emph" presetSubtype="0" nodeType="withEffect">
                                  <p:stCondLst>
                                    <p:cond delay="0"/>
                                  </p:stCondLst>
                                  <p:childTnLst>
                                    <p:set>
                                      <p:cBhvr rctx="PPT">
                                        <p:cTn id="48" dur="indefinite"/>
                                        <p:tgtEl>
                                          <p:spTgt spid="9"/>
                                        </p:tgtEl>
                                        <p:attrNameLst>
                                          <p:attrName>style.opacity</p:attrName>
                                        </p:attrNameLst>
                                      </p:cBhvr>
                                      <p:to>
                                        <p:strVal val="0.5"/>
                                      </p:to>
                                    </p:set>
                                    <p:animEffect filter="image" prLst="opacity: 0.5">
                                      <p:cBhvr rctx="IE">
                                        <p:cTn id="49" dur="indefinite"/>
                                        <p:tgtEl>
                                          <p:spTgt spid="9"/>
                                        </p:tgtEl>
                                      </p:cBhvr>
                                    </p:animEffect>
                                  </p:childTnLst>
                                </p:cTn>
                              </p:par>
                              <p:par>
                                <p:cTn id="50" presetID="9" presetClass="emph" presetSubtype="0" grpId="1" nodeType="withEffect">
                                  <p:stCondLst>
                                    <p:cond delay="0"/>
                                  </p:stCondLst>
                                  <p:childTnLst>
                                    <p:set>
                                      <p:cBhvr rctx="PPT">
                                        <p:cTn id="51" dur="indefinite"/>
                                        <p:tgtEl>
                                          <p:spTgt spid="2"/>
                                        </p:tgtEl>
                                        <p:attrNameLst>
                                          <p:attrName>style.opacity</p:attrName>
                                        </p:attrNameLst>
                                      </p:cBhvr>
                                      <p:to>
                                        <p:strVal val="0.5"/>
                                      </p:to>
                                    </p:set>
                                    <p:animEffect filter="image" prLst="opacity: 0.5">
                                      <p:cBhvr rctx="IE">
                                        <p:cTn id="52" dur="indefinite"/>
                                        <p:tgtEl>
                                          <p:spTgt spid="2"/>
                                        </p:tgtEl>
                                      </p:cBhvr>
                                    </p:animEffect>
                                  </p:childTnLst>
                                </p:cTn>
                              </p:par>
                              <p:par>
                                <p:cTn id="53" presetID="9" presetClass="emph" presetSubtype="0" nodeType="withEffect">
                                  <p:stCondLst>
                                    <p:cond delay="0"/>
                                  </p:stCondLst>
                                  <p:childTnLst>
                                    <p:set>
                                      <p:cBhvr rctx="PPT">
                                        <p:cTn id="54" dur="indefinite"/>
                                        <p:tgtEl>
                                          <p:spTgt spid="7"/>
                                        </p:tgtEl>
                                        <p:attrNameLst>
                                          <p:attrName>style.opacity</p:attrName>
                                        </p:attrNameLst>
                                      </p:cBhvr>
                                      <p:to>
                                        <p:strVal val="0.5"/>
                                      </p:to>
                                    </p:set>
                                    <p:animEffect filter="image" prLst="opacity: 0.5">
                                      <p:cBhvr rctx="IE">
                                        <p:cTn id="55" dur="indefinite"/>
                                        <p:tgtEl>
                                          <p:spTgt spid="7"/>
                                        </p:tgtEl>
                                      </p:cBhvr>
                                    </p:animEffect>
                                  </p:childTnLst>
                                </p:cTn>
                              </p:par>
                              <p:par>
                                <p:cTn id="56" presetID="9" presetClass="emph" presetSubtype="0" nodeType="withEffect">
                                  <p:stCondLst>
                                    <p:cond delay="0"/>
                                  </p:stCondLst>
                                  <p:childTnLst>
                                    <p:set>
                                      <p:cBhvr rctx="PPT">
                                        <p:cTn id="57" dur="indefinite"/>
                                        <p:tgtEl>
                                          <p:spTgt spid="8"/>
                                        </p:tgtEl>
                                        <p:attrNameLst>
                                          <p:attrName>style.opacity</p:attrName>
                                        </p:attrNameLst>
                                      </p:cBhvr>
                                      <p:to>
                                        <p:strVal val="0.5"/>
                                      </p:to>
                                    </p:set>
                                    <p:animEffect filter="image" prLst="opacity: 0.5">
                                      <p:cBhvr rctx="IE">
                                        <p:cTn id="58" dur="indefinite"/>
                                        <p:tgtEl>
                                          <p:spTgt spid="8"/>
                                        </p:tgtEl>
                                      </p:cBhvr>
                                    </p:animEffect>
                                  </p:childTnLst>
                                </p:cTn>
                              </p:par>
                            </p:childTnLst>
                          </p:cTn>
                        </p:par>
                        <p:par>
                          <p:cTn id="59" fill="hold">
                            <p:stCondLst>
                              <p:cond delay="500"/>
                            </p:stCondLst>
                            <p:childTnLst>
                              <p:par>
                                <p:cTn id="60" presetID="10" presetClass="entr" presetSubtype="0" fill="hold" grpId="0" nodeType="afterEffect">
                                  <p:stCondLst>
                                    <p:cond delay="0"/>
                                  </p:stCondLst>
                                  <p:childTnLst>
                                    <p:set>
                                      <p:cBhvr>
                                        <p:cTn id="61" dur="1" fill="hold">
                                          <p:stCondLst>
                                            <p:cond delay="0"/>
                                          </p:stCondLst>
                                        </p:cTn>
                                        <p:tgtEl>
                                          <p:spTgt spid="59"/>
                                        </p:tgtEl>
                                        <p:attrNameLst>
                                          <p:attrName>style.visibility</p:attrName>
                                        </p:attrNameLst>
                                      </p:cBhvr>
                                      <p:to>
                                        <p:strVal val="visible"/>
                                      </p:to>
                                    </p:set>
                                    <p:animEffect transition="in" filter="fade">
                                      <p:cBhvr>
                                        <p:cTn id="62" dur="500"/>
                                        <p:tgtEl>
                                          <p:spTgt spid="59"/>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nodeType="clickEffect">
                                  <p:stCondLst>
                                    <p:cond delay="0"/>
                                  </p:stCondLst>
                                  <p:childTnLst>
                                    <p:set>
                                      <p:cBhvr>
                                        <p:cTn id="66" dur="1" fill="hold">
                                          <p:stCondLst>
                                            <p:cond delay="0"/>
                                          </p:stCondLst>
                                        </p:cTn>
                                        <p:tgtEl>
                                          <p:spTgt spid="12"/>
                                        </p:tgtEl>
                                        <p:attrNameLst>
                                          <p:attrName>style.visibility</p:attrName>
                                        </p:attrNameLst>
                                      </p:cBhvr>
                                      <p:to>
                                        <p:strVal val="visible"/>
                                      </p:to>
                                    </p:set>
                                    <p:animEffect transition="in" filter="wipe(left)">
                                      <p:cBhvr>
                                        <p:cTn id="67" dur="500"/>
                                        <p:tgtEl>
                                          <p:spTgt spid="12"/>
                                        </p:tgtEl>
                                      </p:cBhvr>
                                    </p:animEffect>
                                  </p:childTnLst>
                                </p:cTn>
                              </p:par>
                            </p:childTnLst>
                          </p:cTn>
                        </p:par>
                        <p:par>
                          <p:cTn id="68" fill="hold">
                            <p:stCondLst>
                              <p:cond delay="500"/>
                            </p:stCondLst>
                            <p:childTnLst>
                              <p:par>
                                <p:cTn id="69" presetID="22" presetClass="entr" presetSubtype="8" fill="hold" nodeType="afterEffect">
                                  <p:stCondLst>
                                    <p:cond delay="0"/>
                                  </p:stCondLst>
                                  <p:childTnLst>
                                    <p:set>
                                      <p:cBhvr>
                                        <p:cTn id="70" dur="1" fill="hold">
                                          <p:stCondLst>
                                            <p:cond delay="0"/>
                                          </p:stCondLst>
                                        </p:cTn>
                                        <p:tgtEl>
                                          <p:spTgt spid="14"/>
                                        </p:tgtEl>
                                        <p:attrNameLst>
                                          <p:attrName>style.visibility</p:attrName>
                                        </p:attrNameLst>
                                      </p:cBhvr>
                                      <p:to>
                                        <p:strVal val="visible"/>
                                      </p:to>
                                    </p:set>
                                    <p:animEffect transition="in" filter="wipe(left)">
                                      <p:cBhvr>
                                        <p:cTn id="71" dur="500"/>
                                        <p:tgtEl>
                                          <p:spTgt spid="14"/>
                                        </p:tgtEl>
                                      </p:cBhvr>
                                    </p:animEffect>
                                  </p:childTnLst>
                                </p:cTn>
                              </p:par>
                            </p:childTnLst>
                          </p:cTn>
                        </p:par>
                        <p:par>
                          <p:cTn id="72" fill="hold">
                            <p:stCondLst>
                              <p:cond delay="1000"/>
                            </p:stCondLst>
                            <p:childTnLst>
                              <p:par>
                                <p:cTn id="73" presetID="22" presetClass="entr" presetSubtype="8" fill="hold" nodeType="afterEffect">
                                  <p:stCondLst>
                                    <p:cond delay="0"/>
                                  </p:stCondLst>
                                  <p:childTnLst>
                                    <p:set>
                                      <p:cBhvr>
                                        <p:cTn id="74" dur="1" fill="hold">
                                          <p:stCondLst>
                                            <p:cond delay="0"/>
                                          </p:stCondLst>
                                        </p:cTn>
                                        <p:tgtEl>
                                          <p:spTgt spid="15"/>
                                        </p:tgtEl>
                                        <p:attrNameLst>
                                          <p:attrName>style.visibility</p:attrName>
                                        </p:attrNameLst>
                                      </p:cBhvr>
                                      <p:to>
                                        <p:strVal val="visible"/>
                                      </p:to>
                                    </p:set>
                                    <p:animEffect transition="in" filter="wipe(left)">
                                      <p:cBhvr>
                                        <p:cTn id="75" dur="500"/>
                                        <p:tgtEl>
                                          <p:spTgt spid="15"/>
                                        </p:tgtEl>
                                      </p:cBhvr>
                                    </p:animEffect>
                                  </p:childTnLst>
                                </p:cTn>
                              </p:par>
                            </p:childTnLst>
                          </p:cTn>
                        </p:par>
                        <p:par>
                          <p:cTn id="76" fill="hold">
                            <p:stCondLst>
                              <p:cond delay="1500"/>
                            </p:stCondLst>
                            <p:childTnLst>
                              <p:par>
                                <p:cTn id="77" presetID="22" presetClass="entr" presetSubtype="8" fill="hold" nodeType="afterEffect">
                                  <p:stCondLst>
                                    <p:cond delay="0"/>
                                  </p:stCondLst>
                                  <p:childTnLst>
                                    <p:set>
                                      <p:cBhvr>
                                        <p:cTn id="78" dur="1" fill="hold">
                                          <p:stCondLst>
                                            <p:cond delay="0"/>
                                          </p:stCondLst>
                                        </p:cTn>
                                        <p:tgtEl>
                                          <p:spTgt spid="16"/>
                                        </p:tgtEl>
                                        <p:attrNameLst>
                                          <p:attrName>style.visibility</p:attrName>
                                        </p:attrNameLst>
                                      </p:cBhvr>
                                      <p:to>
                                        <p:strVal val="visible"/>
                                      </p:to>
                                    </p:set>
                                    <p:animEffect transition="in" filter="wipe(left)">
                                      <p:cBhvr>
                                        <p:cTn id="79" dur="500"/>
                                        <p:tgtEl>
                                          <p:spTgt spid="16"/>
                                        </p:tgtEl>
                                      </p:cBhvr>
                                    </p:animEffect>
                                  </p:childTnLst>
                                </p:cTn>
                              </p:par>
                            </p:childTnLst>
                          </p:cTn>
                        </p:par>
                      </p:childTnLst>
                    </p:cTn>
                  </p:par>
                  <p:par>
                    <p:cTn id="80" fill="hold">
                      <p:stCondLst>
                        <p:cond delay="indefinite"/>
                      </p:stCondLst>
                      <p:childTnLst>
                        <p:par>
                          <p:cTn id="81" fill="hold">
                            <p:stCondLst>
                              <p:cond delay="0"/>
                            </p:stCondLst>
                            <p:childTnLst>
                              <p:par>
                                <p:cTn id="82" presetID="22" presetClass="entr" presetSubtype="8" fill="hold" nodeType="clickEffect">
                                  <p:stCondLst>
                                    <p:cond delay="0"/>
                                  </p:stCondLst>
                                  <p:childTnLst>
                                    <p:set>
                                      <p:cBhvr>
                                        <p:cTn id="83" dur="1" fill="hold">
                                          <p:stCondLst>
                                            <p:cond delay="0"/>
                                          </p:stCondLst>
                                        </p:cTn>
                                        <p:tgtEl>
                                          <p:spTgt spid="19"/>
                                        </p:tgtEl>
                                        <p:attrNameLst>
                                          <p:attrName>style.visibility</p:attrName>
                                        </p:attrNameLst>
                                      </p:cBhvr>
                                      <p:to>
                                        <p:strVal val="visible"/>
                                      </p:to>
                                    </p:set>
                                    <p:animEffect transition="in" filter="wipe(left)">
                                      <p:cBhvr>
                                        <p:cTn id="84" dur="500"/>
                                        <p:tgtEl>
                                          <p:spTgt spid="19"/>
                                        </p:tgtEl>
                                      </p:cBhvr>
                                    </p:animEffect>
                                  </p:childTnLst>
                                </p:cTn>
                              </p:par>
                            </p:childTnLst>
                          </p:cTn>
                        </p:par>
                        <p:par>
                          <p:cTn id="85" fill="hold">
                            <p:stCondLst>
                              <p:cond delay="500"/>
                            </p:stCondLst>
                            <p:childTnLst>
                              <p:par>
                                <p:cTn id="86" presetID="22" presetClass="entr" presetSubtype="8" fill="hold" nodeType="afterEffect">
                                  <p:stCondLst>
                                    <p:cond delay="0"/>
                                  </p:stCondLst>
                                  <p:childTnLst>
                                    <p:set>
                                      <p:cBhvr>
                                        <p:cTn id="87" dur="1" fill="hold">
                                          <p:stCondLst>
                                            <p:cond delay="0"/>
                                          </p:stCondLst>
                                        </p:cTn>
                                        <p:tgtEl>
                                          <p:spTgt spid="20"/>
                                        </p:tgtEl>
                                        <p:attrNameLst>
                                          <p:attrName>style.visibility</p:attrName>
                                        </p:attrNameLst>
                                      </p:cBhvr>
                                      <p:to>
                                        <p:strVal val="visible"/>
                                      </p:to>
                                    </p:set>
                                    <p:animEffect transition="in" filter="wipe(left)">
                                      <p:cBhvr>
                                        <p:cTn id="88" dur="500"/>
                                        <p:tgtEl>
                                          <p:spTgt spid="20"/>
                                        </p:tgtEl>
                                      </p:cBhvr>
                                    </p:animEffect>
                                  </p:childTnLst>
                                </p:cTn>
                              </p:par>
                            </p:childTnLst>
                          </p:cTn>
                        </p:par>
                        <p:par>
                          <p:cTn id="89" fill="hold">
                            <p:stCondLst>
                              <p:cond delay="1000"/>
                            </p:stCondLst>
                            <p:childTnLst>
                              <p:par>
                                <p:cTn id="90" presetID="22" presetClass="entr" presetSubtype="8" fill="hold" nodeType="afterEffect">
                                  <p:stCondLst>
                                    <p:cond delay="0"/>
                                  </p:stCondLst>
                                  <p:childTnLst>
                                    <p:set>
                                      <p:cBhvr>
                                        <p:cTn id="91" dur="1" fill="hold">
                                          <p:stCondLst>
                                            <p:cond delay="0"/>
                                          </p:stCondLst>
                                        </p:cTn>
                                        <p:tgtEl>
                                          <p:spTgt spid="18"/>
                                        </p:tgtEl>
                                        <p:attrNameLst>
                                          <p:attrName>style.visibility</p:attrName>
                                        </p:attrNameLst>
                                      </p:cBhvr>
                                      <p:to>
                                        <p:strVal val="visible"/>
                                      </p:to>
                                    </p:set>
                                    <p:animEffect transition="in" filter="wipe(left)">
                                      <p:cBhvr>
                                        <p:cTn id="92" dur="500"/>
                                        <p:tgtEl>
                                          <p:spTgt spid="18"/>
                                        </p:tgtEl>
                                      </p:cBhvr>
                                    </p:animEffect>
                                  </p:childTnLst>
                                </p:cTn>
                              </p:par>
                            </p:childTnLst>
                          </p:cTn>
                        </p:par>
                        <p:par>
                          <p:cTn id="93" fill="hold">
                            <p:stCondLst>
                              <p:cond delay="1500"/>
                            </p:stCondLst>
                            <p:childTnLst>
                              <p:par>
                                <p:cTn id="94" presetID="22" presetClass="entr" presetSubtype="8" fill="hold" nodeType="afterEffect">
                                  <p:stCondLst>
                                    <p:cond delay="0"/>
                                  </p:stCondLst>
                                  <p:childTnLst>
                                    <p:set>
                                      <p:cBhvr>
                                        <p:cTn id="95" dur="1" fill="hold">
                                          <p:stCondLst>
                                            <p:cond delay="0"/>
                                          </p:stCondLst>
                                        </p:cTn>
                                        <p:tgtEl>
                                          <p:spTgt spid="21"/>
                                        </p:tgtEl>
                                        <p:attrNameLst>
                                          <p:attrName>style.visibility</p:attrName>
                                        </p:attrNameLst>
                                      </p:cBhvr>
                                      <p:to>
                                        <p:strVal val="visible"/>
                                      </p:to>
                                    </p:set>
                                    <p:animEffect transition="in" filter="wipe(left)">
                                      <p:cBhvr>
                                        <p:cTn id="96" dur="500"/>
                                        <p:tgtEl>
                                          <p:spTgt spid="21"/>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25"/>
                                        </p:tgtEl>
                                        <p:attrNameLst>
                                          <p:attrName>style.visibility</p:attrName>
                                        </p:attrNameLst>
                                      </p:cBhvr>
                                      <p:to>
                                        <p:strVal val="visible"/>
                                      </p:to>
                                    </p:set>
                                    <p:animEffect transition="in" filter="wipe(left)">
                                      <p:cBhvr>
                                        <p:cTn id="101" dur="500"/>
                                        <p:tgtEl>
                                          <p:spTgt spid="25"/>
                                        </p:tgtEl>
                                      </p:cBhvr>
                                    </p:animEffect>
                                  </p:childTnLst>
                                </p:cTn>
                              </p:par>
                            </p:childTnLst>
                          </p:cTn>
                        </p:par>
                        <p:par>
                          <p:cTn id="102" fill="hold">
                            <p:stCondLst>
                              <p:cond delay="1000"/>
                            </p:stCondLst>
                            <p:childTnLst>
                              <p:par>
                                <p:cTn id="103" presetID="22" presetClass="entr" presetSubtype="8" fill="hold" nodeType="afterEffect">
                                  <p:stCondLst>
                                    <p:cond delay="0"/>
                                  </p:stCondLst>
                                  <p:childTnLst>
                                    <p:set>
                                      <p:cBhvr>
                                        <p:cTn id="104" dur="1" fill="hold">
                                          <p:stCondLst>
                                            <p:cond delay="0"/>
                                          </p:stCondLst>
                                        </p:cTn>
                                        <p:tgtEl>
                                          <p:spTgt spid="22"/>
                                        </p:tgtEl>
                                        <p:attrNameLst>
                                          <p:attrName>style.visibility</p:attrName>
                                        </p:attrNameLst>
                                      </p:cBhvr>
                                      <p:to>
                                        <p:strVal val="visible"/>
                                      </p:to>
                                    </p:set>
                                    <p:animEffect transition="in" filter="wipe(left)">
                                      <p:cBhvr>
                                        <p:cTn id="105" dur="500"/>
                                        <p:tgtEl>
                                          <p:spTgt spid="22"/>
                                        </p:tgtEl>
                                      </p:cBhvr>
                                    </p:animEffect>
                                  </p:childTnLst>
                                </p:cTn>
                              </p:par>
                            </p:childTnLst>
                          </p:cTn>
                        </p:par>
                        <p:par>
                          <p:cTn id="106" fill="hold">
                            <p:stCondLst>
                              <p:cond delay="1500"/>
                            </p:stCondLst>
                            <p:childTnLst>
                              <p:par>
                                <p:cTn id="107" presetID="22" presetClass="entr" presetSubtype="8" fill="hold" nodeType="afterEffect">
                                  <p:stCondLst>
                                    <p:cond delay="0"/>
                                  </p:stCondLst>
                                  <p:childTnLst>
                                    <p:set>
                                      <p:cBhvr>
                                        <p:cTn id="108" dur="1" fill="hold">
                                          <p:stCondLst>
                                            <p:cond delay="0"/>
                                          </p:stCondLst>
                                        </p:cTn>
                                        <p:tgtEl>
                                          <p:spTgt spid="23"/>
                                        </p:tgtEl>
                                        <p:attrNameLst>
                                          <p:attrName>style.visibility</p:attrName>
                                        </p:attrNameLst>
                                      </p:cBhvr>
                                      <p:to>
                                        <p:strVal val="visible"/>
                                      </p:to>
                                    </p:set>
                                    <p:animEffect transition="in" filter="wipe(left)">
                                      <p:cBhvr>
                                        <p:cTn id="109" dur="500"/>
                                        <p:tgtEl>
                                          <p:spTgt spid="23"/>
                                        </p:tgtEl>
                                      </p:cBhvr>
                                    </p:animEffect>
                                  </p:childTnLst>
                                </p:cTn>
                              </p:par>
                            </p:childTnLst>
                          </p:cTn>
                        </p:par>
                        <p:par>
                          <p:cTn id="110" fill="hold">
                            <p:stCondLst>
                              <p:cond delay="2000"/>
                            </p:stCondLst>
                            <p:childTnLst>
                              <p:par>
                                <p:cTn id="111" presetID="22" presetClass="entr" presetSubtype="8" fill="hold" nodeType="afterEffect">
                                  <p:stCondLst>
                                    <p:cond delay="0"/>
                                  </p:stCondLst>
                                  <p:childTnLst>
                                    <p:set>
                                      <p:cBhvr>
                                        <p:cTn id="112" dur="1" fill="hold">
                                          <p:stCondLst>
                                            <p:cond delay="0"/>
                                          </p:stCondLst>
                                        </p:cTn>
                                        <p:tgtEl>
                                          <p:spTgt spid="26"/>
                                        </p:tgtEl>
                                        <p:attrNameLst>
                                          <p:attrName>style.visibility</p:attrName>
                                        </p:attrNameLst>
                                      </p:cBhvr>
                                      <p:to>
                                        <p:strVal val="visible"/>
                                      </p:to>
                                    </p:set>
                                    <p:animEffect transition="in" filter="wipe(left)">
                                      <p:cBhvr>
                                        <p:cTn id="113" dur="500"/>
                                        <p:tgtEl>
                                          <p:spTgt spid="26"/>
                                        </p:tgtEl>
                                      </p:cBhvr>
                                    </p:animEffect>
                                  </p:childTnLst>
                                </p:cTn>
                              </p:par>
                            </p:childTnLst>
                          </p:cTn>
                        </p:par>
                      </p:childTnLst>
                    </p:cTn>
                  </p:par>
                  <p:par>
                    <p:cTn id="114" fill="hold">
                      <p:stCondLst>
                        <p:cond delay="indefinite"/>
                      </p:stCondLst>
                      <p:childTnLst>
                        <p:par>
                          <p:cTn id="115" fill="hold">
                            <p:stCondLst>
                              <p:cond delay="0"/>
                            </p:stCondLst>
                            <p:childTnLst>
                              <p:par>
                                <p:cTn id="116" presetID="9" presetClass="emph" presetSubtype="0" nodeType="clickEffect">
                                  <p:stCondLst>
                                    <p:cond delay="0"/>
                                  </p:stCondLst>
                                  <p:childTnLst>
                                    <p:set>
                                      <p:cBhvr rctx="PPT">
                                        <p:cTn id="117" dur="indefinite"/>
                                        <p:tgtEl>
                                          <p:spTgt spid="12"/>
                                        </p:tgtEl>
                                        <p:attrNameLst>
                                          <p:attrName>style.opacity</p:attrName>
                                        </p:attrNameLst>
                                      </p:cBhvr>
                                      <p:to>
                                        <p:strVal val="0.5"/>
                                      </p:to>
                                    </p:set>
                                    <p:animEffect filter="image" prLst="opacity: 0.5">
                                      <p:cBhvr rctx="IE">
                                        <p:cTn id="118" dur="indefinite"/>
                                        <p:tgtEl>
                                          <p:spTgt spid="12"/>
                                        </p:tgtEl>
                                      </p:cBhvr>
                                    </p:animEffect>
                                  </p:childTnLst>
                                </p:cTn>
                              </p:par>
                              <p:par>
                                <p:cTn id="119" presetID="9" presetClass="emph" presetSubtype="0" nodeType="withEffect">
                                  <p:stCondLst>
                                    <p:cond delay="0"/>
                                  </p:stCondLst>
                                  <p:childTnLst>
                                    <p:set>
                                      <p:cBhvr rctx="PPT">
                                        <p:cTn id="120" dur="indefinite"/>
                                        <p:tgtEl>
                                          <p:spTgt spid="14"/>
                                        </p:tgtEl>
                                        <p:attrNameLst>
                                          <p:attrName>style.opacity</p:attrName>
                                        </p:attrNameLst>
                                      </p:cBhvr>
                                      <p:to>
                                        <p:strVal val="0.5"/>
                                      </p:to>
                                    </p:set>
                                    <p:animEffect filter="image" prLst="opacity: 0.5">
                                      <p:cBhvr rctx="IE">
                                        <p:cTn id="121" dur="indefinite"/>
                                        <p:tgtEl>
                                          <p:spTgt spid="14"/>
                                        </p:tgtEl>
                                      </p:cBhvr>
                                    </p:animEffect>
                                  </p:childTnLst>
                                </p:cTn>
                              </p:par>
                              <p:par>
                                <p:cTn id="122" presetID="9" presetClass="emph" presetSubtype="0" nodeType="withEffect">
                                  <p:stCondLst>
                                    <p:cond delay="0"/>
                                  </p:stCondLst>
                                  <p:childTnLst>
                                    <p:set>
                                      <p:cBhvr rctx="PPT">
                                        <p:cTn id="123" dur="indefinite"/>
                                        <p:tgtEl>
                                          <p:spTgt spid="15"/>
                                        </p:tgtEl>
                                        <p:attrNameLst>
                                          <p:attrName>style.opacity</p:attrName>
                                        </p:attrNameLst>
                                      </p:cBhvr>
                                      <p:to>
                                        <p:strVal val="0.5"/>
                                      </p:to>
                                    </p:set>
                                    <p:animEffect filter="image" prLst="opacity: 0.5">
                                      <p:cBhvr rctx="IE">
                                        <p:cTn id="124" dur="indefinite"/>
                                        <p:tgtEl>
                                          <p:spTgt spid="15"/>
                                        </p:tgtEl>
                                      </p:cBhvr>
                                    </p:animEffect>
                                  </p:childTnLst>
                                </p:cTn>
                              </p:par>
                              <p:par>
                                <p:cTn id="125" presetID="9" presetClass="emph" presetSubtype="0" nodeType="withEffect">
                                  <p:stCondLst>
                                    <p:cond delay="0"/>
                                  </p:stCondLst>
                                  <p:childTnLst>
                                    <p:set>
                                      <p:cBhvr rctx="PPT">
                                        <p:cTn id="126" dur="indefinite"/>
                                        <p:tgtEl>
                                          <p:spTgt spid="18"/>
                                        </p:tgtEl>
                                        <p:attrNameLst>
                                          <p:attrName>style.opacity</p:attrName>
                                        </p:attrNameLst>
                                      </p:cBhvr>
                                      <p:to>
                                        <p:strVal val="0.5"/>
                                      </p:to>
                                    </p:set>
                                    <p:animEffect filter="image" prLst="opacity: 0.5">
                                      <p:cBhvr rctx="IE">
                                        <p:cTn id="127" dur="indefinite"/>
                                        <p:tgtEl>
                                          <p:spTgt spid="18"/>
                                        </p:tgtEl>
                                      </p:cBhvr>
                                    </p:animEffect>
                                  </p:childTnLst>
                                </p:cTn>
                              </p:par>
                              <p:par>
                                <p:cTn id="128" presetID="9" presetClass="emph" presetSubtype="0" nodeType="withEffect">
                                  <p:stCondLst>
                                    <p:cond delay="0"/>
                                  </p:stCondLst>
                                  <p:childTnLst>
                                    <p:set>
                                      <p:cBhvr rctx="PPT">
                                        <p:cTn id="129" dur="indefinite"/>
                                        <p:tgtEl>
                                          <p:spTgt spid="19"/>
                                        </p:tgtEl>
                                        <p:attrNameLst>
                                          <p:attrName>style.opacity</p:attrName>
                                        </p:attrNameLst>
                                      </p:cBhvr>
                                      <p:to>
                                        <p:strVal val="0.5"/>
                                      </p:to>
                                    </p:set>
                                    <p:animEffect filter="image" prLst="opacity: 0.5">
                                      <p:cBhvr rctx="IE">
                                        <p:cTn id="130" dur="indefinite"/>
                                        <p:tgtEl>
                                          <p:spTgt spid="19"/>
                                        </p:tgtEl>
                                      </p:cBhvr>
                                    </p:animEffect>
                                  </p:childTnLst>
                                </p:cTn>
                              </p:par>
                              <p:par>
                                <p:cTn id="131" presetID="9" presetClass="emph" presetSubtype="0" nodeType="withEffect">
                                  <p:stCondLst>
                                    <p:cond delay="0"/>
                                  </p:stCondLst>
                                  <p:childTnLst>
                                    <p:set>
                                      <p:cBhvr rctx="PPT">
                                        <p:cTn id="132" dur="indefinite"/>
                                        <p:tgtEl>
                                          <p:spTgt spid="20"/>
                                        </p:tgtEl>
                                        <p:attrNameLst>
                                          <p:attrName>style.opacity</p:attrName>
                                        </p:attrNameLst>
                                      </p:cBhvr>
                                      <p:to>
                                        <p:strVal val="0.5"/>
                                      </p:to>
                                    </p:set>
                                    <p:animEffect filter="image" prLst="opacity: 0.5">
                                      <p:cBhvr rctx="IE">
                                        <p:cTn id="133" dur="indefinite"/>
                                        <p:tgtEl>
                                          <p:spTgt spid="20"/>
                                        </p:tgtEl>
                                      </p:cBhvr>
                                    </p:animEffect>
                                  </p:childTnLst>
                                </p:cTn>
                              </p:par>
                              <p:par>
                                <p:cTn id="134" presetID="9" presetClass="emph" presetSubtype="0" nodeType="withEffect">
                                  <p:stCondLst>
                                    <p:cond delay="0"/>
                                  </p:stCondLst>
                                  <p:childTnLst>
                                    <p:set>
                                      <p:cBhvr rctx="PPT">
                                        <p:cTn id="135" dur="indefinite"/>
                                        <p:tgtEl>
                                          <p:spTgt spid="21"/>
                                        </p:tgtEl>
                                        <p:attrNameLst>
                                          <p:attrName>style.opacity</p:attrName>
                                        </p:attrNameLst>
                                      </p:cBhvr>
                                      <p:to>
                                        <p:strVal val="0.5"/>
                                      </p:to>
                                    </p:set>
                                    <p:animEffect filter="image" prLst="opacity: 0.5">
                                      <p:cBhvr rctx="IE">
                                        <p:cTn id="136" dur="indefinite"/>
                                        <p:tgtEl>
                                          <p:spTgt spid="21"/>
                                        </p:tgtEl>
                                      </p:cBhvr>
                                    </p:animEffect>
                                  </p:childTnLst>
                                </p:cTn>
                              </p:par>
                              <p:par>
                                <p:cTn id="137" presetID="9" presetClass="emph" presetSubtype="0" nodeType="withEffect">
                                  <p:stCondLst>
                                    <p:cond delay="0"/>
                                  </p:stCondLst>
                                  <p:childTnLst>
                                    <p:set>
                                      <p:cBhvr rctx="PPT">
                                        <p:cTn id="138" dur="indefinite"/>
                                        <p:tgtEl>
                                          <p:spTgt spid="26"/>
                                        </p:tgtEl>
                                        <p:attrNameLst>
                                          <p:attrName>style.opacity</p:attrName>
                                        </p:attrNameLst>
                                      </p:cBhvr>
                                      <p:to>
                                        <p:strVal val="0.5"/>
                                      </p:to>
                                    </p:set>
                                    <p:animEffect filter="image" prLst="opacity: 0.5">
                                      <p:cBhvr rctx="IE">
                                        <p:cTn id="139" dur="indefinite"/>
                                        <p:tgtEl>
                                          <p:spTgt spid="26"/>
                                        </p:tgtEl>
                                      </p:cBhvr>
                                    </p:animEffect>
                                  </p:childTnLst>
                                </p:cTn>
                              </p:par>
                            </p:childTnLst>
                          </p:cTn>
                        </p:par>
                      </p:childTnLst>
                    </p:cTn>
                  </p:par>
                  <p:par>
                    <p:cTn id="140" fill="hold">
                      <p:stCondLst>
                        <p:cond delay="indefinite"/>
                      </p:stCondLst>
                      <p:childTnLst>
                        <p:par>
                          <p:cTn id="141" fill="hold">
                            <p:stCondLst>
                              <p:cond delay="0"/>
                            </p:stCondLst>
                            <p:childTnLst>
                              <p:par>
                                <p:cTn id="142" presetID="42" presetClass="entr" presetSubtype="0" fill="hold" nodeType="clickEffect">
                                  <p:stCondLst>
                                    <p:cond delay="0"/>
                                  </p:stCondLst>
                                  <p:childTnLst>
                                    <p:set>
                                      <p:cBhvr>
                                        <p:cTn id="143" dur="1" fill="hold">
                                          <p:stCondLst>
                                            <p:cond delay="0"/>
                                          </p:stCondLst>
                                        </p:cTn>
                                        <p:tgtEl>
                                          <p:spTgt spid="24"/>
                                        </p:tgtEl>
                                        <p:attrNameLst>
                                          <p:attrName>style.visibility</p:attrName>
                                        </p:attrNameLst>
                                      </p:cBhvr>
                                      <p:to>
                                        <p:strVal val="visible"/>
                                      </p:to>
                                    </p:set>
                                    <p:animEffect transition="in" filter="fade">
                                      <p:cBhvr>
                                        <p:cTn id="144" dur="1000"/>
                                        <p:tgtEl>
                                          <p:spTgt spid="24"/>
                                        </p:tgtEl>
                                      </p:cBhvr>
                                    </p:animEffect>
                                    <p:anim calcmode="lin" valueType="num">
                                      <p:cBhvr>
                                        <p:cTn id="145" dur="1000" fill="hold"/>
                                        <p:tgtEl>
                                          <p:spTgt spid="24"/>
                                        </p:tgtEl>
                                        <p:attrNameLst>
                                          <p:attrName>ppt_x</p:attrName>
                                        </p:attrNameLst>
                                      </p:cBhvr>
                                      <p:tavLst>
                                        <p:tav tm="0">
                                          <p:val>
                                            <p:strVal val="#ppt_x"/>
                                          </p:val>
                                        </p:tav>
                                        <p:tav tm="100000">
                                          <p:val>
                                            <p:strVal val="#ppt_x"/>
                                          </p:val>
                                        </p:tav>
                                      </p:tavLst>
                                    </p:anim>
                                    <p:anim calcmode="lin" valueType="num">
                                      <p:cBhvr>
                                        <p:cTn id="146"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5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prstGeom prst="rect">
            <a:avLst/>
          </a:prstGeom>
        </p:spPr>
        <p:txBody>
          <a:bodyPr/>
          <a:lstStyle/>
          <a:p>
            <a:r>
              <a:rPr lang="en-US" dirty="0"/>
              <a:t>Virtual Machines</a:t>
            </a:r>
          </a:p>
        </p:txBody>
      </p:sp>
    </p:spTree>
    <p:extLst>
      <p:ext uri="{BB962C8B-B14F-4D97-AF65-F5344CB8AC3E}">
        <p14:creationId xmlns:p14="http://schemas.microsoft.com/office/powerpoint/2010/main" val="3339610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2890630" y="3665157"/>
            <a:ext cx="6410741" cy="2423127"/>
          </a:xfrm>
        </p:spPr>
        <p:txBody>
          <a:bodyPr/>
          <a:lstStyle/>
          <a:p>
            <a:pPr marL="571500" indent="-571500">
              <a:buClr>
                <a:srgbClr val="92D050"/>
              </a:buClr>
              <a:buFont typeface="Wingdings" panose="05000000000000000000" pitchFamily="2" charset="2"/>
              <a:buChar char="à"/>
            </a:pPr>
            <a:r>
              <a:rPr lang="en-US" sz="2800" dirty="0"/>
              <a:t>Launch Windows Server and Linux in minutes</a:t>
            </a:r>
          </a:p>
          <a:p>
            <a:pPr marL="571500" indent="-571500">
              <a:buClr>
                <a:srgbClr val="92D050"/>
              </a:buClr>
              <a:buFont typeface="Wingdings" panose="05000000000000000000" pitchFamily="2" charset="2"/>
              <a:buChar char="à"/>
            </a:pPr>
            <a:r>
              <a:rPr lang="en-US" sz="2800" dirty="0"/>
              <a:t>Scale from 1 to 1000s of VM Instances</a:t>
            </a:r>
          </a:p>
          <a:p>
            <a:pPr marL="571500" indent="-571500">
              <a:buClr>
                <a:srgbClr val="92D050"/>
              </a:buClr>
              <a:buFont typeface="Wingdings" panose="05000000000000000000" pitchFamily="2" charset="2"/>
              <a:buChar char="à"/>
            </a:pPr>
            <a:r>
              <a:rPr lang="en-US" sz="2800" dirty="0">
                <a:sym typeface="Wingdings" panose="05000000000000000000" pitchFamily="2" charset="2"/>
              </a:rPr>
              <a:t>Save money with per-minute billing</a:t>
            </a:r>
          </a:p>
          <a:p>
            <a:pPr marL="571500" indent="-571500">
              <a:buClr>
                <a:srgbClr val="92D050"/>
              </a:buClr>
              <a:buFont typeface="Wingdings" panose="05000000000000000000" pitchFamily="2" charset="2"/>
              <a:buChar char="à"/>
            </a:pPr>
            <a:r>
              <a:rPr lang="en-US" sz="2800" dirty="0">
                <a:sym typeface="Wingdings" panose="05000000000000000000" pitchFamily="2" charset="2"/>
              </a:rPr>
              <a:t>Open and </a:t>
            </a:r>
            <a:r>
              <a:rPr lang="en-US" sz="2800" dirty="0" smtClean="0">
                <a:sym typeface="Wingdings" panose="05000000000000000000" pitchFamily="2" charset="2"/>
              </a:rPr>
              <a:t>extensible</a:t>
            </a:r>
            <a:endParaRPr lang="en-US" sz="3200" dirty="0"/>
          </a:p>
        </p:txBody>
      </p:sp>
      <p:sp>
        <p:nvSpPr>
          <p:cNvPr id="5" name="Title 4"/>
          <p:cNvSpPr>
            <a:spLocks noGrp="1"/>
          </p:cNvSpPr>
          <p:nvPr>
            <p:ph type="title"/>
          </p:nvPr>
        </p:nvSpPr>
        <p:spPr>
          <a:prstGeom prst="rect">
            <a:avLst/>
          </a:prstGeom>
        </p:spPr>
        <p:txBody>
          <a:bodyPr>
            <a:normAutofit fontScale="90000"/>
          </a:bodyPr>
          <a:lstStyle/>
          <a:p>
            <a:r>
              <a:rPr lang="en-US" sz="6600" dirty="0" smtClean="0">
                <a:solidFill>
                  <a:schemeClr val="bg2"/>
                </a:solidFill>
              </a:rPr>
              <a:t>Azure </a:t>
            </a:r>
            <a:r>
              <a:rPr lang="en-US" altLang="zh-CN" sz="6600" dirty="0" smtClean="0">
                <a:solidFill>
                  <a:schemeClr val="bg2"/>
                </a:solidFill>
              </a:rPr>
              <a:t>Virtual Machines</a:t>
            </a:r>
            <a:endParaRPr lang="en-US" sz="6600" dirty="0">
              <a:solidFill>
                <a:schemeClr val="bg2"/>
              </a:solidFill>
            </a:endParaRPr>
          </a:p>
        </p:txBody>
      </p:sp>
    </p:spTree>
    <p:extLst>
      <p:ext uri="{BB962C8B-B14F-4D97-AF65-F5344CB8AC3E}">
        <p14:creationId xmlns:p14="http://schemas.microsoft.com/office/powerpoint/2010/main" val="4131699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fade">
                                      <p:cBhvr>
                                        <p:cTn id="13" dur="500"/>
                                        <p:tgtEl>
                                          <p:spTgt spid="2">
                                            <p:txEl>
                                              <p:pRg st="2" end="2"/>
                                            </p:txEl>
                                          </p:spTgt>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fade">
                                      <p:cBhvr>
                                        <p:cTn id="16"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 52"/>
          <p:cNvGrpSpPr/>
          <p:nvPr/>
        </p:nvGrpSpPr>
        <p:grpSpPr>
          <a:xfrm>
            <a:off x="8099658" y="1302458"/>
            <a:ext cx="3582888" cy="5167553"/>
            <a:chOff x="6075135" y="828676"/>
            <a:chExt cx="2687866" cy="3876674"/>
          </a:xfrm>
        </p:grpSpPr>
        <p:sp>
          <p:nvSpPr>
            <p:cNvPr id="5" name="Rectangle 4"/>
            <p:cNvSpPr/>
            <p:nvPr/>
          </p:nvSpPr>
          <p:spPr bwMode="auto">
            <a:xfrm>
              <a:off x="6075135" y="828676"/>
              <a:ext cx="2687866" cy="752474"/>
            </a:xfrm>
            <a:prstGeom prst="rect">
              <a:avLst/>
            </a:prstGeom>
            <a:solidFill>
              <a:schemeClr val="tx2"/>
            </a:solidFill>
            <a:ln w="9525" cap="flat" cmpd="sng" algn="ctr">
              <a:noFill/>
              <a:prstDash val="solid"/>
              <a:headEnd type="none" w="med" len="med"/>
              <a:tailEnd type="none" w="med" len="med"/>
            </a:ln>
            <a:effectLst/>
          </p:spPr>
          <p:txBody>
            <a:bodyPr vert="horz" wrap="square" lIns="243777" tIns="60944" rIns="121888" bIns="60944" numCol="1" rtlCol="0" anchor="ctr" anchorCtr="0" compatLnSpc="1">
              <a:prstTxWarp prst="textNoShape">
                <a:avLst/>
              </a:prstTxWarp>
            </a:bodyPr>
            <a:lstStyle/>
            <a:p>
              <a:pPr algn="ctr">
                <a:lnSpc>
                  <a:spcPct val="90000"/>
                </a:lnSpc>
                <a:buSzPct val="90000"/>
                <a:defRPr/>
              </a:pPr>
              <a: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New Disk Persisted in Storage</a:t>
              </a:r>
            </a:p>
          </p:txBody>
        </p:sp>
        <p:sp>
          <p:nvSpPr>
            <p:cNvPr id="9" name="Rectangle 8"/>
            <p:cNvSpPr/>
            <p:nvPr/>
          </p:nvSpPr>
          <p:spPr bwMode="auto">
            <a:xfrm>
              <a:off x="6079210" y="1581150"/>
              <a:ext cx="2683791" cy="3124200"/>
            </a:xfrm>
            <a:prstGeom prst="rect">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46" name="Freeform 128"/>
            <p:cNvSpPr>
              <a:spLocks noChangeAspect="1"/>
            </p:cNvSpPr>
            <p:nvPr/>
          </p:nvSpPr>
          <p:spPr bwMode="black">
            <a:xfrm>
              <a:off x="6172200" y="2469747"/>
              <a:ext cx="2438400" cy="1347007"/>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FFFFF"/>
            </a:solidFill>
            <a:ln>
              <a:noFill/>
            </a:ln>
            <a:extLst/>
          </p:spPr>
          <p:txBody>
            <a:bodyPr vert="horz" wrap="square" lIns="121888" tIns="60944" rIns="121888" bIns="60944" numCol="1" anchor="t" anchorCtr="0" compatLnSpc="1">
              <a:prstTxWarp prst="textNoShape">
                <a:avLst/>
              </a:prstTxWarp>
            </a:bodyPr>
            <a:lstStyle/>
            <a:p>
              <a:endParaRPr lang="en-US" sz="3199" dirty="0"/>
            </a:p>
          </p:txBody>
        </p:sp>
        <p:sp>
          <p:nvSpPr>
            <p:cNvPr id="51" name="TextBox 50"/>
            <p:cNvSpPr txBox="1"/>
            <p:nvPr/>
          </p:nvSpPr>
          <p:spPr>
            <a:xfrm>
              <a:off x="6232386" y="3836252"/>
              <a:ext cx="2341770"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r>
                <a:rPr lang="en-US" sz="2133" dirty="0">
                  <a:solidFill>
                    <a:schemeClr val="accent6">
                      <a:alpha val="99000"/>
                    </a:schemeClr>
                  </a:solidFill>
                  <a:latin typeface="+mn-lt"/>
                </a:rPr>
                <a:t>Cloud</a:t>
              </a:r>
            </a:p>
          </p:txBody>
        </p:sp>
      </p:grpSp>
      <p:sp>
        <p:nvSpPr>
          <p:cNvPr id="2" name="Title 1"/>
          <p:cNvSpPr>
            <a:spLocks noGrp="1"/>
          </p:cNvSpPr>
          <p:nvPr>
            <p:ph type="title" idx="4294967295"/>
          </p:nvPr>
        </p:nvSpPr>
        <p:spPr>
          <a:xfrm>
            <a:off x="509457" y="159194"/>
            <a:ext cx="11080750" cy="957263"/>
          </a:xfrm>
          <a:prstGeom prst="rect">
            <a:avLst/>
          </a:prstGeom>
        </p:spPr>
        <p:txBody>
          <a:bodyPr/>
          <a:lstStyle/>
          <a:p>
            <a:r>
              <a:rPr lang="en-US" dirty="0" smtClean="0"/>
              <a:t>Provisioning VM</a:t>
            </a:r>
            <a:endParaRPr lang="en-US" dirty="0"/>
          </a:p>
        </p:txBody>
      </p:sp>
      <p:sp>
        <p:nvSpPr>
          <p:cNvPr id="4" name="Rectangle 3"/>
          <p:cNvSpPr/>
          <p:nvPr/>
        </p:nvSpPr>
        <p:spPr bwMode="auto">
          <a:xfrm>
            <a:off x="4310362" y="1302459"/>
            <a:ext cx="3582888" cy="1003037"/>
          </a:xfrm>
          <a:prstGeom prst="rect">
            <a:avLst/>
          </a:prstGeom>
          <a:solidFill>
            <a:schemeClr val="accent1"/>
          </a:solidFill>
          <a:ln w="9525" cap="flat" cmpd="sng" algn="ctr">
            <a:noFill/>
            <a:prstDash val="solid"/>
            <a:headEnd type="none" w="med" len="med"/>
            <a:tailEnd type="none" w="med" len="med"/>
          </a:ln>
          <a:effectLst/>
        </p:spPr>
        <p:txBody>
          <a:bodyPr vert="horz" wrap="square" lIns="243777" tIns="60944" rIns="121888" bIns="60944" numCol="1" rtlCol="0" anchor="ctr" anchorCtr="0" compatLnSpc="1">
            <a:prstTxWarp prst="textNoShape">
              <a:avLst/>
            </a:prstTxWarp>
          </a:bodyPr>
          <a:lstStyle/>
          <a:p>
            <a:pPr lvl="0" algn="ctr">
              <a:lnSpc>
                <a:spcPct val="90000"/>
              </a:lnSpc>
              <a:buSzPct val="90000"/>
              <a:defRPr/>
            </a:pPr>
            <a: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Select Image </a:t>
            </a:r>
            <a:b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br>
            <a: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and VM Size</a:t>
            </a:r>
          </a:p>
        </p:txBody>
      </p:sp>
      <p:sp>
        <p:nvSpPr>
          <p:cNvPr id="8" name="Rectangle 7"/>
          <p:cNvSpPr/>
          <p:nvPr/>
        </p:nvSpPr>
        <p:spPr bwMode="auto">
          <a:xfrm>
            <a:off x="4309990" y="2305496"/>
            <a:ext cx="3577456" cy="4164515"/>
          </a:xfrm>
          <a:prstGeom prst="rect">
            <a:avLst/>
          </a:prstGeom>
          <a:solidFill>
            <a:schemeClr val="tx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sp>
        <p:nvSpPr>
          <p:cNvPr id="3" name="Rectangle 2"/>
          <p:cNvSpPr/>
          <p:nvPr/>
        </p:nvSpPr>
        <p:spPr bwMode="auto">
          <a:xfrm>
            <a:off x="509457" y="1302458"/>
            <a:ext cx="3582888" cy="1003037"/>
          </a:xfrm>
          <a:prstGeom prst="rect">
            <a:avLst/>
          </a:prstGeom>
          <a:solidFill>
            <a:schemeClr val="accent3"/>
          </a:solidFill>
          <a:ln w="9525" cap="flat" cmpd="sng" algn="ctr">
            <a:noFill/>
            <a:prstDash val="solid"/>
            <a:headEnd type="none" w="med" len="med"/>
            <a:tailEnd type="none" w="med" len="med"/>
          </a:ln>
          <a:effectLst/>
        </p:spPr>
        <p:txBody>
          <a:bodyPr vert="horz" wrap="square" lIns="243777" tIns="60944" rIns="121888" bIns="60944" numCol="1" rtlCol="0" anchor="ctr" anchorCtr="0" compatLnSpc="1">
            <a:prstTxWarp prst="textNoShape">
              <a:avLst/>
            </a:prstTxWarp>
          </a:bodyPr>
          <a:lstStyle/>
          <a:p>
            <a:pPr lvl="0" algn="ctr">
              <a:lnSpc>
                <a:spcPct val="90000"/>
              </a:lnSpc>
              <a:buSzPct val="90000"/>
              <a:defRPr/>
            </a:pPr>
            <a:r>
              <a:rPr lang="en-US" sz="2933" kern="0" dirty="0">
                <a:gradFill>
                  <a:gsLst>
                    <a:gs pos="85000">
                      <a:srgbClr val="FFFFFF"/>
                    </a:gs>
                    <a:gs pos="0">
                      <a:srgbClr val="FFFFFF"/>
                    </a:gs>
                  </a:gsLst>
                  <a:lin ang="5400000" scaled="0"/>
                </a:gradFill>
                <a:latin typeface="Segoe UI Light" pitchFamily="34" charset="0"/>
                <a:ea typeface="Segoe UI" pitchFamily="34" charset="0"/>
                <a:cs typeface="Segoe UI" pitchFamily="34" charset="0"/>
              </a:rPr>
              <a:t>Getting Started</a:t>
            </a:r>
          </a:p>
        </p:txBody>
      </p:sp>
      <p:sp>
        <p:nvSpPr>
          <p:cNvPr id="7" name="Rectangle 6"/>
          <p:cNvSpPr/>
          <p:nvPr/>
        </p:nvSpPr>
        <p:spPr bwMode="auto">
          <a:xfrm>
            <a:off x="514889" y="2305495"/>
            <a:ext cx="3577456" cy="4164516"/>
          </a:xfrm>
          <a:prstGeom prst="rect">
            <a:avLst/>
          </a:prstGeom>
          <a:solidFill>
            <a:schemeClr val="accent4">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1883" tIns="60941" rIns="121883" bIns="60941" numCol="1" rtlCol="0" anchor="ctr" anchorCtr="0" compatLnSpc="1">
            <a:prstTxWarp prst="textNoShape">
              <a:avLst/>
            </a:prstTxWarp>
          </a:bodyPr>
          <a:lstStyle/>
          <a:p>
            <a:pPr algn="ctr" defTabSz="1218291" fontAlgn="base">
              <a:spcBef>
                <a:spcPct val="0"/>
              </a:spcBef>
              <a:spcAft>
                <a:spcPct val="0"/>
              </a:spcAft>
            </a:pPr>
            <a:endParaRPr lang="en-US" sz="2933" dirty="0">
              <a:gradFill>
                <a:gsLst>
                  <a:gs pos="0">
                    <a:srgbClr val="FFFFFF"/>
                  </a:gs>
                  <a:gs pos="100000">
                    <a:srgbClr val="FFFFFF"/>
                  </a:gs>
                </a:gsLst>
                <a:lin ang="5400000" scaled="0"/>
              </a:gradFill>
            </a:endParaRPr>
          </a:p>
        </p:txBody>
      </p:sp>
      <p:grpSp>
        <p:nvGrpSpPr>
          <p:cNvPr id="32" name="Group 31"/>
          <p:cNvGrpSpPr/>
          <p:nvPr/>
        </p:nvGrpSpPr>
        <p:grpSpPr>
          <a:xfrm>
            <a:off x="1895072" y="2430674"/>
            <a:ext cx="817089" cy="687410"/>
            <a:chOff x="1447800" y="1796832"/>
            <a:chExt cx="990599" cy="833383"/>
          </a:xfrm>
        </p:grpSpPr>
        <p:pic>
          <p:nvPicPr>
            <p:cNvPr id="6147" name="Picture 3"/>
            <p:cNvPicPr>
              <a:picLocks noChangeAspect="1" noChangeArrowheads="1"/>
            </p:cNvPicPr>
            <p:nvPr/>
          </p:nvPicPr>
          <p:blipFill rotWithShape="1">
            <a:blip r:embed="rId3" cstate="print">
              <a:duotone>
                <a:schemeClr val="accent4">
                  <a:shade val="45000"/>
                  <a:satMod val="135000"/>
                </a:schemeClr>
                <a:prstClr val="white"/>
              </a:duotone>
              <a:extLst>
                <a:ext uri="{28A0092B-C50C-407E-A947-70E740481C1C}">
                  <a14:useLocalDpi xmlns:a14="http://schemas.microsoft.com/office/drawing/2010/main" val="0"/>
                </a:ext>
              </a:extLst>
            </a:blip>
            <a:srcRect r="28326"/>
            <a:stretch/>
          </p:blipFill>
          <p:spPr bwMode="auto">
            <a:xfrm>
              <a:off x="1447800" y="1796832"/>
              <a:ext cx="990599" cy="8333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6" name="Freeform 10"/>
            <p:cNvSpPr>
              <a:spLocks noEditPoints="1"/>
            </p:cNvSpPr>
            <p:nvPr/>
          </p:nvSpPr>
          <p:spPr bwMode="black">
            <a:xfrm>
              <a:off x="1639899" y="1962150"/>
              <a:ext cx="606400" cy="362999"/>
            </a:xfrm>
            <a:custGeom>
              <a:avLst/>
              <a:gdLst>
                <a:gd name="T0" fmla="*/ 401 w 672"/>
                <a:gd name="T1" fmla="*/ 114 h 402"/>
                <a:gd name="T2" fmla="*/ 545 w 672"/>
                <a:gd name="T3" fmla="*/ 258 h 402"/>
                <a:gd name="T4" fmla="*/ 401 w 672"/>
                <a:gd name="T5" fmla="*/ 402 h 402"/>
                <a:gd name="T6" fmla="*/ 401 w 672"/>
                <a:gd name="T7" fmla="*/ 402 h 402"/>
                <a:gd name="T8" fmla="*/ 401 w 672"/>
                <a:gd name="T9" fmla="*/ 402 h 402"/>
                <a:gd name="T10" fmla="*/ 96 w 672"/>
                <a:gd name="T11" fmla="*/ 402 h 402"/>
                <a:gd name="T12" fmla="*/ 96 w 672"/>
                <a:gd name="T13" fmla="*/ 402 h 402"/>
                <a:gd name="T14" fmla="*/ 90 w 672"/>
                <a:gd name="T15" fmla="*/ 402 h 402"/>
                <a:gd name="T16" fmla="*/ 90 w 672"/>
                <a:gd name="T17" fmla="*/ 402 h 402"/>
                <a:gd name="T18" fmla="*/ 89 w 672"/>
                <a:gd name="T19" fmla="*/ 402 h 402"/>
                <a:gd name="T20" fmla="*/ 0 w 672"/>
                <a:gd name="T21" fmla="*/ 314 h 402"/>
                <a:gd name="T22" fmla="*/ 89 w 672"/>
                <a:gd name="T23" fmla="*/ 225 h 402"/>
                <a:gd name="T24" fmla="*/ 124 w 672"/>
                <a:gd name="T25" fmla="*/ 233 h 402"/>
                <a:gd name="T26" fmla="*/ 226 w 672"/>
                <a:gd name="T27" fmla="*/ 171 h 402"/>
                <a:gd name="T28" fmla="*/ 278 w 672"/>
                <a:gd name="T29" fmla="*/ 184 h 402"/>
                <a:gd name="T30" fmla="*/ 401 w 672"/>
                <a:gd name="T31" fmla="*/ 114 h 402"/>
                <a:gd name="T32" fmla="*/ 544 w 672"/>
                <a:gd name="T33" fmla="*/ 0 h 402"/>
                <a:gd name="T34" fmla="*/ 672 w 672"/>
                <a:gd name="T35" fmla="*/ 128 h 402"/>
                <a:gd name="T36" fmla="*/ 557 w 672"/>
                <a:gd name="T37" fmla="*/ 255 h 402"/>
                <a:gd name="T38" fmla="*/ 557 w 672"/>
                <a:gd name="T39" fmla="*/ 253 h 402"/>
                <a:gd name="T40" fmla="*/ 403 w 672"/>
                <a:gd name="T41" fmla="*/ 100 h 402"/>
                <a:gd name="T42" fmla="*/ 273 w 672"/>
                <a:gd name="T43" fmla="*/ 171 h 402"/>
                <a:gd name="T44" fmla="*/ 229 w 672"/>
                <a:gd name="T45" fmla="*/ 159 h 402"/>
                <a:gd name="T46" fmla="*/ 192 w 672"/>
                <a:gd name="T47" fmla="*/ 168 h 402"/>
                <a:gd name="T48" fmla="*/ 265 w 672"/>
                <a:gd name="T49" fmla="*/ 104 h 402"/>
                <a:gd name="T50" fmla="*/ 295 w 672"/>
                <a:gd name="T51" fmla="*/ 111 h 402"/>
                <a:gd name="T52" fmla="*/ 387 w 672"/>
                <a:gd name="T53" fmla="*/ 53 h 402"/>
                <a:gd name="T54" fmla="*/ 433 w 672"/>
                <a:gd name="T55" fmla="*/ 65 h 402"/>
                <a:gd name="T56" fmla="*/ 544 w 672"/>
                <a:gd name="T57"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2" h="402">
                  <a:moveTo>
                    <a:pt x="401" y="114"/>
                  </a:moveTo>
                  <a:cubicBezTo>
                    <a:pt x="481" y="114"/>
                    <a:pt x="545" y="178"/>
                    <a:pt x="545" y="258"/>
                  </a:cubicBezTo>
                  <a:cubicBezTo>
                    <a:pt x="545" y="338"/>
                    <a:pt x="481" y="402"/>
                    <a:pt x="401" y="402"/>
                  </a:cubicBezTo>
                  <a:cubicBezTo>
                    <a:pt x="401" y="402"/>
                    <a:pt x="401" y="402"/>
                    <a:pt x="401" y="402"/>
                  </a:cubicBezTo>
                  <a:cubicBezTo>
                    <a:pt x="401" y="402"/>
                    <a:pt x="401" y="402"/>
                    <a:pt x="401" y="402"/>
                  </a:cubicBezTo>
                  <a:cubicBezTo>
                    <a:pt x="96" y="402"/>
                    <a:pt x="96" y="402"/>
                    <a:pt x="96" y="402"/>
                  </a:cubicBezTo>
                  <a:cubicBezTo>
                    <a:pt x="96" y="402"/>
                    <a:pt x="96" y="402"/>
                    <a:pt x="96" y="402"/>
                  </a:cubicBezTo>
                  <a:cubicBezTo>
                    <a:pt x="90" y="402"/>
                    <a:pt x="90" y="402"/>
                    <a:pt x="90" y="402"/>
                  </a:cubicBezTo>
                  <a:cubicBezTo>
                    <a:pt x="90" y="402"/>
                    <a:pt x="90" y="402"/>
                    <a:pt x="90" y="402"/>
                  </a:cubicBezTo>
                  <a:cubicBezTo>
                    <a:pt x="90" y="402"/>
                    <a:pt x="89" y="402"/>
                    <a:pt x="89" y="402"/>
                  </a:cubicBezTo>
                  <a:cubicBezTo>
                    <a:pt x="40" y="402"/>
                    <a:pt x="0" y="363"/>
                    <a:pt x="0" y="314"/>
                  </a:cubicBezTo>
                  <a:cubicBezTo>
                    <a:pt x="0" y="265"/>
                    <a:pt x="40" y="225"/>
                    <a:pt x="89" y="225"/>
                  </a:cubicBezTo>
                  <a:cubicBezTo>
                    <a:pt x="102" y="225"/>
                    <a:pt x="114" y="228"/>
                    <a:pt x="124" y="233"/>
                  </a:cubicBezTo>
                  <a:cubicBezTo>
                    <a:pt x="143" y="196"/>
                    <a:pt x="181" y="171"/>
                    <a:pt x="226" y="171"/>
                  </a:cubicBezTo>
                  <a:cubicBezTo>
                    <a:pt x="244" y="171"/>
                    <a:pt x="262" y="176"/>
                    <a:pt x="278" y="184"/>
                  </a:cubicBezTo>
                  <a:cubicBezTo>
                    <a:pt x="303" y="142"/>
                    <a:pt x="349" y="114"/>
                    <a:pt x="401" y="114"/>
                  </a:cubicBezTo>
                  <a:close/>
                  <a:moveTo>
                    <a:pt x="544" y="0"/>
                  </a:moveTo>
                  <a:cubicBezTo>
                    <a:pt x="615" y="0"/>
                    <a:pt x="672" y="57"/>
                    <a:pt x="672" y="128"/>
                  </a:cubicBezTo>
                  <a:cubicBezTo>
                    <a:pt x="672" y="194"/>
                    <a:pt x="622" y="249"/>
                    <a:pt x="557" y="255"/>
                  </a:cubicBezTo>
                  <a:cubicBezTo>
                    <a:pt x="557" y="253"/>
                    <a:pt x="557" y="253"/>
                    <a:pt x="557" y="253"/>
                  </a:cubicBezTo>
                  <a:cubicBezTo>
                    <a:pt x="557" y="168"/>
                    <a:pt x="488" y="100"/>
                    <a:pt x="403" y="100"/>
                  </a:cubicBezTo>
                  <a:cubicBezTo>
                    <a:pt x="348" y="100"/>
                    <a:pt x="300" y="128"/>
                    <a:pt x="273" y="171"/>
                  </a:cubicBezTo>
                  <a:cubicBezTo>
                    <a:pt x="260" y="163"/>
                    <a:pt x="245" y="159"/>
                    <a:pt x="229" y="159"/>
                  </a:cubicBezTo>
                  <a:cubicBezTo>
                    <a:pt x="216" y="159"/>
                    <a:pt x="203" y="162"/>
                    <a:pt x="192" y="168"/>
                  </a:cubicBezTo>
                  <a:cubicBezTo>
                    <a:pt x="196" y="132"/>
                    <a:pt x="227" y="104"/>
                    <a:pt x="265" y="104"/>
                  </a:cubicBezTo>
                  <a:cubicBezTo>
                    <a:pt x="275" y="104"/>
                    <a:pt x="286" y="106"/>
                    <a:pt x="295" y="111"/>
                  </a:cubicBezTo>
                  <a:cubicBezTo>
                    <a:pt x="311" y="77"/>
                    <a:pt x="346" y="53"/>
                    <a:pt x="387" y="53"/>
                  </a:cubicBezTo>
                  <a:cubicBezTo>
                    <a:pt x="403" y="53"/>
                    <a:pt x="419" y="57"/>
                    <a:pt x="433" y="65"/>
                  </a:cubicBezTo>
                  <a:cubicBezTo>
                    <a:pt x="455" y="26"/>
                    <a:pt x="496" y="0"/>
                    <a:pt x="544" y="0"/>
                  </a:cubicBezTo>
                  <a:close/>
                </a:path>
              </a:pathLst>
            </a:custGeom>
            <a:solidFill>
              <a:schemeClr val="accent4"/>
            </a:solidFill>
            <a:ln>
              <a:noFill/>
            </a:ln>
            <a:extLst/>
          </p:spPr>
          <p:txBody>
            <a:bodyPr vert="horz" wrap="square" lIns="121888" tIns="60944" rIns="121888" bIns="60944" numCol="1" anchor="t" anchorCtr="0" compatLnSpc="1">
              <a:prstTxWarp prst="textNoShape">
                <a:avLst/>
              </a:prstTxWarp>
            </a:bodyPr>
            <a:lstStyle/>
            <a:p>
              <a:endParaRPr lang="en-US" sz="3199" dirty="0"/>
            </a:p>
          </p:txBody>
        </p:sp>
      </p:grpSp>
      <p:sp>
        <p:nvSpPr>
          <p:cNvPr id="38" name="TextBox 37"/>
          <p:cNvSpPr txBox="1"/>
          <p:nvPr/>
        </p:nvSpPr>
        <p:spPr>
          <a:xfrm>
            <a:off x="627653" y="3131471"/>
            <a:ext cx="3351927" cy="390789"/>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133" dirty="0">
                <a:solidFill>
                  <a:schemeClr val="tx2">
                    <a:alpha val="99000"/>
                  </a:schemeClr>
                </a:solidFill>
                <a:latin typeface="+mn-lt"/>
              </a:rPr>
              <a:t>Management </a:t>
            </a:r>
            <a:r>
              <a:rPr lang="en-US" sz="2133" dirty="0" smtClean="0">
                <a:solidFill>
                  <a:schemeClr val="tx2">
                    <a:alpha val="99000"/>
                  </a:schemeClr>
                </a:solidFill>
                <a:latin typeface="+mn-lt"/>
              </a:rPr>
              <a:t>Portals</a:t>
            </a:r>
            <a:endParaRPr lang="en-US" sz="2133" dirty="0">
              <a:solidFill>
                <a:schemeClr val="tx2">
                  <a:alpha val="99000"/>
                </a:schemeClr>
              </a:solidFill>
              <a:latin typeface="+mn-lt"/>
            </a:endParaRPr>
          </a:p>
        </p:txBody>
      </p:sp>
      <p:grpSp>
        <p:nvGrpSpPr>
          <p:cNvPr id="37" name="Group 36"/>
          <p:cNvGrpSpPr/>
          <p:nvPr/>
        </p:nvGrpSpPr>
        <p:grpSpPr>
          <a:xfrm>
            <a:off x="650167" y="3933979"/>
            <a:ext cx="3351927" cy="1096095"/>
            <a:chOff x="486561" y="2842012"/>
            <a:chExt cx="2514600" cy="822285"/>
          </a:xfrm>
        </p:grpSpPr>
        <p:sp>
          <p:nvSpPr>
            <p:cNvPr id="35" name="Rectangle 34"/>
            <p:cNvSpPr/>
            <p:nvPr/>
          </p:nvSpPr>
          <p:spPr bwMode="auto">
            <a:xfrm>
              <a:off x="1503570" y="2842012"/>
              <a:ext cx="446804" cy="446804"/>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0" bIns="0" numCol="1" rtlCol="0" anchor="ctr" anchorCtr="0" compatLnSpc="1">
              <a:prstTxWarp prst="textNoShape">
                <a:avLst/>
              </a:prstTxWarp>
            </a:bodyPr>
            <a:lstStyle/>
            <a:p>
              <a:pPr algn="ctr" defTabSz="1218291" fontAlgn="base">
                <a:spcBef>
                  <a:spcPct val="0"/>
                </a:spcBef>
                <a:spcAft>
                  <a:spcPct val="0"/>
                </a:spcAft>
              </a:pPr>
              <a:r>
                <a:rPr lang="en-US" sz="3732" dirty="0">
                  <a:solidFill>
                    <a:schemeClr val="accent4">
                      <a:lumMod val="20000"/>
                      <a:lumOff val="80000"/>
                    </a:schemeClr>
                  </a:solidFill>
                </a:rPr>
                <a:t>&gt;_</a:t>
              </a:r>
            </a:p>
          </p:txBody>
        </p:sp>
        <p:sp>
          <p:nvSpPr>
            <p:cNvPr id="40" name="TextBox 39"/>
            <p:cNvSpPr txBox="1"/>
            <p:nvPr/>
          </p:nvSpPr>
          <p:spPr>
            <a:xfrm>
              <a:off x="486561" y="3371129"/>
              <a:ext cx="2514600"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133" dirty="0">
                  <a:solidFill>
                    <a:schemeClr val="tx2">
                      <a:alpha val="99000"/>
                    </a:schemeClr>
                  </a:solidFill>
                  <a:latin typeface="+mn-lt"/>
                </a:rPr>
                <a:t>Scripting </a:t>
              </a:r>
            </a:p>
            <a:p>
              <a:pPr algn="ctr"/>
              <a:r>
                <a:rPr lang="en-US" sz="1600" dirty="0">
                  <a:solidFill>
                    <a:schemeClr val="tx2">
                      <a:alpha val="99000"/>
                    </a:schemeClr>
                  </a:solidFill>
                  <a:latin typeface="+mn-lt"/>
                </a:rPr>
                <a:t>(Windows, Linux and Mac) </a:t>
              </a:r>
            </a:p>
          </p:txBody>
        </p:sp>
      </p:grpSp>
      <p:grpSp>
        <p:nvGrpSpPr>
          <p:cNvPr id="39" name="Group 38"/>
          <p:cNvGrpSpPr/>
          <p:nvPr/>
        </p:nvGrpSpPr>
        <p:grpSpPr>
          <a:xfrm>
            <a:off x="655151" y="5441793"/>
            <a:ext cx="3351927" cy="964899"/>
            <a:chOff x="490300" y="3933987"/>
            <a:chExt cx="2514600" cy="723863"/>
          </a:xfrm>
        </p:grpSpPr>
        <p:sp>
          <p:nvSpPr>
            <p:cNvPr id="41" name="Freeform 87"/>
            <p:cNvSpPr>
              <a:spLocks noEditPoints="1"/>
            </p:cNvSpPr>
            <p:nvPr/>
          </p:nvSpPr>
          <p:spPr bwMode="black">
            <a:xfrm>
              <a:off x="1507374" y="3933987"/>
              <a:ext cx="480452" cy="390866"/>
            </a:xfrm>
            <a:custGeom>
              <a:avLst/>
              <a:gdLst>
                <a:gd name="T0" fmla="*/ 478 w 667"/>
                <a:gd name="T1" fmla="*/ 242 h 543"/>
                <a:gd name="T2" fmla="*/ 398 w 667"/>
                <a:gd name="T3" fmla="*/ 228 h 543"/>
                <a:gd name="T4" fmla="*/ 420 w 667"/>
                <a:gd name="T5" fmla="*/ 150 h 543"/>
                <a:gd name="T6" fmla="*/ 382 w 667"/>
                <a:gd name="T7" fmla="*/ 107 h 543"/>
                <a:gd name="T8" fmla="*/ 312 w 667"/>
                <a:gd name="T9" fmla="*/ 149 h 543"/>
                <a:gd name="T10" fmla="*/ 278 w 667"/>
                <a:gd name="T11" fmla="*/ 64 h 543"/>
                <a:gd name="T12" fmla="*/ 220 w 667"/>
                <a:gd name="T13" fmla="*/ 54 h 543"/>
                <a:gd name="T14" fmla="*/ 192 w 667"/>
                <a:gd name="T15" fmla="*/ 142 h 543"/>
                <a:gd name="T16" fmla="*/ 120 w 667"/>
                <a:gd name="T17" fmla="*/ 105 h 543"/>
                <a:gd name="T18" fmla="*/ 70 w 667"/>
                <a:gd name="T19" fmla="*/ 135 h 543"/>
                <a:gd name="T20" fmla="*/ 98 w 667"/>
                <a:gd name="T21" fmla="*/ 212 h 543"/>
                <a:gd name="T22" fmla="*/ 20 w 667"/>
                <a:gd name="T23" fmla="*/ 232 h 543"/>
                <a:gd name="T24" fmla="*/ 0 w 667"/>
                <a:gd name="T25" fmla="*/ 287 h 543"/>
                <a:gd name="T26" fmla="*/ 72 w 667"/>
                <a:gd name="T27" fmla="*/ 327 h 543"/>
                <a:gd name="T28" fmla="*/ 23 w 667"/>
                <a:gd name="T29" fmla="*/ 393 h 543"/>
                <a:gd name="T30" fmla="*/ 45 w 667"/>
                <a:gd name="T31" fmla="*/ 448 h 543"/>
                <a:gd name="T32" fmla="*/ 125 w 667"/>
                <a:gd name="T33" fmla="*/ 431 h 543"/>
                <a:gd name="T34" fmla="*/ 132 w 667"/>
                <a:gd name="T35" fmla="*/ 513 h 543"/>
                <a:gd name="T36" fmla="*/ 182 w 667"/>
                <a:gd name="T37" fmla="*/ 541 h 543"/>
                <a:gd name="T38" fmla="*/ 233 w 667"/>
                <a:gd name="T39" fmla="*/ 478 h 543"/>
                <a:gd name="T40" fmla="*/ 253 w 667"/>
                <a:gd name="T41" fmla="*/ 478 h 543"/>
                <a:gd name="T42" fmla="*/ 305 w 667"/>
                <a:gd name="T43" fmla="*/ 541 h 543"/>
                <a:gd name="T44" fmla="*/ 355 w 667"/>
                <a:gd name="T45" fmla="*/ 513 h 543"/>
                <a:gd name="T46" fmla="*/ 362 w 667"/>
                <a:gd name="T47" fmla="*/ 431 h 543"/>
                <a:gd name="T48" fmla="*/ 442 w 667"/>
                <a:gd name="T49" fmla="*/ 448 h 543"/>
                <a:gd name="T50" fmla="*/ 463 w 667"/>
                <a:gd name="T51" fmla="*/ 393 h 543"/>
                <a:gd name="T52" fmla="*/ 415 w 667"/>
                <a:gd name="T53" fmla="*/ 327 h 543"/>
                <a:gd name="T54" fmla="*/ 487 w 667"/>
                <a:gd name="T55" fmla="*/ 287 h 543"/>
                <a:gd name="T56" fmla="*/ 312 w 667"/>
                <a:gd name="T57" fmla="*/ 375 h 543"/>
                <a:gd name="T58" fmla="*/ 175 w 667"/>
                <a:gd name="T59" fmla="*/ 375 h 543"/>
                <a:gd name="T60" fmla="*/ 175 w 667"/>
                <a:gd name="T61" fmla="*/ 238 h 543"/>
                <a:gd name="T62" fmla="*/ 312 w 667"/>
                <a:gd name="T63" fmla="*/ 238 h 543"/>
                <a:gd name="T64" fmla="*/ 198 w 667"/>
                <a:gd name="T65" fmla="*/ 306 h 543"/>
                <a:gd name="T66" fmla="*/ 288 w 667"/>
                <a:gd name="T67" fmla="*/ 306 h 543"/>
                <a:gd name="T68" fmla="*/ 198 w 667"/>
                <a:gd name="T69" fmla="*/ 306 h 543"/>
                <a:gd name="T70" fmla="*/ 638 w 667"/>
                <a:gd name="T71" fmla="*/ 133 h 543"/>
                <a:gd name="T72" fmla="*/ 662 w 667"/>
                <a:gd name="T73" fmla="*/ 92 h 543"/>
                <a:gd name="T74" fmla="*/ 665 w 667"/>
                <a:gd name="T75" fmla="*/ 77 h 543"/>
                <a:gd name="T76" fmla="*/ 642 w 667"/>
                <a:gd name="T77" fmla="*/ 52 h 543"/>
                <a:gd name="T78" fmla="*/ 605 w 667"/>
                <a:gd name="T79" fmla="*/ 62 h 543"/>
                <a:gd name="T80" fmla="*/ 566 w 667"/>
                <a:gd name="T81" fmla="*/ 10 h 543"/>
                <a:gd name="T82" fmla="*/ 531 w 667"/>
                <a:gd name="T83" fmla="*/ 0 h 543"/>
                <a:gd name="T84" fmla="*/ 511 w 667"/>
                <a:gd name="T85" fmla="*/ 45 h 543"/>
                <a:gd name="T86" fmla="*/ 446 w 667"/>
                <a:gd name="T87" fmla="*/ 52 h 543"/>
                <a:gd name="T88" fmla="*/ 432 w 667"/>
                <a:gd name="T89" fmla="*/ 57 h 543"/>
                <a:gd name="T90" fmla="*/ 419 w 667"/>
                <a:gd name="T91" fmla="*/ 83 h 543"/>
                <a:gd name="T92" fmla="*/ 451 w 667"/>
                <a:gd name="T93" fmla="*/ 117 h 543"/>
                <a:gd name="T94" fmla="*/ 451 w 667"/>
                <a:gd name="T95" fmla="*/ 152 h 543"/>
                <a:gd name="T96" fmla="*/ 419 w 667"/>
                <a:gd name="T97" fmla="*/ 185 h 543"/>
                <a:gd name="T98" fmla="*/ 432 w 667"/>
                <a:gd name="T99" fmla="*/ 210 h 543"/>
                <a:gd name="T100" fmla="*/ 446 w 667"/>
                <a:gd name="T101" fmla="*/ 217 h 543"/>
                <a:gd name="T102" fmla="*/ 511 w 667"/>
                <a:gd name="T103" fmla="*/ 222 h 543"/>
                <a:gd name="T104" fmla="*/ 531 w 667"/>
                <a:gd name="T105" fmla="*/ 267 h 543"/>
                <a:gd name="T106" fmla="*/ 566 w 667"/>
                <a:gd name="T107" fmla="*/ 258 h 543"/>
                <a:gd name="T108" fmla="*/ 605 w 667"/>
                <a:gd name="T109" fmla="*/ 205 h 543"/>
                <a:gd name="T110" fmla="*/ 642 w 667"/>
                <a:gd name="T111" fmla="*/ 217 h 543"/>
                <a:gd name="T112" fmla="*/ 665 w 667"/>
                <a:gd name="T113" fmla="*/ 190 h 543"/>
                <a:gd name="T114" fmla="*/ 662 w 667"/>
                <a:gd name="T115" fmla="*/ 177 h 543"/>
                <a:gd name="T116" fmla="*/ 635 w 667"/>
                <a:gd name="T117" fmla="*/ 152 h 543"/>
                <a:gd name="T118" fmla="*/ 543 w 667"/>
                <a:gd name="T119" fmla="*/ 170 h 543"/>
                <a:gd name="T120" fmla="*/ 543 w 667"/>
                <a:gd name="T121" fmla="*/ 97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7" h="543">
                  <a:moveTo>
                    <a:pt x="487" y="287"/>
                  </a:moveTo>
                  <a:cubicBezTo>
                    <a:pt x="478" y="242"/>
                    <a:pt x="478" y="242"/>
                    <a:pt x="478" y="242"/>
                  </a:cubicBezTo>
                  <a:cubicBezTo>
                    <a:pt x="477" y="237"/>
                    <a:pt x="473" y="233"/>
                    <a:pt x="467" y="232"/>
                  </a:cubicBezTo>
                  <a:cubicBezTo>
                    <a:pt x="398" y="228"/>
                    <a:pt x="398" y="228"/>
                    <a:pt x="398" y="228"/>
                  </a:cubicBezTo>
                  <a:cubicBezTo>
                    <a:pt x="395" y="223"/>
                    <a:pt x="392" y="217"/>
                    <a:pt x="388" y="212"/>
                  </a:cubicBezTo>
                  <a:cubicBezTo>
                    <a:pt x="420" y="150"/>
                    <a:pt x="420" y="150"/>
                    <a:pt x="420" y="150"/>
                  </a:cubicBezTo>
                  <a:cubicBezTo>
                    <a:pt x="423" y="145"/>
                    <a:pt x="422" y="139"/>
                    <a:pt x="417" y="135"/>
                  </a:cubicBezTo>
                  <a:cubicBezTo>
                    <a:pt x="382" y="107"/>
                    <a:pt x="382" y="107"/>
                    <a:pt x="382" y="107"/>
                  </a:cubicBezTo>
                  <a:cubicBezTo>
                    <a:pt x="378" y="102"/>
                    <a:pt x="372" y="102"/>
                    <a:pt x="367" y="105"/>
                  </a:cubicBezTo>
                  <a:cubicBezTo>
                    <a:pt x="312" y="149"/>
                    <a:pt x="312" y="149"/>
                    <a:pt x="312" y="149"/>
                  </a:cubicBezTo>
                  <a:cubicBezTo>
                    <a:pt x="307" y="145"/>
                    <a:pt x="302" y="144"/>
                    <a:pt x="295" y="142"/>
                  </a:cubicBezTo>
                  <a:cubicBezTo>
                    <a:pt x="278" y="64"/>
                    <a:pt x="278" y="64"/>
                    <a:pt x="278" y="64"/>
                  </a:cubicBezTo>
                  <a:cubicBezTo>
                    <a:pt x="277" y="59"/>
                    <a:pt x="272" y="54"/>
                    <a:pt x="267" y="54"/>
                  </a:cubicBezTo>
                  <a:cubicBezTo>
                    <a:pt x="220" y="54"/>
                    <a:pt x="220" y="54"/>
                    <a:pt x="220" y="54"/>
                  </a:cubicBezTo>
                  <a:cubicBezTo>
                    <a:pt x="215" y="54"/>
                    <a:pt x="210" y="59"/>
                    <a:pt x="208" y="64"/>
                  </a:cubicBezTo>
                  <a:cubicBezTo>
                    <a:pt x="192" y="142"/>
                    <a:pt x="192" y="142"/>
                    <a:pt x="192" y="142"/>
                  </a:cubicBezTo>
                  <a:cubicBezTo>
                    <a:pt x="185" y="144"/>
                    <a:pt x="180" y="145"/>
                    <a:pt x="175" y="149"/>
                  </a:cubicBezTo>
                  <a:cubicBezTo>
                    <a:pt x="120" y="105"/>
                    <a:pt x="120" y="105"/>
                    <a:pt x="120" y="105"/>
                  </a:cubicBezTo>
                  <a:cubicBezTo>
                    <a:pt x="115" y="102"/>
                    <a:pt x="108" y="102"/>
                    <a:pt x="105" y="105"/>
                  </a:cubicBezTo>
                  <a:cubicBezTo>
                    <a:pt x="70" y="135"/>
                    <a:pt x="70" y="135"/>
                    <a:pt x="70" y="135"/>
                  </a:cubicBezTo>
                  <a:cubicBezTo>
                    <a:pt x="65" y="139"/>
                    <a:pt x="65" y="145"/>
                    <a:pt x="67" y="150"/>
                  </a:cubicBezTo>
                  <a:cubicBezTo>
                    <a:pt x="98" y="212"/>
                    <a:pt x="98" y="212"/>
                    <a:pt x="98" y="212"/>
                  </a:cubicBezTo>
                  <a:cubicBezTo>
                    <a:pt x="95" y="217"/>
                    <a:pt x="92" y="223"/>
                    <a:pt x="88" y="228"/>
                  </a:cubicBezTo>
                  <a:cubicBezTo>
                    <a:pt x="20" y="232"/>
                    <a:pt x="20" y="232"/>
                    <a:pt x="20" y="232"/>
                  </a:cubicBezTo>
                  <a:cubicBezTo>
                    <a:pt x="13" y="232"/>
                    <a:pt x="10" y="237"/>
                    <a:pt x="8" y="242"/>
                  </a:cubicBezTo>
                  <a:cubicBezTo>
                    <a:pt x="0" y="287"/>
                    <a:pt x="0" y="287"/>
                    <a:pt x="0" y="287"/>
                  </a:cubicBezTo>
                  <a:cubicBezTo>
                    <a:pt x="0" y="292"/>
                    <a:pt x="2" y="298"/>
                    <a:pt x="7" y="300"/>
                  </a:cubicBezTo>
                  <a:cubicBezTo>
                    <a:pt x="72" y="327"/>
                    <a:pt x="72" y="327"/>
                    <a:pt x="72" y="327"/>
                  </a:cubicBezTo>
                  <a:cubicBezTo>
                    <a:pt x="73" y="333"/>
                    <a:pt x="73" y="340"/>
                    <a:pt x="75" y="347"/>
                  </a:cubicBezTo>
                  <a:cubicBezTo>
                    <a:pt x="23" y="393"/>
                    <a:pt x="23" y="393"/>
                    <a:pt x="23" y="393"/>
                  </a:cubicBezTo>
                  <a:cubicBezTo>
                    <a:pt x="20" y="397"/>
                    <a:pt x="18" y="403"/>
                    <a:pt x="22" y="408"/>
                  </a:cubicBezTo>
                  <a:cubicBezTo>
                    <a:pt x="45" y="448"/>
                    <a:pt x="45" y="448"/>
                    <a:pt x="45" y="448"/>
                  </a:cubicBezTo>
                  <a:cubicBezTo>
                    <a:pt x="47" y="451"/>
                    <a:pt x="53" y="455"/>
                    <a:pt x="58" y="453"/>
                  </a:cubicBezTo>
                  <a:cubicBezTo>
                    <a:pt x="125" y="431"/>
                    <a:pt x="125" y="431"/>
                    <a:pt x="125" y="431"/>
                  </a:cubicBezTo>
                  <a:cubicBezTo>
                    <a:pt x="130" y="436"/>
                    <a:pt x="135" y="441"/>
                    <a:pt x="140" y="445"/>
                  </a:cubicBezTo>
                  <a:cubicBezTo>
                    <a:pt x="132" y="513"/>
                    <a:pt x="132" y="513"/>
                    <a:pt x="132" y="513"/>
                  </a:cubicBezTo>
                  <a:cubicBezTo>
                    <a:pt x="130" y="520"/>
                    <a:pt x="133" y="525"/>
                    <a:pt x="138" y="526"/>
                  </a:cubicBezTo>
                  <a:cubicBezTo>
                    <a:pt x="182" y="541"/>
                    <a:pt x="182" y="541"/>
                    <a:pt x="182" y="541"/>
                  </a:cubicBezTo>
                  <a:cubicBezTo>
                    <a:pt x="187" y="543"/>
                    <a:pt x="193" y="541"/>
                    <a:pt x="197" y="538"/>
                  </a:cubicBezTo>
                  <a:cubicBezTo>
                    <a:pt x="233" y="478"/>
                    <a:pt x="233" y="478"/>
                    <a:pt x="233" y="478"/>
                  </a:cubicBezTo>
                  <a:cubicBezTo>
                    <a:pt x="237" y="478"/>
                    <a:pt x="240" y="480"/>
                    <a:pt x="243" y="480"/>
                  </a:cubicBezTo>
                  <a:cubicBezTo>
                    <a:pt x="247" y="480"/>
                    <a:pt x="250" y="478"/>
                    <a:pt x="253" y="478"/>
                  </a:cubicBezTo>
                  <a:cubicBezTo>
                    <a:pt x="290" y="538"/>
                    <a:pt x="290" y="538"/>
                    <a:pt x="290" y="538"/>
                  </a:cubicBezTo>
                  <a:cubicBezTo>
                    <a:pt x="293" y="541"/>
                    <a:pt x="300" y="543"/>
                    <a:pt x="305" y="541"/>
                  </a:cubicBezTo>
                  <a:cubicBezTo>
                    <a:pt x="348" y="526"/>
                    <a:pt x="348" y="526"/>
                    <a:pt x="348" y="526"/>
                  </a:cubicBezTo>
                  <a:cubicBezTo>
                    <a:pt x="353" y="525"/>
                    <a:pt x="357" y="520"/>
                    <a:pt x="355" y="513"/>
                  </a:cubicBezTo>
                  <a:cubicBezTo>
                    <a:pt x="347" y="445"/>
                    <a:pt x="347" y="445"/>
                    <a:pt x="347" y="445"/>
                  </a:cubicBezTo>
                  <a:cubicBezTo>
                    <a:pt x="352" y="440"/>
                    <a:pt x="357" y="436"/>
                    <a:pt x="362" y="431"/>
                  </a:cubicBezTo>
                  <a:cubicBezTo>
                    <a:pt x="428" y="453"/>
                    <a:pt x="428" y="453"/>
                    <a:pt x="428" y="453"/>
                  </a:cubicBezTo>
                  <a:cubicBezTo>
                    <a:pt x="433" y="455"/>
                    <a:pt x="440" y="451"/>
                    <a:pt x="442" y="448"/>
                  </a:cubicBezTo>
                  <a:cubicBezTo>
                    <a:pt x="465" y="408"/>
                    <a:pt x="465" y="408"/>
                    <a:pt x="465" y="408"/>
                  </a:cubicBezTo>
                  <a:cubicBezTo>
                    <a:pt x="468" y="403"/>
                    <a:pt x="467" y="397"/>
                    <a:pt x="463" y="393"/>
                  </a:cubicBezTo>
                  <a:cubicBezTo>
                    <a:pt x="412" y="347"/>
                    <a:pt x="412" y="347"/>
                    <a:pt x="412" y="347"/>
                  </a:cubicBezTo>
                  <a:cubicBezTo>
                    <a:pt x="413" y="340"/>
                    <a:pt x="413" y="333"/>
                    <a:pt x="415" y="327"/>
                  </a:cubicBezTo>
                  <a:cubicBezTo>
                    <a:pt x="480" y="300"/>
                    <a:pt x="480" y="300"/>
                    <a:pt x="480" y="300"/>
                  </a:cubicBezTo>
                  <a:cubicBezTo>
                    <a:pt x="485" y="298"/>
                    <a:pt x="487" y="293"/>
                    <a:pt x="487" y="287"/>
                  </a:cubicBezTo>
                  <a:close/>
                  <a:moveTo>
                    <a:pt x="340" y="307"/>
                  </a:moveTo>
                  <a:cubicBezTo>
                    <a:pt x="340" y="333"/>
                    <a:pt x="328" y="357"/>
                    <a:pt x="312" y="375"/>
                  </a:cubicBezTo>
                  <a:cubicBezTo>
                    <a:pt x="293" y="392"/>
                    <a:pt x="270" y="403"/>
                    <a:pt x="243" y="403"/>
                  </a:cubicBezTo>
                  <a:cubicBezTo>
                    <a:pt x="217" y="403"/>
                    <a:pt x="193" y="392"/>
                    <a:pt x="175" y="375"/>
                  </a:cubicBezTo>
                  <a:cubicBezTo>
                    <a:pt x="158" y="357"/>
                    <a:pt x="147" y="333"/>
                    <a:pt x="147" y="307"/>
                  </a:cubicBezTo>
                  <a:cubicBezTo>
                    <a:pt x="147" y="280"/>
                    <a:pt x="158" y="255"/>
                    <a:pt x="175" y="238"/>
                  </a:cubicBezTo>
                  <a:cubicBezTo>
                    <a:pt x="193" y="220"/>
                    <a:pt x="217" y="210"/>
                    <a:pt x="243" y="210"/>
                  </a:cubicBezTo>
                  <a:cubicBezTo>
                    <a:pt x="270" y="210"/>
                    <a:pt x="293" y="220"/>
                    <a:pt x="312" y="238"/>
                  </a:cubicBezTo>
                  <a:cubicBezTo>
                    <a:pt x="328" y="255"/>
                    <a:pt x="340" y="280"/>
                    <a:pt x="340" y="307"/>
                  </a:cubicBezTo>
                  <a:close/>
                  <a:moveTo>
                    <a:pt x="198" y="306"/>
                  </a:moveTo>
                  <a:cubicBezTo>
                    <a:pt x="198" y="281"/>
                    <a:pt x="218" y="261"/>
                    <a:pt x="243" y="261"/>
                  </a:cubicBezTo>
                  <a:cubicBezTo>
                    <a:pt x="268" y="261"/>
                    <a:pt x="288" y="281"/>
                    <a:pt x="288" y="306"/>
                  </a:cubicBezTo>
                  <a:cubicBezTo>
                    <a:pt x="288" y="331"/>
                    <a:pt x="268" y="351"/>
                    <a:pt x="243" y="351"/>
                  </a:cubicBezTo>
                  <a:cubicBezTo>
                    <a:pt x="218" y="351"/>
                    <a:pt x="198" y="331"/>
                    <a:pt x="198" y="306"/>
                  </a:cubicBezTo>
                  <a:close/>
                  <a:moveTo>
                    <a:pt x="635" y="152"/>
                  </a:moveTo>
                  <a:cubicBezTo>
                    <a:pt x="637" y="147"/>
                    <a:pt x="638" y="140"/>
                    <a:pt x="638" y="133"/>
                  </a:cubicBezTo>
                  <a:cubicBezTo>
                    <a:pt x="638" y="128"/>
                    <a:pt x="637" y="122"/>
                    <a:pt x="635" y="117"/>
                  </a:cubicBezTo>
                  <a:cubicBezTo>
                    <a:pt x="662" y="92"/>
                    <a:pt x="662" y="92"/>
                    <a:pt x="662" y="92"/>
                  </a:cubicBezTo>
                  <a:cubicBezTo>
                    <a:pt x="665" y="90"/>
                    <a:pt x="665" y="87"/>
                    <a:pt x="665" y="83"/>
                  </a:cubicBezTo>
                  <a:cubicBezTo>
                    <a:pt x="665" y="82"/>
                    <a:pt x="665" y="78"/>
                    <a:pt x="665" y="77"/>
                  </a:cubicBezTo>
                  <a:cubicBezTo>
                    <a:pt x="654" y="57"/>
                    <a:pt x="654" y="57"/>
                    <a:pt x="654" y="57"/>
                  </a:cubicBezTo>
                  <a:cubicBezTo>
                    <a:pt x="650" y="53"/>
                    <a:pt x="647" y="52"/>
                    <a:pt x="642" y="52"/>
                  </a:cubicBezTo>
                  <a:cubicBezTo>
                    <a:pt x="642" y="52"/>
                    <a:pt x="640" y="52"/>
                    <a:pt x="638" y="52"/>
                  </a:cubicBezTo>
                  <a:cubicBezTo>
                    <a:pt x="605" y="62"/>
                    <a:pt x="605" y="62"/>
                    <a:pt x="605" y="62"/>
                  </a:cubicBezTo>
                  <a:cubicBezTo>
                    <a:pt x="595" y="55"/>
                    <a:pt x="585" y="49"/>
                    <a:pt x="573" y="45"/>
                  </a:cubicBezTo>
                  <a:cubicBezTo>
                    <a:pt x="566" y="10"/>
                    <a:pt x="566" y="10"/>
                    <a:pt x="566" y="10"/>
                  </a:cubicBezTo>
                  <a:cubicBezTo>
                    <a:pt x="565" y="5"/>
                    <a:pt x="560" y="0"/>
                    <a:pt x="555" y="0"/>
                  </a:cubicBezTo>
                  <a:cubicBezTo>
                    <a:pt x="531" y="0"/>
                    <a:pt x="531" y="0"/>
                    <a:pt x="531" y="0"/>
                  </a:cubicBezTo>
                  <a:cubicBezTo>
                    <a:pt x="524" y="0"/>
                    <a:pt x="521" y="5"/>
                    <a:pt x="519" y="10"/>
                  </a:cubicBezTo>
                  <a:cubicBezTo>
                    <a:pt x="511" y="45"/>
                    <a:pt x="511" y="45"/>
                    <a:pt x="511" y="45"/>
                  </a:cubicBezTo>
                  <a:cubicBezTo>
                    <a:pt x="499" y="49"/>
                    <a:pt x="489" y="55"/>
                    <a:pt x="481" y="63"/>
                  </a:cubicBezTo>
                  <a:cubicBezTo>
                    <a:pt x="446" y="52"/>
                    <a:pt x="446" y="52"/>
                    <a:pt x="446" y="52"/>
                  </a:cubicBezTo>
                  <a:cubicBezTo>
                    <a:pt x="444" y="52"/>
                    <a:pt x="444" y="52"/>
                    <a:pt x="442" y="52"/>
                  </a:cubicBezTo>
                  <a:cubicBezTo>
                    <a:pt x="439" y="52"/>
                    <a:pt x="434" y="53"/>
                    <a:pt x="432" y="57"/>
                  </a:cubicBezTo>
                  <a:cubicBezTo>
                    <a:pt x="421" y="77"/>
                    <a:pt x="421" y="77"/>
                    <a:pt x="421" y="77"/>
                  </a:cubicBezTo>
                  <a:cubicBezTo>
                    <a:pt x="419" y="78"/>
                    <a:pt x="419" y="82"/>
                    <a:pt x="419" y="83"/>
                  </a:cubicBezTo>
                  <a:cubicBezTo>
                    <a:pt x="419" y="87"/>
                    <a:pt x="421" y="90"/>
                    <a:pt x="422" y="92"/>
                  </a:cubicBezTo>
                  <a:cubicBezTo>
                    <a:pt x="451" y="117"/>
                    <a:pt x="451" y="117"/>
                    <a:pt x="451" y="117"/>
                  </a:cubicBezTo>
                  <a:cubicBezTo>
                    <a:pt x="449" y="122"/>
                    <a:pt x="447" y="128"/>
                    <a:pt x="447" y="133"/>
                  </a:cubicBezTo>
                  <a:cubicBezTo>
                    <a:pt x="447" y="140"/>
                    <a:pt x="449" y="145"/>
                    <a:pt x="451" y="152"/>
                  </a:cubicBezTo>
                  <a:cubicBezTo>
                    <a:pt x="422" y="177"/>
                    <a:pt x="422" y="177"/>
                    <a:pt x="422" y="177"/>
                  </a:cubicBezTo>
                  <a:cubicBezTo>
                    <a:pt x="421" y="178"/>
                    <a:pt x="419" y="182"/>
                    <a:pt x="419" y="185"/>
                  </a:cubicBezTo>
                  <a:cubicBezTo>
                    <a:pt x="419" y="187"/>
                    <a:pt x="419" y="188"/>
                    <a:pt x="421" y="190"/>
                  </a:cubicBezTo>
                  <a:cubicBezTo>
                    <a:pt x="432" y="210"/>
                    <a:pt x="432" y="210"/>
                    <a:pt x="432" y="210"/>
                  </a:cubicBezTo>
                  <a:cubicBezTo>
                    <a:pt x="434" y="215"/>
                    <a:pt x="439" y="217"/>
                    <a:pt x="442" y="217"/>
                  </a:cubicBezTo>
                  <a:cubicBezTo>
                    <a:pt x="444" y="217"/>
                    <a:pt x="444" y="217"/>
                    <a:pt x="446" y="217"/>
                  </a:cubicBezTo>
                  <a:cubicBezTo>
                    <a:pt x="481" y="205"/>
                    <a:pt x="481" y="205"/>
                    <a:pt x="481" y="205"/>
                  </a:cubicBezTo>
                  <a:cubicBezTo>
                    <a:pt x="489" y="212"/>
                    <a:pt x="499" y="218"/>
                    <a:pt x="511" y="222"/>
                  </a:cubicBezTo>
                  <a:cubicBezTo>
                    <a:pt x="519" y="258"/>
                    <a:pt x="519" y="258"/>
                    <a:pt x="519" y="258"/>
                  </a:cubicBezTo>
                  <a:cubicBezTo>
                    <a:pt x="521" y="263"/>
                    <a:pt x="524" y="267"/>
                    <a:pt x="531" y="267"/>
                  </a:cubicBezTo>
                  <a:cubicBezTo>
                    <a:pt x="555" y="267"/>
                    <a:pt x="555" y="267"/>
                    <a:pt x="555" y="267"/>
                  </a:cubicBezTo>
                  <a:cubicBezTo>
                    <a:pt x="560" y="267"/>
                    <a:pt x="565" y="263"/>
                    <a:pt x="566" y="258"/>
                  </a:cubicBezTo>
                  <a:cubicBezTo>
                    <a:pt x="573" y="223"/>
                    <a:pt x="573" y="223"/>
                    <a:pt x="573" y="223"/>
                  </a:cubicBezTo>
                  <a:cubicBezTo>
                    <a:pt x="585" y="218"/>
                    <a:pt x="595" y="213"/>
                    <a:pt x="605" y="205"/>
                  </a:cubicBezTo>
                  <a:cubicBezTo>
                    <a:pt x="638" y="217"/>
                    <a:pt x="638" y="217"/>
                    <a:pt x="638" y="217"/>
                  </a:cubicBezTo>
                  <a:cubicBezTo>
                    <a:pt x="640" y="217"/>
                    <a:pt x="642" y="217"/>
                    <a:pt x="642" y="217"/>
                  </a:cubicBezTo>
                  <a:cubicBezTo>
                    <a:pt x="647" y="217"/>
                    <a:pt x="650" y="215"/>
                    <a:pt x="654" y="210"/>
                  </a:cubicBezTo>
                  <a:cubicBezTo>
                    <a:pt x="665" y="190"/>
                    <a:pt x="665" y="190"/>
                    <a:pt x="665" y="190"/>
                  </a:cubicBezTo>
                  <a:cubicBezTo>
                    <a:pt x="665" y="188"/>
                    <a:pt x="667" y="187"/>
                    <a:pt x="665" y="185"/>
                  </a:cubicBezTo>
                  <a:cubicBezTo>
                    <a:pt x="667" y="182"/>
                    <a:pt x="665" y="178"/>
                    <a:pt x="662" y="177"/>
                  </a:cubicBezTo>
                  <a:cubicBezTo>
                    <a:pt x="635" y="152"/>
                    <a:pt x="635" y="152"/>
                    <a:pt x="635" y="152"/>
                  </a:cubicBezTo>
                  <a:cubicBezTo>
                    <a:pt x="635" y="152"/>
                    <a:pt x="635" y="152"/>
                    <a:pt x="635" y="152"/>
                  </a:cubicBezTo>
                  <a:close/>
                  <a:moveTo>
                    <a:pt x="580" y="133"/>
                  </a:moveTo>
                  <a:cubicBezTo>
                    <a:pt x="580" y="153"/>
                    <a:pt x="563" y="170"/>
                    <a:pt x="543" y="170"/>
                  </a:cubicBezTo>
                  <a:cubicBezTo>
                    <a:pt x="523" y="170"/>
                    <a:pt x="506" y="153"/>
                    <a:pt x="506" y="133"/>
                  </a:cubicBezTo>
                  <a:cubicBezTo>
                    <a:pt x="506" y="113"/>
                    <a:pt x="523" y="97"/>
                    <a:pt x="543" y="97"/>
                  </a:cubicBezTo>
                  <a:cubicBezTo>
                    <a:pt x="563" y="97"/>
                    <a:pt x="580" y="113"/>
                    <a:pt x="580" y="133"/>
                  </a:cubicBezTo>
                  <a:close/>
                </a:path>
              </a:pathLst>
            </a:custGeom>
            <a:solidFill>
              <a:schemeClr val="accent4"/>
            </a:solidFill>
            <a:ln>
              <a:noFill/>
            </a:ln>
            <a:extLst/>
          </p:spPr>
          <p:txBody>
            <a:bodyPr vert="horz" wrap="square" lIns="121888" tIns="60944" rIns="121888" bIns="60944" numCol="1" anchor="t" anchorCtr="0" compatLnSpc="1">
              <a:prstTxWarp prst="textNoShape">
                <a:avLst/>
              </a:prstTxWarp>
            </a:bodyPr>
            <a:lstStyle/>
            <a:p>
              <a:endParaRPr lang="en-US" sz="3199" dirty="0"/>
            </a:p>
          </p:txBody>
        </p:sp>
        <p:sp>
          <p:nvSpPr>
            <p:cNvPr id="42" name="TextBox 41"/>
            <p:cNvSpPr txBox="1"/>
            <p:nvPr/>
          </p:nvSpPr>
          <p:spPr>
            <a:xfrm>
              <a:off x="490300" y="4364682"/>
              <a:ext cx="2514600"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133" dirty="0">
                  <a:solidFill>
                    <a:schemeClr val="tx2">
                      <a:alpha val="99000"/>
                    </a:schemeClr>
                  </a:solidFill>
                  <a:latin typeface="+mn-lt"/>
                </a:rPr>
                <a:t>REST API</a:t>
              </a:r>
            </a:p>
          </p:txBody>
        </p:sp>
      </p:grpSp>
      <p:grpSp>
        <p:nvGrpSpPr>
          <p:cNvPr id="52" name="Group 51"/>
          <p:cNvGrpSpPr/>
          <p:nvPr/>
        </p:nvGrpSpPr>
        <p:grpSpPr>
          <a:xfrm>
            <a:off x="8229051" y="3016514"/>
            <a:ext cx="3373275" cy="1876617"/>
            <a:chOff x="6172200" y="2114550"/>
            <a:chExt cx="2530615" cy="1407829"/>
          </a:xfrm>
        </p:grpSpPr>
        <p:sp>
          <p:nvSpPr>
            <p:cNvPr id="47" name="TextBox 46"/>
            <p:cNvSpPr txBox="1"/>
            <p:nvPr/>
          </p:nvSpPr>
          <p:spPr>
            <a:xfrm>
              <a:off x="6172200" y="2114550"/>
              <a:ext cx="2530615" cy="293168"/>
            </a:xfrm>
            <a:prstGeom prst="rect">
              <a:avLst/>
            </a:prstGeom>
            <a:no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noAutofit/>
            </a:bodyPr>
            <a:lstStyle>
              <a:defPPr>
                <a:defRPr lang="en-US"/>
              </a:defPPr>
              <a:lvl1pPr lvl="0">
                <a:lnSpc>
                  <a:spcPct val="90000"/>
                </a:lnSpc>
                <a:buSzPct val="90000"/>
                <a:defRPr sz="2200" kern="0">
                  <a:gradFill>
                    <a:gsLst>
                      <a:gs pos="85000">
                        <a:srgbClr val="FFFFFF"/>
                      </a:gs>
                      <a:gs pos="0">
                        <a:srgbClr val="FFFFFF"/>
                      </a:gs>
                    </a:gsLst>
                    <a:lin ang="5400000" scaled="0"/>
                  </a:gradFill>
                  <a:latin typeface="Segoe UI Light" pitchFamily="34" charset="0"/>
                  <a:ea typeface="Segoe UI" pitchFamily="34" charset="0"/>
                  <a:cs typeface="Segoe UI" pitchFamily="34" charset="0"/>
                </a:defRPr>
              </a:lvl1pPr>
            </a:lstStyle>
            <a:p>
              <a:pPr algn="ctr"/>
              <a:r>
                <a:rPr lang="en-US" sz="2133" dirty="0">
                  <a:solidFill>
                    <a:schemeClr val="tx2">
                      <a:alpha val="99000"/>
                    </a:schemeClr>
                  </a:solidFill>
                  <a:latin typeface="+mn-lt"/>
                </a:rPr>
                <a:t>Boot VM from New Disk</a:t>
              </a:r>
            </a:p>
          </p:txBody>
        </p:sp>
        <p:sp>
          <p:nvSpPr>
            <p:cNvPr id="50" name="Right Arrow 49"/>
            <p:cNvSpPr/>
            <p:nvPr/>
          </p:nvSpPr>
          <p:spPr bwMode="auto">
            <a:xfrm>
              <a:off x="7259543" y="3093089"/>
              <a:ext cx="445847" cy="429290"/>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4" tIns="45712" rIns="91424" bIns="45712" numCol="1" rtlCol="0" anchor="ctr" anchorCtr="0" compatLnSpc="1">
              <a:prstTxWarp prst="textNoShape">
                <a:avLst/>
              </a:prstTxWarp>
            </a:bodyPr>
            <a:lstStyle/>
            <a:p>
              <a:pPr algn="ctr" defTabSz="913841" fontAlgn="base">
                <a:spcBef>
                  <a:spcPts val="200"/>
                </a:spcBef>
                <a:spcAft>
                  <a:spcPct val="0"/>
                </a:spcAft>
              </a:pPr>
              <a:endParaRPr lang="en-US" sz="2799" dirty="0">
                <a:ln>
                  <a:solidFill>
                    <a:schemeClr val="bg1">
                      <a:alpha val="0"/>
                    </a:schemeClr>
                  </a:solidFill>
                </a:ln>
                <a:solidFill>
                  <a:schemeClr val="bg1"/>
                </a:solidFill>
              </a:endParaRPr>
            </a:p>
          </p:txBody>
        </p:sp>
      </p:grpSp>
      <p:sp>
        <p:nvSpPr>
          <p:cNvPr id="30" name="TextBox 29"/>
          <p:cNvSpPr txBox="1"/>
          <p:nvPr/>
        </p:nvSpPr>
        <p:spPr>
          <a:xfrm>
            <a:off x="5107660" y="2626684"/>
            <a:ext cx="2515270" cy="369204"/>
          </a:xfrm>
          <a:prstGeom prst="rect">
            <a:avLst/>
          </a:prstGeom>
          <a:noFill/>
        </p:spPr>
        <p:txBody>
          <a:bodyPr wrap="square" lIns="0" tIns="0" rIns="0" bIns="0" rtlCol="0">
            <a:spAutoFit/>
          </a:bodyPr>
          <a:lstStyle/>
          <a:p>
            <a:pPr>
              <a:lnSpc>
                <a:spcPct val="90000"/>
              </a:lnSpc>
              <a:spcBef>
                <a:spcPct val="20000"/>
              </a:spcBef>
              <a:buSzPct val="80000"/>
            </a:pPr>
            <a:r>
              <a:rPr lang="en-US" sz="2666" dirty="0">
                <a:gradFill>
                  <a:gsLst>
                    <a:gs pos="0">
                      <a:srgbClr val="292929">
                        <a:lumMod val="90000"/>
                        <a:lumOff val="10000"/>
                      </a:srgbClr>
                    </a:gs>
                    <a:gs pos="86000">
                      <a:srgbClr val="292929">
                        <a:lumMod val="90000"/>
                        <a:lumOff val="10000"/>
                      </a:srgbClr>
                    </a:gs>
                  </a:gsLst>
                  <a:lin ang="5400000" scaled="0"/>
                </a:gradFill>
              </a:rPr>
              <a:t>Windows Server</a:t>
            </a:r>
          </a:p>
        </p:txBody>
      </p:sp>
      <p:pic>
        <p:nvPicPr>
          <p:cNvPr id="6148" name="Picture 4" descr="https://windows.azure-test.net/Content/VirtualMachines/Images/Linux_12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65202" y="3249422"/>
            <a:ext cx="729158" cy="729159"/>
          </a:xfrm>
          <a:prstGeom prst="rect">
            <a:avLst/>
          </a:prstGeom>
          <a:noFill/>
          <a:extLst>
            <a:ext uri="{909E8E84-426E-40DD-AFC4-6F175D3DCCD1}">
              <a14:hiddenFill xmlns:a14="http://schemas.microsoft.com/office/drawing/2010/main">
                <a:solidFill>
                  <a:srgbClr val="FFFFFF"/>
                </a:solidFill>
              </a14:hiddenFill>
            </a:ext>
          </a:extLst>
        </p:spPr>
      </p:pic>
      <p:sp>
        <p:nvSpPr>
          <p:cNvPr id="54" name="TextBox 53"/>
          <p:cNvSpPr txBox="1"/>
          <p:nvPr/>
        </p:nvSpPr>
        <p:spPr>
          <a:xfrm>
            <a:off x="5136341" y="3522259"/>
            <a:ext cx="2515270" cy="369204"/>
          </a:xfrm>
          <a:prstGeom prst="rect">
            <a:avLst/>
          </a:prstGeom>
          <a:noFill/>
        </p:spPr>
        <p:txBody>
          <a:bodyPr wrap="square" lIns="0" tIns="0" rIns="0" bIns="0" rtlCol="0">
            <a:spAutoFit/>
          </a:bodyPr>
          <a:lstStyle/>
          <a:p>
            <a:pPr>
              <a:lnSpc>
                <a:spcPct val="90000"/>
              </a:lnSpc>
              <a:spcBef>
                <a:spcPct val="20000"/>
              </a:spcBef>
              <a:buSzPct val="80000"/>
            </a:pPr>
            <a:r>
              <a:rPr lang="en-US" sz="2666" dirty="0">
                <a:gradFill>
                  <a:gsLst>
                    <a:gs pos="0">
                      <a:srgbClr val="292929">
                        <a:lumMod val="90000"/>
                        <a:lumOff val="10000"/>
                      </a:srgbClr>
                    </a:gs>
                    <a:gs pos="86000">
                      <a:srgbClr val="292929">
                        <a:lumMod val="90000"/>
                        <a:lumOff val="10000"/>
                      </a:srgbClr>
                    </a:gs>
                  </a:gsLst>
                  <a:lin ang="5400000" scaled="0"/>
                </a:gradFill>
              </a:rPr>
              <a:t>Linux</a:t>
            </a:r>
          </a:p>
        </p:txBody>
      </p:sp>
      <p:sp>
        <p:nvSpPr>
          <p:cNvPr id="33" name="TextBox 32"/>
          <p:cNvSpPr txBox="1"/>
          <p:nvPr/>
        </p:nvSpPr>
        <p:spPr>
          <a:xfrm>
            <a:off x="4528755" y="4417834"/>
            <a:ext cx="2794641" cy="1969770"/>
          </a:xfrm>
          <a:prstGeom prst="rect">
            <a:avLst/>
          </a:prstGeom>
          <a:noFill/>
        </p:spPr>
        <p:txBody>
          <a:bodyPr wrap="square" lIns="0" tIns="0" rIns="0" bIns="0" rtlCol="0">
            <a:spAutoFit/>
          </a:bodyPr>
          <a:lstStyle/>
          <a:p>
            <a:pPr>
              <a:lnSpc>
                <a:spcPct val="90000"/>
              </a:lnSpc>
              <a:spcBef>
                <a:spcPct val="20000"/>
              </a:spcBef>
              <a:buSzPct val="80000"/>
            </a:pPr>
            <a:r>
              <a:rPr lang="en-US" sz="2000" dirty="0" smtClean="0">
                <a:gradFill>
                  <a:gsLst>
                    <a:gs pos="0">
                      <a:srgbClr val="292929">
                        <a:lumMod val="90000"/>
                        <a:lumOff val="10000"/>
                      </a:srgbClr>
                    </a:gs>
                    <a:gs pos="86000">
                      <a:srgbClr val="292929">
                        <a:lumMod val="90000"/>
                        <a:lumOff val="10000"/>
                      </a:srgbClr>
                    </a:gs>
                  </a:gsLst>
                  <a:lin ang="5400000" scaled="0"/>
                </a:gradFill>
              </a:rPr>
              <a:t>General Purpose</a:t>
            </a:r>
          </a:p>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	</a:t>
            </a:r>
            <a:r>
              <a:rPr lang="en-US" sz="2000" dirty="0" smtClean="0">
                <a:gradFill>
                  <a:gsLst>
                    <a:gs pos="0">
                      <a:srgbClr val="292929">
                        <a:lumMod val="90000"/>
                        <a:lumOff val="10000"/>
                      </a:srgbClr>
                    </a:gs>
                    <a:gs pos="86000">
                      <a:srgbClr val="292929">
                        <a:lumMod val="90000"/>
                        <a:lumOff val="10000"/>
                      </a:srgbClr>
                    </a:gs>
                  </a:gsLst>
                  <a:lin ang="5400000" scaled="0"/>
                </a:gradFill>
              </a:rPr>
              <a:t>Basic</a:t>
            </a:r>
          </a:p>
          <a:p>
            <a:pPr>
              <a:lnSpc>
                <a:spcPct val="90000"/>
              </a:lnSpc>
              <a:spcBef>
                <a:spcPct val="20000"/>
              </a:spcBef>
              <a:buSzPct val="80000"/>
            </a:pPr>
            <a:r>
              <a:rPr lang="en-US" sz="2000" dirty="0">
                <a:gradFill>
                  <a:gsLst>
                    <a:gs pos="0">
                      <a:srgbClr val="292929">
                        <a:lumMod val="90000"/>
                        <a:lumOff val="10000"/>
                      </a:srgbClr>
                    </a:gs>
                    <a:gs pos="86000">
                      <a:srgbClr val="292929">
                        <a:lumMod val="90000"/>
                        <a:lumOff val="10000"/>
                      </a:srgbClr>
                    </a:gs>
                  </a:gsLst>
                  <a:lin ang="5400000" scaled="0"/>
                </a:gradFill>
              </a:rPr>
              <a:t>	</a:t>
            </a:r>
            <a:r>
              <a:rPr lang="en-US" sz="2000" dirty="0" smtClean="0">
                <a:gradFill>
                  <a:gsLst>
                    <a:gs pos="0">
                      <a:srgbClr val="292929">
                        <a:lumMod val="90000"/>
                        <a:lumOff val="10000"/>
                      </a:srgbClr>
                    </a:gs>
                    <a:gs pos="86000">
                      <a:srgbClr val="292929">
                        <a:lumMod val="90000"/>
                        <a:lumOff val="10000"/>
                      </a:srgbClr>
                    </a:gs>
                  </a:gsLst>
                  <a:lin ang="5400000" scaled="0"/>
                </a:gradFill>
              </a:rPr>
              <a:t>Standard</a:t>
            </a:r>
          </a:p>
          <a:p>
            <a:pPr>
              <a:lnSpc>
                <a:spcPct val="90000"/>
              </a:lnSpc>
              <a:spcBef>
                <a:spcPct val="20000"/>
              </a:spcBef>
              <a:buSzPct val="80000"/>
            </a:pPr>
            <a:r>
              <a:rPr lang="en-US" sz="2000" dirty="0" smtClean="0">
                <a:gradFill>
                  <a:gsLst>
                    <a:gs pos="0">
                      <a:srgbClr val="292929">
                        <a:lumMod val="90000"/>
                        <a:lumOff val="10000"/>
                      </a:srgbClr>
                    </a:gs>
                    <a:gs pos="86000">
                      <a:srgbClr val="292929">
                        <a:lumMod val="90000"/>
                        <a:lumOff val="10000"/>
                      </a:srgbClr>
                    </a:gs>
                  </a:gsLst>
                  <a:lin ang="5400000" scaled="0"/>
                </a:gradFill>
              </a:rPr>
              <a:t>Optimized Compute</a:t>
            </a:r>
          </a:p>
          <a:p>
            <a:pPr>
              <a:lnSpc>
                <a:spcPct val="90000"/>
              </a:lnSpc>
              <a:spcBef>
                <a:spcPct val="20000"/>
              </a:spcBef>
              <a:buSzPct val="80000"/>
            </a:pPr>
            <a:r>
              <a:rPr lang="en-US" sz="2000" dirty="0" smtClean="0">
                <a:gradFill>
                  <a:gsLst>
                    <a:gs pos="0">
                      <a:srgbClr val="292929">
                        <a:lumMod val="90000"/>
                        <a:lumOff val="10000"/>
                      </a:srgbClr>
                    </a:gs>
                    <a:gs pos="86000">
                      <a:srgbClr val="292929">
                        <a:lumMod val="90000"/>
                        <a:lumOff val="10000"/>
                      </a:srgbClr>
                    </a:gs>
                  </a:gsLst>
                  <a:lin ang="5400000" scaled="0"/>
                </a:gradFill>
              </a:rPr>
              <a:t>Performance Optimized</a:t>
            </a:r>
          </a:p>
          <a:p>
            <a:pPr>
              <a:lnSpc>
                <a:spcPct val="90000"/>
              </a:lnSpc>
              <a:spcBef>
                <a:spcPct val="20000"/>
              </a:spcBef>
              <a:buSzPct val="80000"/>
            </a:pPr>
            <a:r>
              <a:rPr lang="en-US" sz="2000" dirty="0" smtClean="0">
                <a:gradFill>
                  <a:gsLst>
                    <a:gs pos="0">
                      <a:srgbClr val="292929">
                        <a:lumMod val="90000"/>
                        <a:lumOff val="10000"/>
                      </a:srgbClr>
                    </a:gs>
                    <a:gs pos="86000">
                      <a:srgbClr val="292929">
                        <a:lumMod val="90000"/>
                        <a:lumOff val="10000"/>
                      </a:srgbClr>
                    </a:gs>
                  </a:gsLst>
                  <a:lin ang="5400000" scaled="0"/>
                </a:gradFill>
              </a:rPr>
              <a:t>Network Optimized</a:t>
            </a:r>
            <a:endParaRPr lang="en-US" sz="2000" dirty="0">
              <a:gradFill>
                <a:gsLst>
                  <a:gs pos="0">
                    <a:srgbClr val="292929">
                      <a:lumMod val="90000"/>
                      <a:lumOff val="10000"/>
                    </a:srgbClr>
                  </a:gs>
                  <a:gs pos="86000">
                    <a:srgbClr val="292929">
                      <a:lumMod val="90000"/>
                      <a:lumOff val="10000"/>
                    </a:srgbClr>
                  </a:gs>
                </a:gsLst>
                <a:lin ang="5400000" scaled="0"/>
              </a:gradFill>
            </a:endParaRPr>
          </a:p>
        </p:txBody>
      </p:sp>
      <p:pic>
        <p:nvPicPr>
          <p:cNvPr id="10" name="Picture 9"/>
          <p:cNvPicPr>
            <a:picLocks noChangeAspect="1"/>
          </p:cNvPicPr>
          <p:nvPr/>
        </p:nvPicPr>
        <p:blipFill>
          <a:blip r:embed="rId5">
            <a:lum bright="-40000" contrast="-40000"/>
          </a:blip>
          <a:stretch>
            <a:fillRect/>
          </a:stretch>
        </p:blipFill>
        <p:spPr>
          <a:xfrm>
            <a:off x="8694615" y="4135417"/>
            <a:ext cx="828179" cy="1008218"/>
          </a:xfrm>
          <a:prstGeom prst="rect">
            <a:avLst/>
          </a:prstGeom>
        </p:spPr>
      </p:pic>
      <p:pic>
        <p:nvPicPr>
          <p:cNvPr id="11" name="Picture 10"/>
          <p:cNvPicPr>
            <a:picLocks noChangeAspect="1"/>
          </p:cNvPicPr>
          <p:nvPr/>
        </p:nvPicPr>
        <p:blipFill>
          <a:blip r:embed="rId6">
            <a:lum bright="-40000" contrast="-40000"/>
          </a:blip>
          <a:stretch>
            <a:fillRect/>
          </a:stretch>
        </p:blipFill>
        <p:spPr>
          <a:xfrm>
            <a:off x="10428442" y="4257180"/>
            <a:ext cx="918253" cy="839093"/>
          </a:xfrm>
          <a:prstGeom prst="rect">
            <a:avLst/>
          </a:prstGeom>
        </p:spPr>
      </p:pic>
      <p:pic>
        <p:nvPicPr>
          <p:cNvPr id="14" name="Picture 13"/>
          <p:cNvPicPr>
            <a:picLocks noChangeAspect="1"/>
          </p:cNvPicPr>
          <p:nvPr/>
        </p:nvPicPr>
        <p:blipFill rotWithShape="1">
          <a:blip r:embed="rId7">
            <a:duotone>
              <a:prstClr val="black"/>
              <a:schemeClr val="accent1">
                <a:lumMod val="75000"/>
                <a:tint val="45000"/>
                <a:satMod val="400000"/>
              </a:schemeClr>
            </a:duotone>
            <a:lum bright="-40000" contrast="-20000"/>
          </a:blip>
          <a:srcRect r="82617"/>
          <a:stretch/>
        </p:blipFill>
        <p:spPr>
          <a:xfrm>
            <a:off x="4365203" y="2458690"/>
            <a:ext cx="785908" cy="672780"/>
          </a:xfrm>
          <a:prstGeom prst="rect">
            <a:avLst/>
          </a:prstGeom>
        </p:spPr>
      </p:pic>
    </p:spTree>
    <p:extLst>
      <p:ext uri="{BB962C8B-B14F-4D97-AF65-F5344CB8AC3E}">
        <p14:creationId xmlns:p14="http://schemas.microsoft.com/office/powerpoint/2010/main" val="28585596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500"/>
                                        <p:tgtEl>
                                          <p:spTgt spid="30"/>
                                        </p:tgtEl>
                                      </p:cBhvr>
                                    </p:animEffect>
                                  </p:childTnLst>
                                </p:cTn>
                              </p:par>
                              <p:par>
                                <p:cTn id="14" presetID="10" presetClass="entr" presetSubtype="0" fill="hold" nodeType="withEffect">
                                  <p:stCondLst>
                                    <p:cond delay="0"/>
                                  </p:stCondLst>
                                  <p:childTnLst>
                                    <p:set>
                                      <p:cBhvr>
                                        <p:cTn id="15" dur="1" fill="hold">
                                          <p:stCondLst>
                                            <p:cond delay="0"/>
                                          </p:stCondLst>
                                        </p:cTn>
                                        <p:tgtEl>
                                          <p:spTgt spid="6148"/>
                                        </p:tgtEl>
                                        <p:attrNameLst>
                                          <p:attrName>style.visibility</p:attrName>
                                        </p:attrNameLst>
                                      </p:cBhvr>
                                      <p:to>
                                        <p:strVal val="visible"/>
                                      </p:to>
                                    </p:set>
                                    <p:animEffect transition="in" filter="fade">
                                      <p:cBhvr>
                                        <p:cTn id="16" dur="500"/>
                                        <p:tgtEl>
                                          <p:spTgt spid="614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4"/>
                                        </p:tgtEl>
                                        <p:attrNameLst>
                                          <p:attrName>style.visibility</p:attrName>
                                        </p:attrNameLst>
                                      </p:cBhvr>
                                      <p:to>
                                        <p:strVal val="visible"/>
                                      </p:to>
                                    </p:set>
                                    <p:animEffect transition="in" filter="fade">
                                      <p:cBhvr>
                                        <p:cTn id="19" dur="500"/>
                                        <p:tgtEl>
                                          <p:spTgt spid="5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par>
                                <p:cTn id="23" presetID="10"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53"/>
                                        </p:tgtEl>
                                        <p:attrNameLst>
                                          <p:attrName>style.visibility</p:attrName>
                                        </p:attrNameLst>
                                      </p:cBhvr>
                                      <p:to>
                                        <p:strVal val="visible"/>
                                      </p:to>
                                    </p:set>
                                    <p:animEffect transition="in" filter="fade">
                                      <p:cBhvr>
                                        <p:cTn id="30" dur="500"/>
                                        <p:tgtEl>
                                          <p:spTgt spid="53"/>
                                        </p:tgtEl>
                                      </p:cBhvr>
                                    </p:animEffect>
                                  </p:childTnLst>
                                </p:cTn>
                              </p:par>
                              <p:par>
                                <p:cTn id="31" presetID="10" presetClass="entr" presetSubtype="0" fill="hold" nodeType="withEffect">
                                  <p:stCondLst>
                                    <p:cond delay="0"/>
                                  </p:stCondLst>
                                  <p:childTnLst>
                                    <p:set>
                                      <p:cBhvr>
                                        <p:cTn id="32" dur="1" fill="hold">
                                          <p:stCondLst>
                                            <p:cond delay="0"/>
                                          </p:stCondLst>
                                        </p:cTn>
                                        <p:tgtEl>
                                          <p:spTgt spid="52"/>
                                        </p:tgtEl>
                                        <p:attrNameLst>
                                          <p:attrName>style.visibility</p:attrName>
                                        </p:attrNameLst>
                                      </p:cBhvr>
                                      <p:to>
                                        <p:strVal val="visible"/>
                                      </p:to>
                                    </p:set>
                                    <p:animEffect transition="in" filter="fade">
                                      <p:cBhvr>
                                        <p:cTn id="33" dur="500"/>
                                        <p:tgtEl>
                                          <p:spTgt spid="52"/>
                                        </p:tgtEl>
                                      </p:cBhvr>
                                    </p:animEffect>
                                  </p:childTnLst>
                                </p:cTn>
                              </p:par>
                              <p:par>
                                <p:cTn id="34" presetID="10" presetClass="entr" presetSubtype="0" fill="hold"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par>
                                <p:cTn id="37" presetID="10" presetClass="entr" presetSubtype="0" fill="hold"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30" grpId="0"/>
      <p:bldP spid="54" grpId="0"/>
      <p:bldP spid="33"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5.7|8.9|.5"/>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4gIDtfgwdEmF4SKITbTJk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4gIDtfgwdEmF4SKITbTJkw"/>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tyj0xWzMYUmB5K3f2dPUow"/>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4gIDtfgwdEmF4SKITbTJkw"/>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tyj0xWzMYUmB5K3f2dPUow"/>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HuB44zhXBEWAmU6Nk2Sth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tyj0xWzMYUmB5K3f2dPUow"/>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4gIDtfgwdEmF4SKITbTJkw"/>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tyj0xWzMYUmB5K3f2dPUo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QRwPO8jxEUiA7fUgqNv10Q"/>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806JajCK8EC2EROTm8p3vg"/>
</p:tagLst>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A9559191-3FEA-4E36-B68B-97A5EF36C482}" vid="{1D1EC833-A45C-4B86-AD76-2F0B8E06CC95}"/>
    </a:ext>
  </a:extLst>
</a:theme>
</file>

<file path=ppt/theme/theme2.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3.xml><?xml version="1.0" encoding="utf-8"?>
<a:theme xmlns:a="http://schemas.openxmlformats.org/drawingml/2006/main" name="1_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id="{B1B2F3F2-0B4F-4209-B007-CB76AE668BD4}" vid="{5E751991-B51F-49F7-957F-139A6D02B77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2.xml><?xml version="1.0" encoding="utf-8"?>
<ds:datastoreItem xmlns:ds="http://schemas.openxmlformats.org/officeDocument/2006/customXml" ds:itemID="{B030EFEA-9AEA-457C-BAA8-93C4281792F5}">
  <ds:schemaRefs>
    <ds:schemaRef ds:uri="http://schemas.microsoft.com/office/2006/documentManagement/types"/>
    <ds:schemaRef ds:uri="http://schemas.openxmlformats.org/package/2006/metadata/core-properties"/>
    <ds:schemaRef ds:uri="http://schemas.microsoft.com/office/2006/metadata/properties"/>
    <ds:schemaRef ds:uri="http://schemas.microsoft.com/office/infopath/2007/PartnerControls"/>
    <ds:schemaRef ds:uri="http://purl.org/dc/elements/1.1/"/>
    <ds:schemaRef ds:uri="http://purl.org/dc/dcmitype/"/>
    <ds:schemaRef ds:uri="fee586e5-3c92-48eb-9898-42915e590ada"/>
    <ds:schemaRef ds:uri="http://www.w3.org/XML/1998/namespace"/>
    <ds:schemaRef ds:uri="http://purl.org/dc/terms/"/>
  </ds:schemaRefs>
</ds:datastoreItem>
</file>

<file path=customXml/itemProps3.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AzureEvent</Template>
  <TotalTime>16124</TotalTime>
  <Words>3923</Words>
  <Application>Microsoft Office PowerPoint</Application>
  <PresentationFormat>Widescreen</PresentationFormat>
  <Paragraphs>711</Paragraphs>
  <Slides>55</Slides>
  <Notes>29</Notes>
  <HiddenSlides>7</HiddenSlides>
  <MMClips>0</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55</vt:i4>
      </vt:variant>
    </vt:vector>
  </HeadingPairs>
  <TitlesOfParts>
    <vt:vector size="70" baseType="lpstr">
      <vt:lpstr>SimSun</vt:lpstr>
      <vt:lpstr>Arial</vt:lpstr>
      <vt:lpstr>Calibri</vt:lpstr>
      <vt:lpstr>Consolas</vt:lpstr>
      <vt:lpstr>Courier New</vt:lpstr>
      <vt:lpstr>Segoe Light</vt:lpstr>
      <vt:lpstr>Segoe Pro Display Light</vt:lpstr>
      <vt:lpstr>Segoe Pro Display Semibold</vt:lpstr>
      <vt:lpstr>Segoe UI</vt:lpstr>
      <vt:lpstr>Segoe UI Light</vt:lpstr>
      <vt:lpstr>Segoe UI Semibold</vt:lpstr>
      <vt:lpstr>Wingdings</vt:lpstr>
      <vt:lpstr>1_Azure Event</vt:lpstr>
      <vt:lpstr>5-30711_TR22_BO_CT_Template</vt:lpstr>
      <vt:lpstr>1_5-30711_TR22_BO_CT_Template</vt:lpstr>
      <vt:lpstr>Azure IaaS</vt:lpstr>
      <vt:lpstr>Agenda</vt:lpstr>
      <vt:lpstr>PowerPoint Presentation</vt:lpstr>
      <vt:lpstr>Your service</vt:lpstr>
      <vt:lpstr>PowerPoint Presentation</vt:lpstr>
      <vt:lpstr>PowerPoint Presentation</vt:lpstr>
      <vt:lpstr>Virtual Machines</vt:lpstr>
      <vt:lpstr>Azure Virtual Machines</vt:lpstr>
      <vt:lpstr>Provisioning VM</vt:lpstr>
      <vt:lpstr>New ways to create VMs</vt:lpstr>
      <vt:lpstr>VM Gallery</vt:lpstr>
      <vt:lpstr>Virtual Machine Sizes</vt:lpstr>
      <vt:lpstr>General Purpose Compute</vt:lpstr>
      <vt:lpstr>Demo: Managing VMs using the Azure portal</vt:lpstr>
      <vt:lpstr>VM Extensions</vt:lpstr>
      <vt:lpstr>Demo: Add an extension to a VM instance</vt:lpstr>
      <vt:lpstr>Virtual Networks</vt:lpstr>
      <vt:lpstr>Azure Virtual Networks</vt:lpstr>
      <vt:lpstr>Virtual Network Scenarios</vt:lpstr>
      <vt:lpstr>Cross-premises Connectivity</vt:lpstr>
      <vt:lpstr>Data Persistence</vt:lpstr>
      <vt:lpstr>Disks and Images</vt:lpstr>
      <vt:lpstr>Image Mobility</vt:lpstr>
      <vt:lpstr>VM disk layout</vt:lpstr>
      <vt:lpstr>Persistent Disks and Highly Durable</vt:lpstr>
      <vt:lpstr>Azure Files</vt:lpstr>
      <vt:lpstr>Azure Files Scenarios</vt:lpstr>
      <vt:lpstr>Azure Resource Manager</vt:lpstr>
      <vt:lpstr>Azure Resource Manager Overview</vt:lpstr>
      <vt:lpstr>Azure Resource Manager Benefits</vt:lpstr>
      <vt:lpstr>Management models for IaaS</vt:lpstr>
      <vt:lpstr>Differences</vt:lpstr>
      <vt:lpstr>Azure Resource Groups</vt:lpstr>
      <vt:lpstr>Azure Resource Manager Templates</vt:lpstr>
      <vt:lpstr>ARM Demo</vt:lpstr>
      <vt:lpstr>Load balancing</vt:lpstr>
      <vt:lpstr>Traffic Manager</vt:lpstr>
      <vt:lpstr>Network Security Groups</vt:lpstr>
      <vt:lpstr>ARM Demo – Load balancer</vt:lpstr>
      <vt:lpstr>What are Virtual Machine Scale Sets?</vt:lpstr>
      <vt:lpstr>ARM Demo 2 – Scale Sets</vt:lpstr>
      <vt:lpstr>Fault and Update Domains</vt:lpstr>
      <vt:lpstr>Virtual Machine Availability Sets </vt:lpstr>
      <vt:lpstr>Management</vt:lpstr>
      <vt:lpstr>Log Analytics</vt:lpstr>
      <vt:lpstr>Azure Site Recovery</vt:lpstr>
      <vt:lpstr>Automation</vt:lpstr>
      <vt:lpstr>PowerPoint Presentation</vt:lpstr>
      <vt:lpstr>Q&amp;A</vt:lpstr>
      <vt:lpstr>PowerPoint Presentation</vt:lpstr>
      <vt:lpstr>PowerPoint Presentation</vt:lpstr>
      <vt:lpstr>Virtual Machine Availability</vt:lpstr>
      <vt:lpstr>Meaning of 9’s</vt:lpstr>
      <vt:lpstr>Meaning of 9’s</vt:lpstr>
      <vt:lpstr>Service Level Agreements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Jose Fehse</cp:lastModifiedBy>
  <cp:revision>62</cp:revision>
  <cp:lastPrinted>2014-03-26T17:46:13Z</cp:lastPrinted>
  <dcterms:created xsi:type="dcterms:W3CDTF">2015-04-27T14:53:15Z</dcterms:created>
  <dcterms:modified xsi:type="dcterms:W3CDTF">2016-02-10T15:22:09Z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